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59"/>
  </p:notesMasterIdLst>
  <p:handoutMasterIdLst>
    <p:handoutMasterId r:id="rId60"/>
  </p:handoutMasterIdLst>
  <p:sldIdLst>
    <p:sldId id="317" r:id="rId3"/>
    <p:sldId id="264" r:id="rId4"/>
    <p:sldId id="322" r:id="rId5"/>
    <p:sldId id="374" r:id="rId6"/>
    <p:sldId id="373" r:id="rId7"/>
    <p:sldId id="376" r:id="rId8"/>
    <p:sldId id="377" r:id="rId9"/>
    <p:sldId id="378" r:id="rId10"/>
    <p:sldId id="382"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550" r:id="rId24"/>
    <p:sldId id="438" r:id="rId25"/>
    <p:sldId id="401" r:id="rId26"/>
    <p:sldId id="410" r:id="rId27"/>
    <p:sldId id="434" r:id="rId28"/>
    <p:sldId id="436" r:id="rId29"/>
    <p:sldId id="435" r:id="rId30"/>
    <p:sldId id="551" r:id="rId31"/>
    <p:sldId id="352" r:id="rId32"/>
    <p:sldId id="437" r:id="rId33"/>
    <p:sldId id="439" r:id="rId34"/>
    <p:sldId id="440" r:id="rId35"/>
    <p:sldId id="441" r:id="rId36"/>
    <p:sldId id="442" r:id="rId37"/>
    <p:sldId id="443" r:id="rId38"/>
    <p:sldId id="445" r:id="rId39"/>
    <p:sldId id="446" r:id="rId40"/>
    <p:sldId id="447" r:id="rId41"/>
    <p:sldId id="448" r:id="rId42"/>
    <p:sldId id="554" r:id="rId43"/>
    <p:sldId id="552" r:id="rId44"/>
    <p:sldId id="450" r:id="rId45"/>
    <p:sldId id="454" r:id="rId46"/>
    <p:sldId id="451" r:id="rId47"/>
    <p:sldId id="452" r:id="rId48"/>
    <p:sldId id="453" r:id="rId49"/>
    <p:sldId id="455" r:id="rId50"/>
    <p:sldId id="456" r:id="rId51"/>
    <p:sldId id="457" r:id="rId52"/>
    <p:sldId id="458" r:id="rId53"/>
    <p:sldId id="459" r:id="rId54"/>
    <p:sldId id="460" r:id="rId55"/>
    <p:sldId id="548" r:id="rId56"/>
    <p:sldId id="555" r:id="rId57"/>
    <p:sldId id="318" r:id="rId58"/>
  </p:sldIdLst>
  <p:sldSz cx="9144000" cy="5143500"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18027"/>
    <a:srgbClr val="F18127"/>
    <a:srgbClr val="F79600"/>
    <a:srgbClr val="FFFFFF"/>
    <a:srgbClr val="005DA2"/>
    <a:srgbClr val="3992DB"/>
    <a:srgbClr val="0F1836"/>
    <a:srgbClr val="FDFDFD"/>
    <a:srgbClr val="D9D9D9"/>
    <a:srgbClr val="DCDE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5"/>
    <p:restoredTop sz="94660"/>
  </p:normalViewPr>
  <p:slideViewPr>
    <p:cSldViewPr showGuides="1">
      <p:cViewPr varScale="1">
        <p:scale>
          <a:sx n="90" d="100"/>
          <a:sy n="90" d="100"/>
        </p:scale>
        <p:origin x="-192" y="-67"/>
      </p:cViewPr>
      <p:guideLst>
        <p:guide orient="horz" pos="1654"/>
        <p:guide pos="2888"/>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p>
            <a:pPr lvl="0" algn="r"/>
            <a:fld id="{9A0DB2DC-4C9A-4742-B13C-FB6460FD3503}" type="slidenum">
              <a:rPr lang="zh-CN" altLang="en-US" sz="1200" dirty="0"/>
              <a:pPr lvl="0" algn="r"/>
              <a:t>‹#›</a:t>
            </a:fld>
            <a:endParaRPr lang="zh-CN" altLang="en-US" sz="1200" dirty="0"/>
          </a:p>
        </p:txBody>
      </p:sp>
    </p:spTree>
    <p:extLst>
      <p:ext uri="{BB962C8B-B14F-4D97-AF65-F5344CB8AC3E}">
        <p14:creationId xmlns:p14="http://schemas.microsoft.com/office/powerpoint/2010/main" xmlns="" val="692583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a:fld id="{9A0DB2DC-4C9A-4742-B13C-FB6460FD3503}" type="slidenum">
              <a:rPr lang="zh-CN" altLang="en-US" sz="1200" dirty="0"/>
              <a:pPr lvl="0" algn="r"/>
              <a:t>‹#›</a:t>
            </a:fld>
            <a:endParaRPr lang="zh-CN" altLang="en-US" sz="1200" dirty="0"/>
          </a:p>
        </p:txBody>
      </p:sp>
    </p:spTree>
    <p:extLst>
      <p:ext uri="{BB962C8B-B14F-4D97-AF65-F5344CB8AC3E}">
        <p14:creationId xmlns:p14="http://schemas.microsoft.com/office/powerpoint/2010/main" xmlns="" val="66860837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a:ln>
            <a:solidFill>
              <a:srgbClr val="000000"/>
            </a:solidFill>
            <a:miter/>
          </a:ln>
        </p:spPr>
      </p:sp>
      <p:sp>
        <p:nvSpPr>
          <p:cNvPr id="18434"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18435"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pPr lvl="0" algn="r"/>
              <a:t>1</a:t>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a:ln>
            <a:solidFill>
              <a:srgbClr val="000000"/>
            </a:solidFill>
            <a:miter/>
          </a:ln>
        </p:spPr>
      </p:sp>
      <p:sp>
        <p:nvSpPr>
          <p:cNvPr id="20482"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20483"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pPr lvl="0" algn="r"/>
              <a:t>2</a:t>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a:ln>
            <a:solidFill>
              <a:srgbClr val="000000"/>
            </a:solidFill>
            <a:miter/>
          </a:ln>
        </p:spPr>
      </p:sp>
      <p:sp>
        <p:nvSpPr>
          <p:cNvPr id="22530"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22531"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pPr lvl="0" algn="r"/>
              <a:t>3</a:t>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a:ln>
            <a:solidFill>
              <a:srgbClr val="000000"/>
            </a:solidFill>
            <a:miter/>
          </a:ln>
        </p:spPr>
      </p:sp>
      <p:sp>
        <p:nvSpPr>
          <p:cNvPr id="65538"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65539"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pPr lvl="0" algn="r"/>
              <a:t>30</a:t>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p:cNvSpPr>
          <p:nvPr>
            <p:ph type="sldImg"/>
          </p:nvPr>
        </p:nvSpPr>
        <p:spPr>
          <a:ln>
            <a:solidFill>
              <a:srgbClr val="000000"/>
            </a:solidFill>
            <a:miter/>
          </a:ln>
        </p:spPr>
      </p:sp>
      <p:sp>
        <p:nvSpPr>
          <p:cNvPr id="93186"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93187"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pPr lvl="0" algn="r"/>
              <a:t>56</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Ovr>
    <a:masterClrMapping/>
  </p:clrMapOvr>
  <p:transition spd="slow" advTm="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lvl1pPr algn="r">
              <a:defRPr sz="1200">
                <a:solidFill>
                  <a:srgbClr val="898989"/>
                </a:solidFill>
              </a:defRPr>
            </a:lvl1p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0">
    <p:cover/>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lvl1pPr algn="r">
              <a:defRPr sz="1200">
                <a:solidFill>
                  <a:srgbClr val="898989"/>
                </a:solidFill>
              </a:defRPr>
            </a:lvl1pPr>
          </a:lstStyle>
          <a:p>
            <a:pPr lvl="0"/>
            <a:fld id="{9A0DB2DC-4C9A-4742-B13C-FB6460FD3503}" type="slidenum">
              <a:rPr lang="zh-CN" altLang="en-US" dirty="0">
                <a:latin typeface="Calibri" panose="020F0502020204030204" pitchFamily="34" charset="0"/>
              </a:rPr>
              <a:pPr lvl="0"/>
              <a:t>‹#›</a:t>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advTm="0">
    <p:cover/>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75" y="7938"/>
            <a:ext cx="9144000" cy="317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410" name="矩形 47"/>
          <p:cNvSpPr/>
          <p:nvPr/>
        </p:nvSpPr>
        <p:spPr>
          <a:xfrm>
            <a:off x="263525" y="1382713"/>
            <a:ext cx="8772525" cy="679450"/>
          </a:xfrm>
          <a:prstGeom prst="rect">
            <a:avLst/>
          </a:prstGeom>
          <a:noFill/>
          <a:ln w="9525">
            <a:noFill/>
          </a:ln>
        </p:spPr>
        <p:txBody>
          <a:bodyPr wrap="none" lIns="68571" tIns="34285" rIns="68571" bIns="34285">
            <a:spAutoFit/>
          </a:bodyPr>
          <a:lstStyle/>
          <a:p>
            <a:pPr algn="r"/>
            <a:r>
              <a:rPr lang="zh-CN" altLang="en-US" sz="4000" b="1" dirty="0">
                <a:solidFill>
                  <a:schemeClr val="bg1"/>
                </a:solidFill>
                <a:latin typeface="微软雅黑" panose="020B0503020204020204" pitchFamily="34" charset="-122"/>
                <a:ea typeface="微软雅黑" panose="020B0503020204020204" pitchFamily="34" charset="-122"/>
              </a:rPr>
              <a:t>六项专项附加扣除和扣缴申报操作指引</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Tm="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0726" name="组合 13"/>
          <p:cNvGrpSpPr/>
          <p:nvPr/>
        </p:nvGrpSpPr>
        <p:grpSpPr>
          <a:xfrm>
            <a:off x="3059113" y="700088"/>
            <a:ext cx="1136650" cy="1136650"/>
            <a:chOff x="4535488" y="2578100"/>
            <a:chExt cx="1514475" cy="1516063"/>
          </a:xfrm>
        </p:grpSpPr>
        <p:sp>
          <p:nvSpPr>
            <p:cNvPr id="30735" name="任意多边形 15"/>
            <p:cNvSpPr/>
            <p:nvPr/>
          </p:nvSpPr>
          <p:spPr>
            <a:xfrm rot="-5400000" flipH="1">
              <a:off x="4534694" y="2578894"/>
              <a:ext cx="1514475" cy="1512887"/>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7"/>
                </a:cxn>
                <a:cxn ang="0">
                  <a:pos x="359204" y="1512887"/>
                </a:cxn>
                <a:cxn ang="0">
                  <a:pos x="0" y="1154059"/>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a:noFill/>
            </a:ln>
          </p:spPr>
          <p:txBody>
            <a:bodyPr/>
            <a:lstStyle/>
            <a:p>
              <a:endParaRPr lang="zh-CN" altLang="en-US"/>
            </a:p>
          </p:txBody>
        </p:sp>
        <p:sp>
          <p:nvSpPr>
            <p:cNvPr id="30736" name="矩形 16"/>
            <p:cNvSpPr/>
            <p:nvPr/>
          </p:nvSpPr>
          <p:spPr>
            <a:xfrm rot="-5400000" flipH="1">
              <a:off x="4895850" y="2940050"/>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rot="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0737" name="文本框 13"/>
            <p:cNvSpPr txBox="1"/>
            <p:nvPr/>
          </p:nvSpPr>
          <p:spPr>
            <a:xfrm>
              <a:off x="5025552" y="3057797"/>
              <a:ext cx="934444" cy="943848"/>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p>
          </p:txBody>
        </p:sp>
      </p:grpSp>
      <p:grpSp>
        <p:nvGrpSpPr>
          <p:cNvPr id="30727" name="组合 19"/>
          <p:cNvGrpSpPr/>
          <p:nvPr/>
        </p:nvGrpSpPr>
        <p:grpSpPr>
          <a:xfrm>
            <a:off x="4262438" y="715963"/>
            <a:ext cx="1144587" cy="1135062"/>
            <a:chOff x="6138251" y="2599440"/>
            <a:chExt cx="1527787" cy="1514475"/>
          </a:xfrm>
        </p:grpSpPr>
        <p:sp>
          <p:nvSpPr>
            <p:cNvPr id="30733" name="任意多边形 7"/>
            <p:cNvSpPr/>
            <p:nvPr/>
          </p:nvSpPr>
          <p:spPr>
            <a:xfrm rot="5400000">
              <a:off x="6152356" y="2600233"/>
              <a:ext cx="1514475" cy="1512888"/>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8"/>
                </a:cxn>
                <a:cxn ang="0">
                  <a:pos x="359204" y="1512888"/>
                </a:cxn>
                <a:cxn ang="0">
                  <a:pos x="0" y="115406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cap="flat" cmpd="sng">
              <a:solidFill>
                <a:schemeClr val="tx2">
                  <a:alpha val="100000"/>
                </a:schemeClr>
              </a:solidFill>
              <a:prstDash val="solid"/>
              <a:headEnd type="none" w="med" len="med"/>
              <a:tailEnd type="none" w="med" len="med"/>
            </a:ln>
          </p:spPr>
          <p:txBody>
            <a:bodyPr/>
            <a:lstStyle/>
            <a:p>
              <a:endParaRPr lang="zh-CN" altLang="en-US"/>
            </a:p>
          </p:txBody>
        </p:sp>
        <p:sp>
          <p:nvSpPr>
            <p:cNvPr id="30734" name="矩形 8"/>
            <p:cNvSpPr/>
            <p:nvPr/>
          </p:nvSpPr>
          <p:spPr>
            <a:xfrm rot="5400000">
              <a:off x="6139044" y="2947052"/>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30728" name="文本框 13"/>
          <p:cNvSpPr txBox="1"/>
          <p:nvPr/>
        </p:nvSpPr>
        <p:spPr>
          <a:xfrm>
            <a:off x="4327525" y="1058863"/>
            <a:ext cx="698500" cy="708025"/>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p>
        </p:txBody>
      </p:sp>
      <p:grpSp>
        <p:nvGrpSpPr>
          <p:cNvPr id="39" name="组合 38"/>
          <p:cNvGrpSpPr/>
          <p:nvPr/>
        </p:nvGrpSpPr>
        <p:grpSpPr>
          <a:xfrm>
            <a:off x="225182" y="699542"/>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smtClean="0">
                  <a:ln>
                    <a:noFill/>
                  </a:ln>
                  <a:solidFill>
                    <a:schemeClr val="bg1"/>
                  </a:solidFill>
                  <a:effectLst/>
                  <a:uLnTx/>
                  <a:uFillTx/>
                  <a:latin typeface="+mn-lt"/>
                  <a:ea typeface="微软雅黑" panose="020B0503020204020204" pitchFamily="34" charset="-122"/>
                  <a:cs typeface="Arial" panose="020B0604020202020204" pitchFamily="34" charset="0"/>
                </a:rPr>
                <a:t>子女教育</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30731" name="矩形 10"/>
          <p:cNvSpPr/>
          <p:nvPr/>
        </p:nvSpPr>
        <p:spPr>
          <a:xfrm>
            <a:off x="179388" y="2105025"/>
            <a:ext cx="4013200" cy="2553335"/>
          </a:xfrm>
          <a:prstGeom prst="rect">
            <a:avLst/>
          </a:prstGeom>
          <a:noFill/>
          <a:ln w="9525">
            <a:noFill/>
          </a:ln>
        </p:spPr>
        <p:txBody>
          <a:bodyPr>
            <a:spAutoFit/>
          </a:bodyPr>
          <a:lstStyle/>
          <a:p>
            <a:r>
              <a:rPr lang="zh-CN" altLang="zh-CN" sz="1600" dirty="0">
                <a:latin typeface="Calibri" panose="020F0502020204030204" pitchFamily="34" charset="0"/>
              </a:rPr>
              <a:t>全日制学历教育的相关支出</a:t>
            </a:r>
          </a:p>
          <a:p>
            <a:r>
              <a:rPr lang="zh-CN" altLang="zh-CN" sz="1600" dirty="0">
                <a:latin typeface="Calibri" panose="020F0502020204030204" pitchFamily="34" charset="0"/>
              </a:rPr>
              <a:t>（</a:t>
            </a:r>
            <a:r>
              <a:rPr lang="en-US" altLang="zh-CN" sz="1600">
                <a:latin typeface="Calibri" panose="020F0502020204030204" pitchFamily="34" charset="0"/>
              </a:rPr>
              <a:t>1</a:t>
            </a:r>
            <a:r>
              <a:rPr lang="zh-CN" altLang="zh-CN" sz="1600" dirty="0">
                <a:latin typeface="Calibri" panose="020F0502020204030204" pitchFamily="34" charset="0"/>
              </a:rPr>
              <a:t>）学前教育子女年满</a:t>
            </a:r>
            <a:r>
              <a:rPr lang="en-US" altLang="zh-CN" sz="1600">
                <a:latin typeface="Calibri" panose="020F0502020204030204" pitchFamily="34" charset="0"/>
              </a:rPr>
              <a:t>3</a:t>
            </a:r>
            <a:r>
              <a:rPr lang="zh-CN" altLang="zh-CN" sz="1600" dirty="0">
                <a:latin typeface="Calibri" panose="020F0502020204030204" pitchFamily="34" charset="0"/>
              </a:rPr>
              <a:t>周岁以上至小学前，不论是否在幼儿园学习；</a:t>
            </a:r>
          </a:p>
          <a:p>
            <a:r>
              <a:rPr lang="zh-CN" altLang="zh-CN" sz="1600" dirty="0">
                <a:latin typeface="Calibri" panose="020F0502020204030204" pitchFamily="34" charset="0"/>
              </a:rPr>
              <a:t>（</a:t>
            </a:r>
            <a:r>
              <a:rPr lang="en-US" altLang="zh-CN" sz="1600">
                <a:latin typeface="Calibri" panose="020F0502020204030204" pitchFamily="34" charset="0"/>
              </a:rPr>
              <a:t>2</a:t>
            </a:r>
            <a:r>
              <a:rPr lang="zh-CN" altLang="zh-CN" sz="1600" dirty="0">
                <a:latin typeface="Calibri" panose="020F0502020204030204" pitchFamily="34" charset="0"/>
              </a:rPr>
              <a:t>）学历教育：子女正在接受义务教育（小学、初中），高中阶段教育（普通高中、中等职业教育、技工教育</a:t>
            </a:r>
            <a:r>
              <a:rPr lang="zh-CN" altLang="en-US" sz="1600" dirty="0">
                <a:latin typeface="Calibri" panose="020F0502020204030204" pitchFamily="34" charset="0"/>
              </a:rPr>
              <a:t>）</a:t>
            </a:r>
            <a:r>
              <a:rPr lang="zh-CN" sz="1600" dirty="0">
                <a:latin typeface="Calibri" panose="020F0502020204030204" pitchFamily="34" charset="0"/>
              </a:rPr>
              <a:t>，</a:t>
            </a:r>
            <a:r>
              <a:rPr lang="zh-CN" altLang="zh-CN" sz="1600" dirty="0">
                <a:latin typeface="Calibri" panose="020F0502020204030204" pitchFamily="34" charset="0"/>
              </a:rPr>
              <a:t>高等教育（大学专科、大学本科、硕士研究生、博士研究生教育）。</a:t>
            </a:r>
          </a:p>
          <a:p>
            <a:r>
              <a:rPr lang="zh-CN" altLang="zh-CN" sz="1600" dirty="0">
                <a:latin typeface="Calibri" panose="020F0502020204030204" pitchFamily="34" charset="0"/>
              </a:rPr>
              <a:t>上述受教育地点，包括在中国境内和在境外接受教育。</a:t>
            </a:r>
          </a:p>
        </p:txBody>
      </p:sp>
      <p:sp>
        <p:nvSpPr>
          <p:cNvPr id="30732" name="矩形 11"/>
          <p:cNvSpPr/>
          <p:nvPr/>
        </p:nvSpPr>
        <p:spPr>
          <a:xfrm>
            <a:off x="4356100" y="2266950"/>
            <a:ext cx="4387850" cy="1816100"/>
          </a:xfrm>
          <a:prstGeom prst="rect">
            <a:avLst/>
          </a:prstGeom>
          <a:noFill/>
          <a:ln w="9525">
            <a:noFill/>
          </a:ln>
        </p:spPr>
        <p:txBody>
          <a:bodyPr>
            <a:spAutoFit/>
          </a:bodyPr>
          <a:lstStyle/>
          <a:p>
            <a:r>
              <a:rPr lang="zh-CN" altLang="zh-CN" sz="1600" dirty="0">
                <a:latin typeface="Calibri" panose="020F0502020204030204" pitchFamily="34" charset="0"/>
              </a:rPr>
              <a:t>每个子女，每月扣除</a:t>
            </a:r>
            <a:r>
              <a:rPr lang="en-US" altLang="zh-CN" sz="1600">
                <a:latin typeface="Calibri" panose="020F0502020204030204" pitchFamily="34" charset="0"/>
              </a:rPr>
              <a:t>1000</a:t>
            </a:r>
            <a:r>
              <a:rPr lang="zh-CN" altLang="zh-CN" sz="1600" dirty="0">
                <a:latin typeface="Calibri" panose="020F0502020204030204" pitchFamily="34" charset="0"/>
              </a:rPr>
              <a:t>元。多个符合扣除条件的子女，每个子女均可享受扣除</a:t>
            </a:r>
            <a:r>
              <a:rPr lang="zh-CN" altLang="en-US" sz="1600" dirty="0">
                <a:latin typeface="Calibri" panose="020F0502020204030204" pitchFamily="34" charset="0"/>
              </a:rPr>
              <a:t>。</a:t>
            </a:r>
            <a:endParaRPr lang="en-US" altLang="zh-CN" sz="1600">
              <a:latin typeface="Calibri" panose="020F0502020204030204" pitchFamily="34" charset="0"/>
            </a:endParaRPr>
          </a:p>
          <a:p>
            <a:endParaRPr lang="en-US" altLang="zh-CN" sz="1600">
              <a:latin typeface="Calibri" panose="020F0502020204030204" pitchFamily="34" charset="0"/>
            </a:endParaRPr>
          </a:p>
          <a:p>
            <a:r>
              <a:rPr lang="zh-CN" altLang="zh-CN" sz="1600" dirty="0">
                <a:latin typeface="Calibri" panose="020F0502020204030204" pitchFamily="34" charset="0"/>
              </a:rPr>
              <a:t>扣除人由父母双方选择确定。既可以由父母一方全额扣除，也可以父母分别扣除</a:t>
            </a:r>
            <a:r>
              <a:rPr lang="en-US" altLang="zh-CN" sz="1600">
                <a:latin typeface="Calibri" panose="020F0502020204030204" pitchFamily="34" charset="0"/>
              </a:rPr>
              <a:t>500</a:t>
            </a:r>
            <a:r>
              <a:rPr lang="zh-CN" altLang="zh-CN" sz="1600" dirty="0">
                <a:latin typeface="Calibri" panose="020F0502020204030204" pitchFamily="34" charset="0"/>
              </a:rPr>
              <a:t>元。</a:t>
            </a:r>
            <a:endParaRPr lang="en-US" altLang="zh-CN" sz="1600">
              <a:latin typeface="Calibri" panose="020F0502020204030204" pitchFamily="34" charset="0"/>
            </a:endParaRPr>
          </a:p>
          <a:p>
            <a:endParaRPr lang="en-US" altLang="zh-CN" sz="1600">
              <a:latin typeface="Calibri" panose="020F0502020204030204" pitchFamily="34" charset="0"/>
            </a:endParaRPr>
          </a:p>
          <a:p>
            <a:r>
              <a:rPr lang="zh-CN" altLang="zh-CN" sz="1600" dirty="0">
                <a:latin typeface="Calibri" panose="020F0502020204030204" pitchFamily="34" charset="0"/>
              </a:rPr>
              <a:t>扣除方式确定后，一个纳税年度内不能变更。</a:t>
            </a:r>
          </a:p>
        </p:txBody>
      </p:sp>
    </p:spTree>
  </p:cSld>
  <p:clrMapOvr>
    <a:masterClrMapping/>
  </p:clrMapOvr>
  <p:transition spd="med" advTm="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1750" name="组合 13"/>
          <p:cNvGrpSpPr/>
          <p:nvPr/>
        </p:nvGrpSpPr>
        <p:grpSpPr>
          <a:xfrm>
            <a:off x="3059113" y="700088"/>
            <a:ext cx="1136650" cy="1136650"/>
            <a:chOff x="4535488" y="2578100"/>
            <a:chExt cx="1514475" cy="1516063"/>
          </a:xfrm>
        </p:grpSpPr>
        <p:sp>
          <p:nvSpPr>
            <p:cNvPr id="31759" name="任意多边形 15"/>
            <p:cNvSpPr/>
            <p:nvPr/>
          </p:nvSpPr>
          <p:spPr>
            <a:xfrm rot="-5400000" flipH="1">
              <a:off x="4534694" y="2578894"/>
              <a:ext cx="1514475" cy="1512887"/>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7"/>
                </a:cxn>
                <a:cxn ang="0">
                  <a:pos x="359204" y="1512887"/>
                </a:cxn>
                <a:cxn ang="0">
                  <a:pos x="0" y="1154059"/>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a:noFill/>
            </a:ln>
          </p:spPr>
          <p:txBody>
            <a:bodyPr/>
            <a:lstStyle/>
            <a:p>
              <a:endParaRPr lang="zh-CN" altLang="en-US"/>
            </a:p>
          </p:txBody>
        </p:sp>
        <p:sp>
          <p:nvSpPr>
            <p:cNvPr id="31760" name="矩形 16"/>
            <p:cNvSpPr/>
            <p:nvPr/>
          </p:nvSpPr>
          <p:spPr>
            <a:xfrm rot="-5400000" flipH="1">
              <a:off x="4895850" y="2940050"/>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rot="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1761" name="文本框 13"/>
            <p:cNvSpPr txBox="1"/>
            <p:nvPr/>
          </p:nvSpPr>
          <p:spPr>
            <a:xfrm>
              <a:off x="5025552" y="3057797"/>
              <a:ext cx="930170" cy="943848"/>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p>
          </p:txBody>
        </p:sp>
      </p:grpSp>
      <p:grpSp>
        <p:nvGrpSpPr>
          <p:cNvPr id="31751" name="组合 19"/>
          <p:cNvGrpSpPr/>
          <p:nvPr/>
        </p:nvGrpSpPr>
        <p:grpSpPr>
          <a:xfrm>
            <a:off x="4262438" y="715963"/>
            <a:ext cx="1144587" cy="1135062"/>
            <a:chOff x="6138251" y="2599440"/>
            <a:chExt cx="1527787" cy="1514475"/>
          </a:xfrm>
        </p:grpSpPr>
        <p:sp>
          <p:nvSpPr>
            <p:cNvPr id="31757" name="任意多边形 7"/>
            <p:cNvSpPr/>
            <p:nvPr/>
          </p:nvSpPr>
          <p:spPr>
            <a:xfrm rot="5400000">
              <a:off x="6152356" y="2600233"/>
              <a:ext cx="1514475" cy="1512888"/>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8"/>
                </a:cxn>
                <a:cxn ang="0">
                  <a:pos x="359204" y="1512888"/>
                </a:cxn>
                <a:cxn ang="0">
                  <a:pos x="0" y="115406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cap="flat" cmpd="sng">
              <a:solidFill>
                <a:schemeClr val="tx2">
                  <a:alpha val="100000"/>
                </a:schemeClr>
              </a:solidFill>
              <a:prstDash val="solid"/>
              <a:headEnd type="none" w="med" len="med"/>
              <a:tailEnd type="none" w="med" len="med"/>
            </a:ln>
          </p:spPr>
          <p:txBody>
            <a:bodyPr/>
            <a:lstStyle/>
            <a:p>
              <a:endParaRPr lang="zh-CN" altLang="en-US"/>
            </a:p>
          </p:txBody>
        </p:sp>
        <p:sp>
          <p:nvSpPr>
            <p:cNvPr id="31758" name="矩形 8"/>
            <p:cNvSpPr/>
            <p:nvPr/>
          </p:nvSpPr>
          <p:spPr>
            <a:xfrm rot="5400000">
              <a:off x="6139044" y="2947052"/>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31752" name="文本框 13"/>
          <p:cNvSpPr txBox="1"/>
          <p:nvPr/>
        </p:nvSpPr>
        <p:spPr>
          <a:xfrm>
            <a:off x="4327525" y="1058863"/>
            <a:ext cx="698500" cy="708025"/>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a:solidFill>
                <a:schemeClr val="tx2"/>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225182" y="699542"/>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smtClean="0">
                  <a:ln>
                    <a:noFill/>
                  </a:ln>
                  <a:solidFill>
                    <a:schemeClr val="bg1"/>
                  </a:solidFill>
                  <a:effectLst/>
                  <a:uLnTx/>
                  <a:uFillTx/>
                  <a:latin typeface="+mn-lt"/>
                  <a:ea typeface="微软雅黑" panose="020B0503020204020204" pitchFamily="34" charset="-122"/>
                  <a:cs typeface="Arial" panose="020B0604020202020204" pitchFamily="34" charset="0"/>
                </a:rPr>
                <a:t>子女教育</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31755" name="矩形 10"/>
          <p:cNvSpPr/>
          <p:nvPr/>
        </p:nvSpPr>
        <p:spPr>
          <a:xfrm>
            <a:off x="179388" y="1973263"/>
            <a:ext cx="4013200" cy="2552700"/>
          </a:xfrm>
          <a:prstGeom prst="rect">
            <a:avLst/>
          </a:prstGeom>
          <a:noFill/>
          <a:ln w="9525">
            <a:noFill/>
          </a:ln>
        </p:spPr>
        <p:txBody>
          <a:bodyPr>
            <a:spAutoFit/>
          </a:bodyPr>
          <a:lstStyle/>
          <a:p>
            <a:r>
              <a:rPr lang="zh-CN" altLang="en-US" sz="1600" dirty="0">
                <a:latin typeface="Calibri" panose="020F0502020204030204" pitchFamily="34" charset="0"/>
              </a:rPr>
              <a:t>学前教育：子女年满</a:t>
            </a:r>
            <a:r>
              <a:rPr lang="en-US" altLang="zh-CN" sz="1600">
                <a:latin typeface="Calibri" panose="020F0502020204030204" pitchFamily="34" charset="0"/>
              </a:rPr>
              <a:t>3</a:t>
            </a:r>
            <a:r>
              <a:rPr lang="zh-CN" altLang="en-US" sz="1600" dirty="0">
                <a:latin typeface="Calibri" panose="020F0502020204030204" pitchFamily="34" charset="0"/>
              </a:rPr>
              <a:t>周岁的当月至小学入学前一月；</a:t>
            </a:r>
            <a:endParaRPr lang="en-US" altLang="zh-CN" sz="1600">
              <a:latin typeface="Calibri" panose="020F0502020204030204" pitchFamily="34" charset="0"/>
            </a:endParaRPr>
          </a:p>
          <a:p>
            <a:endParaRPr lang="en-US" altLang="zh-CN" sz="1600">
              <a:latin typeface="Calibri" panose="020F0502020204030204" pitchFamily="34" charset="0"/>
            </a:endParaRPr>
          </a:p>
          <a:p>
            <a:r>
              <a:rPr lang="zh-CN" altLang="en-US" sz="1600" dirty="0">
                <a:latin typeface="Calibri" panose="020F0502020204030204" pitchFamily="34" charset="0"/>
              </a:rPr>
              <a:t>全日制学历教育：子女接受义务教育、高中教育、高等教育的入学当月</a:t>
            </a:r>
            <a:r>
              <a:rPr lang="en-US" altLang="zh-CN" sz="1600">
                <a:latin typeface="Calibri" panose="020F0502020204030204" pitchFamily="34" charset="0"/>
              </a:rPr>
              <a:t>——</a:t>
            </a:r>
            <a:r>
              <a:rPr lang="zh-CN" altLang="en-US" sz="1600" dirty="0">
                <a:latin typeface="Calibri" panose="020F0502020204030204" pitchFamily="34" charset="0"/>
              </a:rPr>
              <a:t>教育结束当月</a:t>
            </a:r>
            <a:endParaRPr lang="en-US" altLang="zh-CN" sz="1600">
              <a:latin typeface="Calibri" panose="020F0502020204030204" pitchFamily="34" charset="0"/>
            </a:endParaRPr>
          </a:p>
          <a:p>
            <a:endParaRPr lang="en-US" altLang="zh-CN" sz="1600">
              <a:latin typeface="Calibri" panose="020F0502020204030204" pitchFamily="34" charset="0"/>
            </a:endParaRPr>
          </a:p>
          <a:p>
            <a:r>
              <a:rPr lang="zh-CN" altLang="en-US" sz="1600" b="1" dirty="0">
                <a:latin typeface="Calibri" panose="020F0502020204030204" pitchFamily="34" charset="0"/>
              </a:rPr>
              <a:t>特别提示：</a:t>
            </a:r>
            <a:r>
              <a:rPr lang="zh-CN" altLang="en-US" sz="1600" dirty="0">
                <a:latin typeface="Calibri" panose="020F0502020204030204" pitchFamily="34" charset="0"/>
              </a:rPr>
              <a:t>因病或其他非主观原因休学但学籍继续保留的期间，以及施教机构按规定组织实施的寒暑假等假期，可连续扣除。</a:t>
            </a:r>
            <a:endParaRPr lang="zh-CN" altLang="zh-CN" sz="1600" dirty="0">
              <a:latin typeface="Calibri" panose="020F0502020204030204" pitchFamily="34" charset="0"/>
            </a:endParaRPr>
          </a:p>
        </p:txBody>
      </p:sp>
      <p:sp>
        <p:nvSpPr>
          <p:cNvPr id="31756" name="矩形 11"/>
          <p:cNvSpPr/>
          <p:nvPr/>
        </p:nvSpPr>
        <p:spPr>
          <a:xfrm>
            <a:off x="4356100" y="2124075"/>
            <a:ext cx="4032250" cy="1568450"/>
          </a:xfrm>
          <a:prstGeom prst="rect">
            <a:avLst/>
          </a:prstGeom>
          <a:noFill/>
          <a:ln w="9525">
            <a:noFill/>
          </a:ln>
        </p:spPr>
        <p:txBody>
          <a:bodyPr>
            <a:spAutoFit/>
          </a:bodyPr>
          <a:lstStyle/>
          <a:p>
            <a:pPr>
              <a:lnSpc>
                <a:spcPct val="150000"/>
              </a:lnSpc>
            </a:pPr>
            <a:r>
              <a:rPr lang="zh-CN" altLang="en-US" sz="1600" dirty="0">
                <a:latin typeface="Calibri" panose="020F0502020204030204" pitchFamily="34" charset="0"/>
              </a:rPr>
              <a:t>境内接受教育：不需要特别留存资料；</a:t>
            </a:r>
            <a:endParaRPr lang="en-US" altLang="zh-CN" sz="1600">
              <a:latin typeface="Calibri" panose="020F0502020204030204" pitchFamily="34" charset="0"/>
            </a:endParaRPr>
          </a:p>
          <a:p>
            <a:pPr>
              <a:lnSpc>
                <a:spcPct val="150000"/>
              </a:lnSpc>
            </a:pPr>
            <a:endParaRPr lang="en-US" altLang="zh-CN" sz="1600">
              <a:latin typeface="Calibri" panose="020F0502020204030204" pitchFamily="34" charset="0"/>
            </a:endParaRPr>
          </a:p>
          <a:p>
            <a:pPr>
              <a:lnSpc>
                <a:spcPct val="150000"/>
              </a:lnSpc>
            </a:pPr>
            <a:r>
              <a:rPr lang="zh-CN" altLang="en-US" sz="1600" dirty="0">
                <a:latin typeface="Calibri" panose="020F0502020204030204" pitchFamily="34" charset="0"/>
              </a:rPr>
              <a:t>境外接受教育：境外学校录取通知书</a:t>
            </a:r>
          </a:p>
          <a:p>
            <a:pPr>
              <a:lnSpc>
                <a:spcPct val="150000"/>
              </a:lnSpc>
            </a:pPr>
            <a:r>
              <a:rPr lang="zh-CN" altLang="en-US" sz="1600" dirty="0">
                <a:latin typeface="Calibri" panose="020F0502020204030204" pitchFamily="34" charset="0"/>
              </a:rPr>
              <a:t>                                留学签证等相关教育资料</a:t>
            </a:r>
            <a:endParaRPr lang="zh-CN" altLang="zh-CN" sz="1600" dirty="0">
              <a:latin typeface="Calibri" panose="020F0502020204030204" pitchFamily="34" charset="0"/>
            </a:endParaRPr>
          </a:p>
        </p:txBody>
      </p:sp>
    </p:spTree>
  </p:cSld>
  <p:clrMapOvr>
    <a:masterClrMapping/>
  </p:clrMapOvr>
  <p:transition spd="med" advTm="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2774" name="组合 13"/>
          <p:cNvGrpSpPr/>
          <p:nvPr/>
        </p:nvGrpSpPr>
        <p:grpSpPr>
          <a:xfrm>
            <a:off x="3059113" y="700088"/>
            <a:ext cx="1136650" cy="1136650"/>
            <a:chOff x="4535488" y="2578100"/>
            <a:chExt cx="1514475" cy="1516063"/>
          </a:xfrm>
        </p:grpSpPr>
        <p:sp>
          <p:nvSpPr>
            <p:cNvPr id="32783" name="任意多边形 15"/>
            <p:cNvSpPr/>
            <p:nvPr/>
          </p:nvSpPr>
          <p:spPr>
            <a:xfrm rot="-5400000" flipH="1">
              <a:off x="4534694" y="2578894"/>
              <a:ext cx="1514475" cy="1512887"/>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7"/>
                </a:cxn>
                <a:cxn ang="0">
                  <a:pos x="359204" y="1512887"/>
                </a:cxn>
                <a:cxn ang="0">
                  <a:pos x="0" y="1154059"/>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a:noFill/>
            </a:ln>
          </p:spPr>
          <p:txBody>
            <a:bodyPr/>
            <a:lstStyle/>
            <a:p>
              <a:endParaRPr lang="zh-CN" altLang="en-US"/>
            </a:p>
          </p:txBody>
        </p:sp>
        <p:sp>
          <p:nvSpPr>
            <p:cNvPr id="32784" name="矩形 16"/>
            <p:cNvSpPr/>
            <p:nvPr/>
          </p:nvSpPr>
          <p:spPr>
            <a:xfrm rot="-5400000" flipH="1">
              <a:off x="4895850" y="2940050"/>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rot="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2785" name="文本框 13"/>
            <p:cNvSpPr txBox="1"/>
            <p:nvPr/>
          </p:nvSpPr>
          <p:spPr>
            <a:xfrm>
              <a:off x="5025552" y="3057797"/>
              <a:ext cx="934444" cy="943848"/>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p>
          </p:txBody>
        </p:sp>
      </p:grpSp>
      <p:grpSp>
        <p:nvGrpSpPr>
          <p:cNvPr id="32775" name="组合 19"/>
          <p:cNvGrpSpPr/>
          <p:nvPr/>
        </p:nvGrpSpPr>
        <p:grpSpPr>
          <a:xfrm>
            <a:off x="4262438" y="715963"/>
            <a:ext cx="1144587" cy="1135062"/>
            <a:chOff x="6138251" y="2599440"/>
            <a:chExt cx="1527787" cy="1514475"/>
          </a:xfrm>
        </p:grpSpPr>
        <p:sp>
          <p:nvSpPr>
            <p:cNvPr id="32781" name="任意多边形 7"/>
            <p:cNvSpPr/>
            <p:nvPr/>
          </p:nvSpPr>
          <p:spPr>
            <a:xfrm rot="5400000">
              <a:off x="6152356" y="2600233"/>
              <a:ext cx="1514475" cy="1512888"/>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8"/>
                </a:cxn>
                <a:cxn ang="0">
                  <a:pos x="359204" y="1512888"/>
                </a:cxn>
                <a:cxn ang="0">
                  <a:pos x="0" y="115406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cap="flat" cmpd="sng">
              <a:solidFill>
                <a:schemeClr val="tx2">
                  <a:alpha val="100000"/>
                </a:schemeClr>
              </a:solidFill>
              <a:prstDash val="solid"/>
              <a:headEnd type="none" w="med" len="med"/>
              <a:tailEnd type="none" w="med" len="med"/>
            </a:ln>
          </p:spPr>
          <p:txBody>
            <a:bodyPr/>
            <a:lstStyle/>
            <a:p>
              <a:endParaRPr lang="zh-CN" altLang="en-US"/>
            </a:p>
          </p:txBody>
        </p:sp>
        <p:sp>
          <p:nvSpPr>
            <p:cNvPr id="32782" name="矩形 8"/>
            <p:cNvSpPr/>
            <p:nvPr/>
          </p:nvSpPr>
          <p:spPr>
            <a:xfrm rot="5400000">
              <a:off x="6139044" y="2947052"/>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32776" name="文本框 13"/>
          <p:cNvSpPr txBox="1"/>
          <p:nvPr/>
        </p:nvSpPr>
        <p:spPr>
          <a:xfrm>
            <a:off x="4327525" y="1058863"/>
            <a:ext cx="698500" cy="708025"/>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p>
        </p:txBody>
      </p:sp>
      <p:grpSp>
        <p:nvGrpSpPr>
          <p:cNvPr id="39" name="组合 38"/>
          <p:cNvGrpSpPr/>
          <p:nvPr/>
        </p:nvGrpSpPr>
        <p:grpSpPr>
          <a:xfrm>
            <a:off x="225182" y="699542"/>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smtClean="0">
                  <a:ln>
                    <a:noFill/>
                  </a:ln>
                  <a:solidFill>
                    <a:schemeClr val="bg1"/>
                  </a:solidFill>
                  <a:effectLst/>
                  <a:uLnTx/>
                  <a:uFillTx/>
                  <a:latin typeface="+mn-lt"/>
                  <a:ea typeface="微软雅黑" panose="020B0503020204020204" pitchFamily="34" charset="-122"/>
                  <a:cs typeface="Arial" panose="020B0604020202020204" pitchFamily="34" charset="0"/>
                </a:rPr>
                <a:t>继续教育</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32779" name="矩形 10"/>
          <p:cNvSpPr/>
          <p:nvPr/>
        </p:nvSpPr>
        <p:spPr>
          <a:xfrm>
            <a:off x="225425" y="2025650"/>
            <a:ext cx="4013200" cy="2676525"/>
          </a:xfrm>
          <a:prstGeom prst="rect">
            <a:avLst/>
          </a:prstGeom>
          <a:noFill/>
          <a:ln w="9525">
            <a:noFill/>
          </a:ln>
        </p:spPr>
        <p:txBody>
          <a:bodyPr>
            <a:spAutoFit/>
          </a:bodyPr>
          <a:lstStyle/>
          <a:p>
            <a:r>
              <a:rPr lang="zh-CN" altLang="zh-CN" sz="1600" dirty="0">
                <a:latin typeface="Calibri" panose="020F0502020204030204" pitchFamily="34" charset="0"/>
              </a:rPr>
              <a:t>（</a:t>
            </a:r>
            <a:r>
              <a:rPr lang="en-US" altLang="zh-CN" sz="1600">
                <a:latin typeface="Calibri" panose="020F0502020204030204" pitchFamily="34" charset="0"/>
              </a:rPr>
              <a:t>1</a:t>
            </a:r>
            <a:r>
              <a:rPr lang="zh-CN" altLang="zh-CN" sz="1600" dirty="0">
                <a:latin typeface="Calibri" panose="020F0502020204030204" pitchFamily="34" charset="0"/>
              </a:rPr>
              <a:t>）学历（学位）继续教育</a:t>
            </a:r>
            <a:endParaRPr lang="zh-CN" altLang="en-US" sz="1600" dirty="0">
              <a:latin typeface="Calibri" panose="020F0502020204030204" pitchFamily="34" charset="0"/>
            </a:endParaRPr>
          </a:p>
          <a:p>
            <a:endParaRPr lang="zh-CN" altLang="en-US" sz="1600" dirty="0">
              <a:latin typeface="Calibri" panose="020F0502020204030204" pitchFamily="34" charset="0"/>
            </a:endParaRPr>
          </a:p>
          <a:p>
            <a:endParaRPr lang="en-US" altLang="zh-CN" sz="1600">
              <a:latin typeface="Calibri" panose="020F0502020204030204" pitchFamily="34" charset="0"/>
            </a:endParaRPr>
          </a:p>
          <a:p>
            <a:endParaRPr lang="zh-CN" altLang="zh-CN" sz="400" dirty="0">
              <a:latin typeface="Calibri" panose="020F0502020204030204" pitchFamily="34" charset="0"/>
            </a:endParaRPr>
          </a:p>
          <a:p>
            <a:r>
              <a:rPr lang="zh-CN" altLang="zh-CN" sz="1600" dirty="0">
                <a:latin typeface="Calibri" panose="020F0502020204030204" pitchFamily="34" charset="0"/>
              </a:rPr>
              <a:t>（</a:t>
            </a:r>
            <a:r>
              <a:rPr lang="en-US" altLang="zh-CN" sz="1600">
                <a:latin typeface="Calibri" panose="020F0502020204030204" pitchFamily="34" charset="0"/>
              </a:rPr>
              <a:t>2</a:t>
            </a:r>
            <a:r>
              <a:rPr lang="zh-CN" altLang="zh-CN" sz="1600" dirty="0">
                <a:latin typeface="Calibri" panose="020F0502020204030204" pitchFamily="34" charset="0"/>
              </a:rPr>
              <a:t>）技能人员</a:t>
            </a:r>
            <a:r>
              <a:rPr lang="zh-CN" altLang="zh-CN" sz="1600" dirty="0">
                <a:latin typeface="Calibri" panose="020F0502020204030204" pitchFamily="34" charset="0"/>
                <a:sym typeface="+mn-ea"/>
              </a:rPr>
              <a:t>职业资格继续教育</a:t>
            </a:r>
          </a:p>
          <a:p>
            <a:r>
              <a:rPr lang="zh-CN" altLang="zh-CN" sz="1600" dirty="0">
                <a:latin typeface="Calibri" panose="020F0502020204030204" pitchFamily="34" charset="0"/>
                <a:sym typeface="+mn-ea"/>
              </a:rPr>
              <a:t>          </a:t>
            </a:r>
            <a:r>
              <a:rPr lang="zh-CN" altLang="zh-CN" sz="800" dirty="0">
                <a:latin typeface="Calibri" panose="020F0502020204030204" pitchFamily="34" charset="0"/>
                <a:sym typeface="+mn-ea"/>
              </a:rPr>
              <a:t> </a:t>
            </a:r>
          </a:p>
          <a:p>
            <a:r>
              <a:rPr lang="zh-CN" altLang="zh-CN" sz="1600" dirty="0">
                <a:latin typeface="Calibri" panose="020F0502020204030204" pitchFamily="34" charset="0"/>
                <a:sym typeface="+mn-ea"/>
              </a:rPr>
              <a:t>          </a:t>
            </a:r>
            <a:r>
              <a:rPr lang="zh-CN" altLang="zh-CN" sz="1600" dirty="0">
                <a:latin typeface="Calibri" panose="020F0502020204030204" pitchFamily="34" charset="0"/>
              </a:rPr>
              <a:t>专业技术人员职业资格继续教育</a:t>
            </a:r>
          </a:p>
          <a:p>
            <a:endParaRPr lang="zh-CN" altLang="zh-CN" sz="1600" dirty="0">
              <a:latin typeface="Calibri" panose="020F0502020204030204" pitchFamily="34" charset="0"/>
            </a:endParaRPr>
          </a:p>
          <a:p>
            <a:endParaRPr lang="en-US" altLang="zh-CN" sz="400">
              <a:latin typeface="Calibri" panose="020F0502020204030204" pitchFamily="34" charset="0"/>
            </a:endParaRPr>
          </a:p>
          <a:p>
            <a:r>
              <a:rPr lang="zh-CN" altLang="zh-CN" sz="1600" dirty="0">
                <a:latin typeface="Calibri" panose="020F0502020204030204" pitchFamily="34" charset="0"/>
              </a:rPr>
              <a:t>职业资格具体范围，以人力资源社会保障部公布的国家职业资格目录为准，目前参照人社部发【</a:t>
            </a:r>
            <a:r>
              <a:rPr lang="en-US" altLang="zh-CN" sz="1600" dirty="0">
                <a:latin typeface="Calibri" panose="020F0502020204030204" pitchFamily="34" charset="0"/>
              </a:rPr>
              <a:t>2017</a:t>
            </a:r>
            <a:r>
              <a:rPr lang="zh-CN" altLang="en-US" sz="1600" dirty="0">
                <a:latin typeface="Calibri" panose="020F0502020204030204" pitchFamily="34" charset="0"/>
              </a:rPr>
              <a:t>】</a:t>
            </a:r>
            <a:r>
              <a:rPr lang="en-US" altLang="zh-CN" sz="1600" dirty="0">
                <a:latin typeface="Calibri" panose="020F0502020204030204" pitchFamily="34" charset="0"/>
              </a:rPr>
              <a:t>68</a:t>
            </a:r>
            <a:r>
              <a:rPr lang="zh-CN" altLang="en-US" sz="1600" dirty="0">
                <a:latin typeface="Calibri" panose="020F0502020204030204" pitchFamily="34" charset="0"/>
              </a:rPr>
              <a:t>号文件</a:t>
            </a:r>
            <a:r>
              <a:rPr lang="zh-CN" altLang="zh-CN" sz="1600" dirty="0">
                <a:latin typeface="Calibri" panose="020F0502020204030204" pitchFamily="34" charset="0"/>
              </a:rPr>
              <a:t>。</a:t>
            </a:r>
          </a:p>
        </p:txBody>
      </p:sp>
      <p:sp>
        <p:nvSpPr>
          <p:cNvPr id="32780" name="矩形 11"/>
          <p:cNvSpPr/>
          <p:nvPr/>
        </p:nvSpPr>
        <p:spPr>
          <a:xfrm>
            <a:off x="4356100" y="1973263"/>
            <a:ext cx="4337050" cy="1814830"/>
          </a:xfrm>
          <a:prstGeom prst="rect">
            <a:avLst/>
          </a:prstGeom>
          <a:noFill/>
          <a:ln w="9525">
            <a:noFill/>
          </a:ln>
        </p:spPr>
        <p:txBody>
          <a:bodyPr>
            <a:spAutoFit/>
          </a:bodyPr>
          <a:lstStyle/>
          <a:p>
            <a:r>
              <a:rPr lang="zh-CN" altLang="zh-CN" sz="1600" dirty="0">
                <a:latin typeface="Calibri" panose="020F0502020204030204" pitchFamily="34" charset="0"/>
              </a:rPr>
              <a:t>学历（学位）继续教育</a:t>
            </a:r>
            <a:r>
              <a:rPr lang="zh-CN" altLang="en-US" sz="1600" dirty="0">
                <a:latin typeface="Calibri" panose="020F0502020204030204" pitchFamily="34" charset="0"/>
              </a:rPr>
              <a:t>：</a:t>
            </a:r>
            <a:r>
              <a:rPr lang="zh-CN" altLang="zh-CN" sz="1600" dirty="0">
                <a:latin typeface="Calibri" panose="020F0502020204030204" pitchFamily="34" charset="0"/>
              </a:rPr>
              <a:t>每月</a:t>
            </a:r>
            <a:r>
              <a:rPr lang="en-US" altLang="zh-CN" sz="1600">
                <a:latin typeface="Calibri" panose="020F0502020204030204" pitchFamily="34" charset="0"/>
              </a:rPr>
              <a:t>400</a:t>
            </a:r>
            <a:r>
              <a:rPr lang="zh-CN" altLang="zh-CN" sz="1600" dirty="0">
                <a:latin typeface="Calibri" panose="020F0502020204030204" pitchFamily="34" charset="0"/>
              </a:rPr>
              <a:t>元；</a:t>
            </a:r>
          </a:p>
          <a:p>
            <a:r>
              <a:rPr lang="zh-CN" altLang="zh-CN" sz="1600" dirty="0">
                <a:latin typeface="Calibri" panose="020F0502020204030204" pitchFamily="34" charset="0"/>
              </a:rPr>
              <a:t>职业资格继续教育：</a:t>
            </a:r>
            <a:r>
              <a:rPr lang="en-US" altLang="zh-CN" sz="1600">
                <a:latin typeface="Calibri" panose="020F0502020204030204" pitchFamily="34" charset="0"/>
              </a:rPr>
              <a:t>3600</a:t>
            </a:r>
            <a:r>
              <a:rPr lang="zh-CN" altLang="zh-CN" sz="1600" dirty="0">
                <a:latin typeface="Calibri" panose="020F0502020204030204" pitchFamily="34" charset="0"/>
              </a:rPr>
              <a:t>元</a:t>
            </a:r>
            <a:r>
              <a:rPr lang="en-US" altLang="zh-CN" sz="1600">
                <a:latin typeface="Calibri" panose="020F0502020204030204" pitchFamily="34" charset="0"/>
              </a:rPr>
              <a:t>/</a:t>
            </a:r>
            <a:r>
              <a:rPr lang="zh-CN" altLang="en-US" sz="1600" dirty="0">
                <a:latin typeface="Calibri" panose="020F0502020204030204" pitchFamily="34" charset="0"/>
              </a:rPr>
              <a:t>年</a:t>
            </a:r>
            <a:r>
              <a:rPr lang="zh-CN" altLang="zh-CN" sz="1600" dirty="0">
                <a:latin typeface="Calibri" panose="020F0502020204030204" pitchFamily="34" charset="0"/>
              </a:rPr>
              <a:t>。</a:t>
            </a:r>
            <a:endParaRPr lang="en-US" altLang="zh-CN" sz="1600">
              <a:latin typeface="Calibri" panose="020F0502020204030204" pitchFamily="34" charset="0"/>
            </a:endParaRPr>
          </a:p>
          <a:p>
            <a:endParaRPr lang="zh-CN" altLang="zh-CN" sz="1600" dirty="0">
              <a:latin typeface="Calibri" panose="020F0502020204030204" pitchFamily="34" charset="0"/>
            </a:endParaRPr>
          </a:p>
          <a:p>
            <a:r>
              <a:rPr lang="zh-CN" altLang="zh-CN" sz="1600" b="1" dirty="0">
                <a:latin typeface="Calibri" panose="020F0502020204030204" pitchFamily="34" charset="0"/>
              </a:rPr>
              <a:t>例外：</a:t>
            </a:r>
            <a:r>
              <a:rPr lang="zh-CN" altLang="zh-CN" sz="1600" dirty="0">
                <a:latin typeface="Calibri" panose="020F0502020204030204" pitchFamily="34" charset="0"/>
              </a:rPr>
              <a:t>如果子女已就业，且正在接受本科及以下学历（学位）继续教育，可以由父母选择按照子女教育扣除，也可以由子女本人选择按照继续教育扣除。</a:t>
            </a:r>
          </a:p>
        </p:txBody>
      </p:sp>
    </p:spTree>
  </p:cSld>
  <p:clrMapOvr>
    <a:masterClrMapping/>
  </p:clrMapOvr>
  <p:transition spd="med" advTm="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3798" name="组合 13"/>
          <p:cNvGrpSpPr/>
          <p:nvPr/>
        </p:nvGrpSpPr>
        <p:grpSpPr>
          <a:xfrm>
            <a:off x="3059113" y="700088"/>
            <a:ext cx="1136650" cy="1136650"/>
            <a:chOff x="4535488" y="2578100"/>
            <a:chExt cx="1514475" cy="1516063"/>
          </a:xfrm>
        </p:grpSpPr>
        <p:sp>
          <p:nvSpPr>
            <p:cNvPr id="33807" name="任意多边形 15"/>
            <p:cNvSpPr/>
            <p:nvPr/>
          </p:nvSpPr>
          <p:spPr>
            <a:xfrm rot="-5400000" flipH="1">
              <a:off x="4534694" y="2578894"/>
              <a:ext cx="1514475" cy="1512887"/>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7"/>
                </a:cxn>
                <a:cxn ang="0">
                  <a:pos x="359204" y="1512887"/>
                </a:cxn>
                <a:cxn ang="0">
                  <a:pos x="0" y="1154059"/>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a:noFill/>
            </a:ln>
          </p:spPr>
          <p:txBody>
            <a:bodyPr/>
            <a:lstStyle/>
            <a:p>
              <a:endParaRPr lang="zh-CN" altLang="en-US"/>
            </a:p>
          </p:txBody>
        </p:sp>
        <p:sp>
          <p:nvSpPr>
            <p:cNvPr id="33808" name="矩形 16"/>
            <p:cNvSpPr/>
            <p:nvPr/>
          </p:nvSpPr>
          <p:spPr>
            <a:xfrm rot="-5400000" flipH="1">
              <a:off x="4895850" y="2940050"/>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rot="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3809" name="文本框 13"/>
            <p:cNvSpPr txBox="1"/>
            <p:nvPr/>
          </p:nvSpPr>
          <p:spPr>
            <a:xfrm>
              <a:off x="5025552" y="3057797"/>
              <a:ext cx="930170" cy="943848"/>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p>
          </p:txBody>
        </p:sp>
      </p:grpSp>
      <p:grpSp>
        <p:nvGrpSpPr>
          <p:cNvPr id="33799" name="组合 19"/>
          <p:cNvGrpSpPr/>
          <p:nvPr/>
        </p:nvGrpSpPr>
        <p:grpSpPr>
          <a:xfrm>
            <a:off x="4262438" y="715963"/>
            <a:ext cx="1144587" cy="1135062"/>
            <a:chOff x="6138251" y="2599440"/>
            <a:chExt cx="1527787" cy="1514475"/>
          </a:xfrm>
        </p:grpSpPr>
        <p:sp>
          <p:nvSpPr>
            <p:cNvPr id="33805" name="任意多边形 7"/>
            <p:cNvSpPr/>
            <p:nvPr/>
          </p:nvSpPr>
          <p:spPr>
            <a:xfrm rot="5400000">
              <a:off x="6152356" y="2600233"/>
              <a:ext cx="1514475" cy="1512888"/>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8"/>
                </a:cxn>
                <a:cxn ang="0">
                  <a:pos x="359204" y="1512888"/>
                </a:cxn>
                <a:cxn ang="0">
                  <a:pos x="0" y="115406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cap="flat" cmpd="sng">
              <a:solidFill>
                <a:schemeClr val="tx2">
                  <a:alpha val="100000"/>
                </a:schemeClr>
              </a:solidFill>
              <a:prstDash val="solid"/>
              <a:headEnd type="none" w="med" len="med"/>
              <a:tailEnd type="none" w="med" len="med"/>
            </a:ln>
          </p:spPr>
          <p:txBody>
            <a:bodyPr/>
            <a:lstStyle/>
            <a:p>
              <a:endParaRPr lang="zh-CN" altLang="en-US"/>
            </a:p>
          </p:txBody>
        </p:sp>
        <p:sp>
          <p:nvSpPr>
            <p:cNvPr id="33806" name="矩形 8"/>
            <p:cNvSpPr/>
            <p:nvPr/>
          </p:nvSpPr>
          <p:spPr>
            <a:xfrm rot="5400000">
              <a:off x="6139044" y="2947052"/>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33800" name="文本框 13"/>
          <p:cNvSpPr txBox="1"/>
          <p:nvPr/>
        </p:nvSpPr>
        <p:spPr>
          <a:xfrm>
            <a:off x="4327525" y="1058863"/>
            <a:ext cx="698500" cy="708025"/>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225182" y="699542"/>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smtClean="0">
                  <a:ln>
                    <a:noFill/>
                  </a:ln>
                  <a:solidFill>
                    <a:schemeClr val="bg1"/>
                  </a:solidFill>
                  <a:effectLst/>
                  <a:uLnTx/>
                  <a:uFillTx/>
                  <a:latin typeface="+mn-lt"/>
                  <a:ea typeface="微软雅黑" panose="020B0503020204020204" pitchFamily="34" charset="-122"/>
                  <a:cs typeface="Arial" panose="020B0604020202020204" pitchFamily="34" charset="0"/>
                </a:rPr>
                <a:t>继续教育</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33803" name="矩形 10"/>
          <p:cNvSpPr/>
          <p:nvPr/>
        </p:nvSpPr>
        <p:spPr>
          <a:xfrm>
            <a:off x="179388" y="1973263"/>
            <a:ext cx="4013200" cy="2552700"/>
          </a:xfrm>
          <a:prstGeom prst="rect">
            <a:avLst/>
          </a:prstGeom>
          <a:noFill/>
          <a:ln w="9525">
            <a:noFill/>
          </a:ln>
        </p:spPr>
        <p:txBody>
          <a:bodyPr>
            <a:spAutoFit/>
          </a:bodyPr>
          <a:lstStyle/>
          <a:p>
            <a:r>
              <a:rPr lang="zh-CN" altLang="zh-CN" sz="1600" dirty="0">
                <a:latin typeface="Calibri" panose="020F0502020204030204" pitchFamily="34" charset="0"/>
              </a:rPr>
              <a:t>学历（学位）继续教育：入学的当月至教育结束的当月</a:t>
            </a:r>
          </a:p>
          <a:p>
            <a:r>
              <a:rPr lang="zh-CN" altLang="zh-CN" sz="1600" dirty="0">
                <a:latin typeface="Calibri" panose="020F0502020204030204" pitchFamily="34" charset="0"/>
              </a:rPr>
              <a:t>同一学历（学位）继续教育的扣除期限最长不能超过</a:t>
            </a:r>
            <a:r>
              <a:rPr lang="en-US" altLang="zh-CN" sz="1600" dirty="0">
                <a:latin typeface="Calibri" panose="020F0502020204030204" pitchFamily="34" charset="0"/>
              </a:rPr>
              <a:t>48</a:t>
            </a:r>
            <a:r>
              <a:rPr lang="zh-CN" altLang="zh-CN" sz="1600" dirty="0">
                <a:latin typeface="Calibri" panose="020F0502020204030204" pitchFamily="34" charset="0"/>
              </a:rPr>
              <a:t>个月。</a:t>
            </a:r>
            <a:endParaRPr lang="en-US" altLang="zh-CN" sz="1600" dirty="0">
              <a:latin typeface="Calibri" panose="020F0502020204030204" pitchFamily="34" charset="0"/>
            </a:endParaRPr>
          </a:p>
          <a:p>
            <a:endParaRPr lang="en-US" altLang="zh-CN" sz="1600" dirty="0">
              <a:latin typeface="Calibri" panose="020F0502020204030204" pitchFamily="34" charset="0"/>
            </a:endParaRPr>
          </a:p>
          <a:p>
            <a:r>
              <a:rPr lang="zh-CN" altLang="zh-CN" sz="1600" dirty="0">
                <a:latin typeface="Calibri" panose="020F0502020204030204" pitchFamily="34" charset="0"/>
              </a:rPr>
              <a:t>职业资格继续教育</a:t>
            </a:r>
            <a:r>
              <a:rPr lang="zh-CN" altLang="en-US" sz="1600" dirty="0">
                <a:latin typeface="Calibri" panose="020F0502020204030204" pitchFamily="34" charset="0"/>
              </a:rPr>
              <a:t>：</a:t>
            </a:r>
            <a:r>
              <a:rPr lang="zh-CN" altLang="zh-CN" sz="1600" dirty="0">
                <a:latin typeface="Calibri" panose="020F0502020204030204" pitchFamily="34" charset="0"/>
              </a:rPr>
              <a:t>取得相关职业资格继续教育证书上载明的发证（批准）日期的所属年度，即为可以扣除的年度。</a:t>
            </a:r>
          </a:p>
          <a:p>
            <a:r>
              <a:rPr lang="zh-CN" altLang="zh-CN" sz="1600" b="1" dirty="0">
                <a:latin typeface="Calibri" panose="020F0502020204030204" pitchFamily="34" charset="0"/>
              </a:rPr>
              <a:t>需要提醒的是</a:t>
            </a:r>
            <a:r>
              <a:rPr lang="zh-CN" altLang="zh-CN" sz="1600" dirty="0">
                <a:latin typeface="Calibri" panose="020F0502020204030204" pitchFamily="34" charset="0"/>
              </a:rPr>
              <a:t>，专扣政策从</a:t>
            </a:r>
            <a:r>
              <a:rPr lang="en-US" altLang="zh-CN" sz="1600" dirty="0">
                <a:latin typeface="Calibri" panose="020F0502020204030204" pitchFamily="34" charset="0"/>
              </a:rPr>
              <a:t>2019</a:t>
            </a:r>
            <a:r>
              <a:rPr lang="zh-CN" altLang="zh-CN" sz="1600" dirty="0">
                <a:latin typeface="Calibri" panose="020F0502020204030204" pitchFamily="34" charset="0"/>
              </a:rPr>
              <a:t>年</a:t>
            </a:r>
            <a:r>
              <a:rPr lang="en-US" altLang="zh-CN" sz="1600" dirty="0">
                <a:latin typeface="Calibri" panose="020F0502020204030204" pitchFamily="34" charset="0"/>
              </a:rPr>
              <a:t>1</a:t>
            </a:r>
            <a:r>
              <a:rPr lang="zh-CN" altLang="zh-CN" sz="1600" dirty="0">
                <a:latin typeface="Calibri" panose="020F0502020204030204" pitchFamily="34" charset="0"/>
              </a:rPr>
              <a:t>月</a:t>
            </a:r>
            <a:r>
              <a:rPr lang="en-US" altLang="zh-CN" sz="1600" dirty="0">
                <a:latin typeface="Calibri" panose="020F0502020204030204" pitchFamily="34" charset="0"/>
              </a:rPr>
              <a:t>1</a:t>
            </a:r>
            <a:r>
              <a:rPr lang="zh-CN" altLang="zh-CN" sz="1600" dirty="0">
                <a:latin typeface="Calibri" panose="020F0502020204030204" pitchFamily="34" charset="0"/>
              </a:rPr>
              <a:t>日开始实施，该证书应当为</a:t>
            </a:r>
            <a:r>
              <a:rPr lang="en-US" altLang="zh-CN" sz="1600" dirty="0">
                <a:latin typeface="Calibri" panose="020F0502020204030204" pitchFamily="34" charset="0"/>
              </a:rPr>
              <a:t>2019</a:t>
            </a:r>
            <a:r>
              <a:rPr lang="zh-CN" altLang="en-US" sz="1600" dirty="0">
                <a:latin typeface="Calibri" panose="020F0502020204030204" pitchFamily="34" charset="0"/>
              </a:rPr>
              <a:t>年后取得</a:t>
            </a:r>
            <a:endParaRPr lang="zh-CN" altLang="zh-CN" sz="1600" dirty="0">
              <a:latin typeface="Calibri" panose="020F0502020204030204" pitchFamily="34" charset="0"/>
            </a:endParaRPr>
          </a:p>
        </p:txBody>
      </p:sp>
      <p:sp>
        <p:nvSpPr>
          <p:cNvPr id="33804" name="矩形 11"/>
          <p:cNvSpPr/>
          <p:nvPr/>
        </p:nvSpPr>
        <p:spPr>
          <a:xfrm>
            <a:off x="4356100" y="1995488"/>
            <a:ext cx="4032250" cy="830262"/>
          </a:xfrm>
          <a:prstGeom prst="rect">
            <a:avLst/>
          </a:prstGeom>
          <a:noFill/>
          <a:ln w="9525">
            <a:noFill/>
          </a:ln>
        </p:spPr>
        <p:txBody>
          <a:bodyPr>
            <a:spAutoFit/>
          </a:bodyPr>
          <a:lstStyle/>
          <a:p>
            <a:r>
              <a:rPr lang="zh-CN" altLang="en-US" sz="1600" dirty="0">
                <a:latin typeface="Calibri" panose="020F0502020204030204" pitchFamily="34" charset="0"/>
              </a:rPr>
              <a:t>职业资格继续教育：</a:t>
            </a:r>
          </a:p>
          <a:p>
            <a:endParaRPr lang="zh-CN" altLang="en-US" sz="1600" dirty="0">
              <a:latin typeface="Calibri" panose="020F0502020204030204" pitchFamily="34" charset="0"/>
            </a:endParaRPr>
          </a:p>
          <a:p>
            <a:r>
              <a:rPr lang="zh-CN" altLang="en-US" sz="1600" dirty="0">
                <a:latin typeface="Calibri" panose="020F0502020204030204" pitchFamily="34" charset="0"/>
              </a:rPr>
              <a:t>技能人员、专业技术人员职业资格证书等</a:t>
            </a:r>
            <a:endParaRPr lang="zh-CN" altLang="zh-CN" sz="1600" dirty="0">
              <a:latin typeface="Calibri" panose="020F0502020204030204" pitchFamily="34" charset="0"/>
            </a:endParaRPr>
          </a:p>
        </p:txBody>
      </p:sp>
    </p:spTree>
  </p:cSld>
  <p:clrMapOvr>
    <a:masterClrMapping/>
  </p:clrMapOvr>
  <p:transition spd="med" advTm="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4822" name="组合 13"/>
          <p:cNvGrpSpPr/>
          <p:nvPr/>
        </p:nvGrpSpPr>
        <p:grpSpPr>
          <a:xfrm>
            <a:off x="3059113" y="700088"/>
            <a:ext cx="1136650" cy="1136650"/>
            <a:chOff x="4535488" y="2578100"/>
            <a:chExt cx="1514475" cy="1516063"/>
          </a:xfrm>
        </p:grpSpPr>
        <p:sp>
          <p:nvSpPr>
            <p:cNvPr id="34831" name="任意多边形 15"/>
            <p:cNvSpPr/>
            <p:nvPr/>
          </p:nvSpPr>
          <p:spPr>
            <a:xfrm rot="-5400000" flipH="1">
              <a:off x="4534694" y="2578894"/>
              <a:ext cx="1514475" cy="1512887"/>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7"/>
                </a:cxn>
                <a:cxn ang="0">
                  <a:pos x="359204" y="1512887"/>
                </a:cxn>
                <a:cxn ang="0">
                  <a:pos x="0" y="1154059"/>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a:noFill/>
            </a:ln>
          </p:spPr>
          <p:txBody>
            <a:bodyPr/>
            <a:lstStyle/>
            <a:p>
              <a:endParaRPr lang="zh-CN" altLang="en-US"/>
            </a:p>
          </p:txBody>
        </p:sp>
        <p:sp>
          <p:nvSpPr>
            <p:cNvPr id="34832" name="矩形 16"/>
            <p:cNvSpPr/>
            <p:nvPr/>
          </p:nvSpPr>
          <p:spPr>
            <a:xfrm rot="-5400000" flipH="1">
              <a:off x="4895850" y="2940050"/>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rot="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4833" name="文本框 13"/>
            <p:cNvSpPr txBox="1"/>
            <p:nvPr/>
          </p:nvSpPr>
          <p:spPr>
            <a:xfrm>
              <a:off x="5025552" y="3057797"/>
              <a:ext cx="934444" cy="943848"/>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p>
          </p:txBody>
        </p:sp>
      </p:grpSp>
      <p:grpSp>
        <p:nvGrpSpPr>
          <p:cNvPr id="34823" name="组合 19"/>
          <p:cNvGrpSpPr/>
          <p:nvPr/>
        </p:nvGrpSpPr>
        <p:grpSpPr>
          <a:xfrm>
            <a:off x="4262438" y="715963"/>
            <a:ext cx="1144587" cy="1135062"/>
            <a:chOff x="6138251" y="2599440"/>
            <a:chExt cx="1527787" cy="1514475"/>
          </a:xfrm>
        </p:grpSpPr>
        <p:sp>
          <p:nvSpPr>
            <p:cNvPr id="34829" name="任意多边形 7"/>
            <p:cNvSpPr/>
            <p:nvPr/>
          </p:nvSpPr>
          <p:spPr>
            <a:xfrm rot="5400000">
              <a:off x="6152356" y="2600233"/>
              <a:ext cx="1514475" cy="1512888"/>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8"/>
                </a:cxn>
                <a:cxn ang="0">
                  <a:pos x="359204" y="1512888"/>
                </a:cxn>
                <a:cxn ang="0">
                  <a:pos x="0" y="115406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cap="flat" cmpd="sng">
              <a:solidFill>
                <a:schemeClr val="tx2">
                  <a:alpha val="100000"/>
                </a:schemeClr>
              </a:solidFill>
              <a:prstDash val="solid"/>
              <a:headEnd type="none" w="med" len="med"/>
              <a:tailEnd type="none" w="med" len="med"/>
            </a:ln>
          </p:spPr>
          <p:txBody>
            <a:bodyPr/>
            <a:lstStyle/>
            <a:p>
              <a:endParaRPr lang="zh-CN" altLang="en-US"/>
            </a:p>
          </p:txBody>
        </p:sp>
        <p:sp>
          <p:nvSpPr>
            <p:cNvPr id="34830" name="矩形 8"/>
            <p:cNvSpPr/>
            <p:nvPr/>
          </p:nvSpPr>
          <p:spPr>
            <a:xfrm rot="5400000">
              <a:off x="6139044" y="2947052"/>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34824" name="文本框 13"/>
          <p:cNvSpPr txBox="1"/>
          <p:nvPr/>
        </p:nvSpPr>
        <p:spPr>
          <a:xfrm>
            <a:off x="4327525" y="1058863"/>
            <a:ext cx="698500" cy="708025"/>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p>
        </p:txBody>
      </p:sp>
      <p:grpSp>
        <p:nvGrpSpPr>
          <p:cNvPr id="39" name="组合 38"/>
          <p:cNvGrpSpPr/>
          <p:nvPr/>
        </p:nvGrpSpPr>
        <p:grpSpPr>
          <a:xfrm>
            <a:off x="225182" y="699543"/>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62401"/>
            </a:xfrm>
            <a:prstGeom prst="rect">
              <a:avLst/>
            </a:prstGeom>
            <a:noFill/>
            <a:ln w="38100">
              <a:noFill/>
            </a:ln>
          </p:spPr>
          <p:txBody>
            <a:bodyPr wrap="square">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smtClean="0">
                  <a:ln>
                    <a:noFill/>
                  </a:ln>
                  <a:solidFill>
                    <a:schemeClr val="bg1"/>
                  </a:solidFill>
                  <a:effectLst/>
                  <a:uLnTx/>
                  <a:uFillTx/>
                  <a:latin typeface="+mn-lt"/>
                  <a:ea typeface="微软雅黑" panose="020B0503020204020204" pitchFamily="34" charset="-122"/>
                  <a:cs typeface="Arial" panose="020B0604020202020204" pitchFamily="34" charset="0"/>
                </a:rPr>
                <a:t>住房贷款利息</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34827" name="矩形 10"/>
          <p:cNvSpPr/>
          <p:nvPr/>
        </p:nvSpPr>
        <p:spPr>
          <a:xfrm>
            <a:off x="179388" y="1924050"/>
            <a:ext cx="4013200" cy="2552700"/>
          </a:xfrm>
          <a:prstGeom prst="rect">
            <a:avLst/>
          </a:prstGeom>
          <a:noFill/>
          <a:ln w="9525">
            <a:noFill/>
          </a:ln>
        </p:spPr>
        <p:txBody>
          <a:bodyPr>
            <a:spAutoFit/>
          </a:bodyPr>
          <a:lstStyle/>
          <a:p>
            <a:r>
              <a:rPr lang="zh-CN" altLang="en-US" sz="1600" dirty="0">
                <a:latin typeface="Calibri" panose="020F0502020204030204" pitchFamily="34" charset="0"/>
              </a:rPr>
              <a:t>本人或者配偶，单独或者共同使用商业银行或住房公积金个人住房贷款，为本人或配偶购买中国境内住房，而发生的首套住房贷款利息支出。</a:t>
            </a:r>
          </a:p>
          <a:p>
            <a:endParaRPr lang="zh-CN" altLang="en-US" sz="1600" dirty="0">
              <a:latin typeface="Calibri" panose="020F0502020204030204" pitchFamily="34" charset="0"/>
            </a:endParaRPr>
          </a:p>
          <a:p>
            <a:r>
              <a:rPr lang="zh-CN" altLang="en-US" sz="1600" dirty="0">
                <a:latin typeface="黑体" panose="02010609060101010101" pitchFamily="49" charset="-122"/>
                <a:ea typeface="黑体" panose="02010609060101010101" pitchFamily="49" charset="-122"/>
              </a:rPr>
              <a:t>？首套住房贷款</a:t>
            </a:r>
            <a:endParaRPr lang="zh-CN" altLang="en-US" sz="1600" dirty="0">
              <a:latin typeface="Calibri" panose="020F0502020204030204" pitchFamily="34" charset="0"/>
            </a:endParaRPr>
          </a:p>
          <a:p>
            <a:endParaRPr lang="en-US" altLang="zh-CN" sz="1600" dirty="0">
              <a:solidFill>
                <a:srgbClr val="FF0000"/>
              </a:solidFill>
              <a:latin typeface="Calibri" panose="020F0502020204030204" pitchFamily="34" charset="0"/>
            </a:endParaRPr>
          </a:p>
          <a:p>
            <a:r>
              <a:rPr lang="zh-CN" altLang="en-US" sz="1600" dirty="0">
                <a:latin typeface="Calibri" panose="020F0502020204030204" pitchFamily="34" charset="0"/>
              </a:rPr>
              <a:t>住房贷款利息支出是否符合政策，可查阅贷款合同（协议），或者向办理贷款的银行、住房公积金中心进行咨询。</a:t>
            </a:r>
            <a:endParaRPr lang="zh-CN" altLang="zh-CN" sz="1600" dirty="0">
              <a:latin typeface="Calibri" panose="020F0502020204030204" pitchFamily="34" charset="0"/>
            </a:endParaRPr>
          </a:p>
        </p:txBody>
      </p:sp>
      <p:sp>
        <p:nvSpPr>
          <p:cNvPr id="34828" name="矩形 11"/>
          <p:cNvSpPr/>
          <p:nvPr/>
        </p:nvSpPr>
        <p:spPr>
          <a:xfrm>
            <a:off x="4356100" y="1973263"/>
            <a:ext cx="4032250" cy="3046095"/>
          </a:xfrm>
          <a:prstGeom prst="rect">
            <a:avLst/>
          </a:prstGeom>
          <a:noFill/>
          <a:ln w="9525">
            <a:noFill/>
          </a:ln>
        </p:spPr>
        <p:txBody>
          <a:bodyPr>
            <a:spAutoFit/>
          </a:bodyPr>
          <a:lstStyle/>
          <a:p>
            <a:r>
              <a:rPr lang="zh-CN" altLang="en-US" sz="1600" dirty="0">
                <a:latin typeface="Calibri" panose="020F0502020204030204" pitchFamily="34" charset="0"/>
              </a:rPr>
              <a:t>每月</a:t>
            </a:r>
            <a:r>
              <a:rPr lang="en-US" altLang="zh-CN" sz="1600" dirty="0">
                <a:latin typeface="Calibri" panose="020F0502020204030204" pitchFamily="34" charset="0"/>
              </a:rPr>
              <a:t>1000</a:t>
            </a:r>
            <a:r>
              <a:rPr lang="zh-CN" altLang="en-US" sz="1600" dirty="0">
                <a:latin typeface="Calibri" panose="020F0502020204030204" pitchFamily="34" charset="0"/>
              </a:rPr>
              <a:t>元，扣除期限最长不超过</a:t>
            </a:r>
            <a:r>
              <a:rPr lang="en-US" altLang="zh-CN" sz="1600" dirty="0">
                <a:latin typeface="Calibri" panose="020F0502020204030204" pitchFamily="34" charset="0"/>
              </a:rPr>
              <a:t>240</a:t>
            </a:r>
            <a:r>
              <a:rPr lang="zh-CN" altLang="en-US" sz="1600" dirty="0">
                <a:latin typeface="Calibri" panose="020F0502020204030204" pitchFamily="34" charset="0"/>
              </a:rPr>
              <a:t>个月</a:t>
            </a:r>
          </a:p>
          <a:p>
            <a:r>
              <a:rPr lang="zh-CN" altLang="en-US" sz="1600" dirty="0">
                <a:latin typeface="Calibri" panose="020F0502020204030204" pitchFamily="34" charset="0"/>
              </a:rPr>
              <a:t>纳税人只能享受一次首套住房贷款的利息扣除。</a:t>
            </a:r>
          </a:p>
          <a:p>
            <a:r>
              <a:rPr lang="zh-CN" altLang="en-US" sz="1600" dirty="0">
                <a:latin typeface="Calibri" panose="020F0502020204030204" pitchFamily="34" charset="0"/>
              </a:rPr>
              <a:t>扣除人：夫妻双方约定，可以选择由其中一方扣除。</a:t>
            </a:r>
          </a:p>
          <a:p>
            <a:r>
              <a:rPr lang="zh-CN" altLang="en-US" sz="1600" dirty="0">
                <a:latin typeface="Calibri" panose="020F0502020204030204" pitchFamily="34" charset="0"/>
              </a:rPr>
              <a:t>确定后，一个纳税年度内不变</a:t>
            </a:r>
          </a:p>
          <a:p>
            <a:r>
              <a:rPr lang="zh-CN" altLang="zh-CN" sz="1600" dirty="0">
                <a:latin typeface="Calibri" panose="020F0502020204030204" pitchFamily="34" charset="0"/>
              </a:rPr>
              <a:t>特例：夫妻双方婚前分别购买住房发生的首套住房贷款，其贷款利息支出，婚后可以选择其中一套购买的住房，由购买方按扣除标准的</a:t>
            </a:r>
            <a:r>
              <a:rPr lang="en-US" altLang="zh-CN" sz="1600" dirty="0">
                <a:latin typeface="Calibri" panose="020F0502020204030204" pitchFamily="34" charset="0"/>
              </a:rPr>
              <a:t>100%</a:t>
            </a:r>
            <a:r>
              <a:rPr lang="zh-CN" altLang="en-US" sz="1600" dirty="0">
                <a:latin typeface="Calibri" panose="020F0502020204030204" pitchFamily="34" charset="0"/>
              </a:rPr>
              <a:t>扣除，也可以由夫妻双方对各自购买的住房分别按扣除标准的</a:t>
            </a:r>
            <a:r>
              <a:rPr lang="en-US" altLang="zh-CN" sz="1600" dirty="0">
                <a:latin typeface="Calibri" panose="020F0502020204030204" pitchFamily="34" charset="0"/>
              </a:rPr>
              <a:t>50%</a:t>
            </a:r>
            <a:r>
              <a:rPr lang="zh-CN" altLang="en-US" sz="1600" dirty="0">
                <a:latin typeface="Calibri" panose="020F0502020204030204" pitchFamily="34" charset="0"/>
              </a:rPr>
              <a:t>扣除。</a:t>
            </a:r>
          </a:p>
        </p:txBody>
      </p:sp>
    </p:spTree>
  </p:cSld>
  <p:clrMapOvr>
    <a:masterClrMapping/>
  </p:clrMapOvr>
  <p:transition spd="med" advTm="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5846" name="组合 13"/>
          <p:cNvGrpSpPr/>
          <p:nvPr/>
        </p:nvGrpSpPr>
        <p:grpSpPr>
          <a:xfrm>
            <a:off x="3059113" y="700088"/>
            <a:ext cx="1136650" cy="1136650"/>
            <a:chOff x="4535488" y="2578100"/>
            <a:chExt cx="1514475" cy="1516063"/>
          </a:xfrm>
        </p:grpSpPr>
        <p:sp>
          <p:nvSpPr>
            <p:cNvPr id="35856" name="任意多边形 15"/>
            <p:cNvSpPr/>
            <p:nvPr/>
          </p:nvSpPr>
          <p:spPr>
            <a:xfrm rot="-5400000" flipH="1">
              <a:off x="4534694" y="2578894"/>
              <a:ext cx="1514475" cy="1512887"/>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7"/>
                </a:cxn>
                <a:cxn ang="0">
                  <a:pos x="359204" y="1512887"/>
                </a:cxn>
                <a:cxn ang="0">
                  <a:pos x="0" y="1154059"/>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a:noFill/>
            </a:ln>
          </p:spPr>
          <p:txBody>
            <a:bodyPr/>
            <a:lstStyle/>
            <a:p>
              <a:endParaRPr lang="zh-CN" altLang="en-US"/>
            </a:p>
          </p:txBody>
        </p:sp>
        <p:sp>
          <p:nvSpPr>
            <p:cNvPr id="35857" name="矩形 16"/>
            <p:cNvSpPr/>
            <p:nvPr/>
          </p:nvSpPr>
          <p:spPr>
            <a:xfrm rot="-5400000" flipH="1">
              <a:off x="4895850" y="2940050"/>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rot="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5858" name="文本框 13"/>
            <p:cNvSpPr txBox="1"/>
            <p:nvPr/>
          </p:nvSpPr>
          <p:spPr>
            <a:xfrm>
              <a:off x="5025552" y="3057797"/>
              <a:ext cx="930170" cy="943848"/>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p>
          </p:txBody>
        </p:sp>
      </p:grpSp>
      <p:grpSp>
        <p:nvGrpSpPr>
          <p:cNvPr id="35847" name="组合 19"/>
          <p:cNvGrpSpPr/>
          <p:nvPr/>
        </p:nvGrpSpPr>
        <p:grpSpPr>
          <a:xfrm>
            <a:off x="4262438" y="715963"/>
            <a:ext cx="1144587" cy="1135062"/>
            <a:chOff x="6138251" y="2599440"/>
            <a:chExt cx="1527787" cy="1514475"/>
          </a:xfrm>
        </p:grpSpPr>
        <p:sp>
          <p:nvSpPr>
            <p:cNvPr id="35854" name="任意多边形 7"/>
            <p:cNvSpPr/>
            <p:nvPr/>
          </p:nvSpPr>
          <p:spPr>
            <a:xfrm rot="5400000">
              <a:off x="6152356" y="2600233"/>
              <a:ext cx="1514475" cy="1512888"/>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8"/>
                </a:cxn>
                <a:cxn ang="0">
                  <a:pos x="359204" y="1512888"/>
                </a:cxn>
                <a:cxn ang="0">
                  <a:pos x="0" y="115406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cap="flat" cmpd="sng">
              <a:solidFill>
                <a:schemeClr val="tx2">
                  <a:alpha val="100000"/>
                </a:schemeClr>
              </a:solidFill>
              <a:prstDash val="solid"/>
              <a:headEnd type="none" w="med" len="med"/>
              <a:tailEnd type="none" w="med" len="med"/>
            </a:ln>
          </p:spPr>
          <p:txBody>
            <a:bodyPr/>
            <a:lstStyle/>
            <a:p>
              <a:endParaRPr lang="zh-CN" altLang="en-US"/>
            </a:p>
          </p:txBody>
        </p:sp>
        <p:sp>
          <p:nvSpPr>
            <p:cNvPr id="35855" name="矩形 8"/>
            <p:cNvSpPr/>
            <p:nvPr/>
          </p:nvSpPr>
          <p:spPr>
            <a:xfrm rot="5400000">
              <a:off x="6139044" y="2947052"/>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35848" name="文本框 13"/>
          <p:cNvSpPr txBox="1"/>
          <p:nvPr/>
        </p:nvSpPr>
        <p:spPr>
          <a:xfrm>
            <a:off x="4327525" y="1058863"/>
            <a:ext cx="698500" cy="708025"/>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225425" y="700088"/>
            <a:ext cx="1090613" cy="9525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35851" name="矩形 10"/>
          <p:cNvSpPr/>
          <p:nvPr/>
        </p:nvSpPr>
        <p:spPr>
          <a:xfrm>
            <a:off x="179388" y="1973263"/>
            <a:ext cx="4013200" cy="1076325"/>
          </a:xfrm>
          <a:prstGeom prst="rect">
            <a:avLst/>
          </a:prstGeom>
          <a:noFill/>
          <a:ln w="9525">
            <a:noFill/>
          </a:ln>
        </p:spPr>
        <p:txBody>
          <a:bodyPr>
            <a:spAutoFit/>
          </a:bodyPr>
          <a:lstStyle/>
          <a:p>
            <a:r>
              <a:rPr lang="zh-CN" altLang="en-US" sz="1600" dirty="0">
                <a:latin typeface="Calibri" panose="020F0502020204030204" pitchFamily="34" charset="0"/>
              </a:rPr>
              <a:t>贷款合同约定开始还款的当月</a:t>
            </a:r>
            <a:r>
              <a:rPr lang="en-US" altLang="zh-CN" sz="1600" dirty="0">
                <a:latin typeface="Calibri" panose="020F0502020204030204" pitchFamily="34" charset="0"/>
              </a:rPr>
              <a:t>——</a:t>
            </a:r>
            <a:r>
              <a:rPr lang="zh-CN" altLang="en-US" sz="1600" dirty="0">
                <a:latin typeface="Calibri" panose="020F0502020204030204" pitchFamily="34" charset="0"/>
              </a:rPr>
              <a:t>贷款全部归还或贷款合同终止的当月</a:t>
            </a:r>
          </a:p>
          <a:p>
            <a:endParaRPr lang="zh-CN" altLang="en-US" sz="1600" dirty="0">
              <a:latin typeface="Calibri" panose="020F0502020204030204" pitchFamily="34" charset="0"/>
            </a:endParaRPr>
          </a:p>
          <a:p>
            <a:r>
              <a:rPr lang="zh-CN" altLang="en-US" sz="1600" dirty="0">
                <a:latin typeface="Calibri" panose="020F0502020204030204" pitchFamily="34" charset="0"/>
              </a:rPr>
              <a:t>但扣除期限最长不得超过</a:t>
            </a:r>
            <a:r>
              <a:rPr lang="en-US" altLang="zh-CN" sz="1600" dirty="0">
                <a:latin typeface="Calibri" panose="020F0502020204030204" pitchFamily="34" charset="0"/>
              </a:rPr>
              <a:t>240</a:t>
            </a:r>
            <a:r>
              <a:rPr lang="zh-CN" altLang="en-US" sz="1600" dirty="0">
                <a:latin typeface="Calibri" panose="020F0502020204030204" pitchFamily="34" charset="0"/>
              </a:rPr>
              <a:t>个月。</a:t>
            </a:r>
            <a:endParaRPr lang="zh-CN" altLang="zh-CN" sz="1600" dirty="0">
              <a:latin typeface="Calibri" panose="020F0502020204030204" pitchFamily="34" charset="0"/>
            </a:endParaRPr>
          </a:p>
        </p:txBody>
      </p:sp>
      <p:sp>
        <p:nvSpPr>
          <p:cNvPr id="35852" name="矩形 11"/>
          <p:cNvSpPr/>
          <p:nvPr/>
        </p:nvSpPr>
        <p:spPr>
          <a:xfrm>
            <a:off x="4356100" y="1995488"/>
            <a:ext cx="4032250" cy="584200"/>
          </a:xfrm>
          <a:prstGeom prst="rect">
            <a:avLst/>
          </a:prstGeom>
          <a:noFill/>
          <a:ln w="9525">
            <a:noFill/>
          </a:ln>
        </p:spPr>
        <p:txBody>
          <a:bodyPr>
            <a:spAutoFit/>
          </a:bodyPr>
          <a:lstStyle/>
          <a:p>
            <a:r>
              <a:rPr lang="zh-CN" altLang="zh-CN" sz="1600" dirty="0">
                <a:latin typeface="Calibri" panose="020F0502020204030204" pitchFamily="34" charset="0"/>
              </a:rPr>
              <a:t>住房贷款合同</a:t>
            </a:r>
          </a:p>
          <a:p>
            <a:r>
              <a:rPr lang="zh-CN" altLang="zh-CN" sz="1600" dirty="0">
                <a:latin typeface="Calibri" panose="020F0502020204030204" pitchFamily="34" charset="0"/>
              </a:rPr>
              <a:t>贷款还款支出凭证等</a:t>
            </a:r>
          </a:p>
        </p:txBody>
      </p:sp>
      <p:sp>
        <p:nvSpPr>
          <p:cNvPr id="35853" name="文本框 67"/>
          <p:cNvSpPr txBox="1"/>
          <p:nvPr/>
        </p:nvSpPr>
        <p:spPr>
          <a:xfrm>
            <a:off x="295275" y="771525"/>
            <a:ext cx="963613" cy="781050"/>
          </a:xfrm>
          <a:prstGeom prst="rect">
            <a:avLst/>
          </a:prstGeom>
          <a:noFill/>
          <a:ln w="38100">
            <a:noFill/>
          </a:ln>
        </p:spPr>
        <p:txBody>
          <a:bodyPr>
            <a:spAutoFit/>
          </a:bodyPr>
          <a:lstStyle/>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住房贷款利息</a:t>
            </a:r>
          </a:p>
        </p:txBody>
      </p:sp>
    </p:spTree>
  </p:cSld>
  <p:clrMapOvr>
    <a:masterClrMapping/>
  </p:clrMapOvr>
  <p:transition spd="med" advTm="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6870" name="组合 13"/>
          <p:cNvGrpSpPr/>
          <p:nvPr/>
        </p:nvGrpSpPr>
        <p:grpSpPr>
          <a:xfrm>
            <a:off x="3059113" y="700088"/>
            <a:ext cx="1136650" cy="1136650"/>
            <a:chOff x="4535488" y="2578100"/>
            <a:chExt cx="1514475" cy="1516063"/>
          </a:xfrm>
        </p:grpSpPr>
        <p:sp>
          <p:nvSpPr>
            <p:cNvPr id="36879" name="任意多边形 15"/>
            <p:cNvSpPr/>
            <p:nvPr/>
          </p:nvSpPr>
          <p:spPr>
            <a:xfrm rot="-5400000" flipH="1">
              <a:off x="4534694" y="2578894"/>
              <a:ext cx="1514475" cy="1512887"/>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7"/>
                </a:cxn>
                <a:cxn ang="0">
                  <a:pos x="359204" y="1512887"/>
                </a:cxn>
                <a:cxn ang="0">
                  <a:pos x="0" y="1154059"/>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a:noFill/>
            </a:ln>
          </p:spPr>
          <p:txBody>
            <a:bodyPr/>
            <a:lstStyle/>
            <a:p>
              <a:endParaRPr lang="zh-CN" altLang="en-US"/>
            </a:p>
          </p:txBody>
        </p:sp>
        <p:sp>
          <p:nvSpPr>
            <p:cNvPr id="36880" name="矩形 16"/>
            <p:cNvSpPr/>
            <p:nvPr/>
          </p:nvSpPr>
          <p:spPr>
            <a:xfrm rot="-5400000" flipH="1">
              <a:off x="4895850" y="2940050"/>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rot="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6881" name="文本框 13"/>
            <p:cNvSpPr txBox="1"/>
            <p:nvPr/>
          </p:nvSpPr>
          <p:spPr>
            <a:xfrm>
              <a:off x="5025552" y="3057797"/>
              <a:ext cx="934444" cy="943848"/>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p>
          </p:txBody>
        </p:sp>
      </p:grpSp>
      <p:grpSp>
        <p:nvGrpSpPr>
          <p:cNvPr id="36871" name="组合 19"/>
          <p:cNvGrpSpPr/>
          <p:nvPr/>
        </p:nvGrpSpPr>
        <p:grpSpPr>
          <a:xfrm>
            <a:off x="4262438" y="715963"/>
            <a:ext cx="1144587" cy="1135062"/>
            <a:chOff x="6138251" y="2599440"/>
            <a:chExt cx="1527787" cy="1514475"/>
          </a:xfrm>
        </p:grpSpPr>
        <p:sp>
          <p:nvSpPr>
            <p:cNvPr id="36877" name="任意多边形 7"/>
            <p:cNvSpPr/>
            <p:nvPr/>
          </p:nvSpPr>
          <p:spPr>
            <a:xfrm rot="5400000">
              <a:off x="6152356" y="2600233"/>
              <a:ext cx="1514475" cy="1512888"/>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8"/>
                </a:cxn>
                <a:cxn ang="0">
                  <a:pos x="359204" y="1512888"/>
                </a:cxn>
                <a:cxn ang="0">
                  <a:pos x="0" y="115406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cap="flat" cmpd="sng">
              <a:solidFill>
                <a:schemeClr val="tx2">
                  <a:alpha val="100000"/>
                </a:schemeClr>
              </a:solidFill>
              <a:prstDash val="solid"/>
              <a:headEnd type="none" w="med" len="med"/>
              <a:tailEnd type="none" w="med" len="med"/>
            </a:ln>
          </p:spPr>
          <p:txBody>
            <a:bodyPr/>
            <a:lstStyle/>
            <a:p>
              <a:endParaRPr lang="zh-CN" altLang="en-US"/>
            </a:p>
          </p:txBody>
        </p:sp>
        <p:sp>
          <p:nvSpPr>
            <p:cNvPr id="36878" name="矩形 8"/>
            <p:cNvSpPr/>
            <p:nvPr/>
          </p:nvSpPr>
          <p:spPr>
            <a:xfrm rot="5400000">
              <a:off x="6139044" y="2947052"/>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36872" name="文本框 13"/>
          <p:cNvSpPr txBox="1"/>
          <p:nvPr/>
        </p:nvSpPr>
        <p:spPr>
          <a:xfrm>
            <a:off x="4327525" y="1058863"/>
            <a:ext cx="698500" cy="708025"/>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p>
        </p:txBody>
      </p:sp>
      <p:grpSp>
        <p:nvGrpSpPr>
          <p:cNvPr id="39" name="组合 38"/>
          <p:cNvGrpSpPr/>
          <p:nvPr/>
        </p:nvGrpSpPr>
        <p:grpSpPr>
          <a:xfrm>
            <a:off x="225182" y="699543"/>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35593"/>
            </a:xfrm>
            <a:prstGeom prst="rect">
              <a:avLst/>
            </a:prstGeom>
            <a:noFill/>
            <a:ln w="38100">
              <a:noFill/>
            </a:ln>
          </p:spPr>
          <p:txBody>
            <a:bodyPr wrap="square">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smtClean="0">
                  <a:ln>
                    <a:noFill/>
                  </a:ln>
                  <a:solidFill>
                    <a:schemeClr val="bg1"/>
                  </a:solidFill>
                  <a:effectLst/>
                  <a:uLnTx/>
                  <a:uFillTx/>
                  <a:latin typeface="+mn-lt"/>
                  <a:ea typeface="微软雅黑" panose="020B0503020204020204" pitchFamily="34" charset="-122"/>
                  <a:cs typeface="Arial" panose="020B0604020202020204" pitchFamily="34" charset="0"/>
                </a:rPr>
                <a:t>住房</a:t>
              </a:r>
              <a:endParaRPr kumimoji="0" lang="en-US" altLang="zh-CN" sz="2800" b="1" i="0" u="none" strike="noStrike" kern="1200" cap="none" spc="0" normalizeH="0" baseline="-3000" noProof="0" dirty="0" smtClean="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smtClean="0">
                  <a:ln>
                    <a:noFill/>
                  </a:ln>
                  <a:solidFill>
                    <a:schemeClr val="bg1"/>
                  </a:solidFill>
                  <a:effectLst/>
                  <a:uLnTx/>
                  <a:uFillTx/>
                  <a:latin typeface="+mn-lt"/>
                  <a:ea typeface="微软雅黑" panose="020B0503020204020204" pitchFamily="34" charset="-122"/>
                  <a:cs typeface="Arial" panose="020B0604020202020204" pitchFamily="34" charset="0"/>
                </a:rPr>
                <a:t>租金</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36875" name="矩形 10"/>
          <p:cNvSpPr/>
          <p:nvPr/>
        </p:nvSpPr>
        <p:spPr>
          <a:xfrm>
            <a:off x="179388" y="1924050"/>
            <a:ext cx="4013200" cy="2552700"/>
          </a:xfrm>
          <a:prstGeom prst="rect">
            <a:avLst/>
          </a:prstGeom>
          <a:noFill/>
          <a:ln w="9525">
            <a:noFill/>
          </a:ln>
        </p:spPr>
        <p:txBody>
          <a:bodyPr>
            <a:spAutoFit/>
          </a:bodyPr>
          <a:lstStyle/>
          <a:p>
            <a:r>
              <a:rPr lang="zh-CN" altLang="en-US" sz="1600" dirty="0">
                <a:latin typeface="Calibri" panose="020F0502020204030204" pitchFamily="34" charset="0"/>
              </a:rPr>
              <a:t>在主要工作城市租房，且同时符合以下条件：</a:t>
            </a:r>
          </a:p>
          <a:p>
            <a:r>
              <a:rPr lang="zh-CN" altLang="en-US" sz="1600" dirty="0">
                <a:latin typeface="Calibri" panose="020F0502020204030204" pitchFamily="34" charset="0"/>
              </a:rPr>
              <a:t>（</a:t>
            </a:r>
            <a:r>
              <a:rPr lang="en-US" altLang="zh-CN" sz="1600" dirty="0">
                <a:latin typeface="Calibri" panose="020F0502020204030204" pitchFamily="34" charset="0"/>
              </a:rPr>
              <a:t>1</a:t>
            </a:r>
            <a:r>
              <a:rPr lang="zh-CN" altLang="en-US" sz="1600" dirty="0">
                <a:latin typeface="Calibri" panose="020F0502020204030204" pitchFamily="34" charset="0"/>
              </a:rPr>
              <a:t>）</a:t>
            </a:r>
            <a:r>
              <a:rPr lang="zh-CN" altLang="en-US" sz="1600" dirty="0">
                <a:latin typeface="Calibri" panose="020F0502020204030204" pitchFamily="34" charset="0"/>
                <a:sym typeface="+mn-ea"/>
              </a:rPr>
              <a:t>本人及配偶在主要工作的城市没有自有住房；</a:t>
            </a:r>
            <a:endParaRPr lang="zh-CN" altLang="en-US" sz="1600" dirty="0">
              <a:latin typeface="Calibri" panose="020F0502020204030204" pitchFamily="34" charset="0"/>
            </a:endParaRPr>
          </a:p>
          <a:p>
            <a:r>
              <a:rPr lang="zh-CN" altLang="en-US" sz="1600" dirty="0">
                <a:latin typeface="Calibri" panose="020F0502020204030204" pitchFamily="34" charset="0"/>
              </a:rPr>
              <a:t>（</a:t>
            </a:r>
            <a:r>
              <a:rPr lang="en-US" altLang="zh-CN" sz="1600" dirty="0">
                <a:latin typeface="Calibri" panose="020F0502020204030204" pitchFamily="34" charset="0"/>
              </a:rPr>
              <a:t>2</a:t>
            </a:r>
            <a:r>
              <a:rPr lang="zh-CN" altLang="en-US" sz="1600" dirty="0">
                <a:latin typeface="Calibri" panose="020F0502020204030204" pitchFamily="34" charset="0"/>
              </a:rPr>
              <a:t>）</a:t>
            </a:r>
            <a:r>
              <a:rPr lang="zh-CN" altLang="en-US" sz="1600" dirty="0">
                <a:latin typeface="Calibri" panose="020F0502020204030204" pitchFamily="34" charset="0"/>
                <a:sym typeface="+mn-ea"/>
              </a:rPr>
              <a:t>已经实际发生了住房租金支出；</a:t>
            </a:r>
            <a:endParaRPr lang="zh-CN" altLang="en-US" sz="1600" dirty="0">
              <a:latin typeface="Calibri" panose="020F0502020204030204" pitchFamily="34" charset="0"/>
            </a:endParaRPr>
          </a:p>
          <a:p>
            <a:r>
              <a:rPr lang="zh-CN" altLang="en-US" sz="1600" dirty="0">
                <a:latin typeface="Calibri" panose="020F0502020204030204" pitchFamily="34" charset="0"/>
              </a:rPr>
              <a:t>（</a:t>
            </a:r>
            <a:r>
              <a:rPr lang="en-US" altLang="zh-CN" sz="1600" dirty="0">
                <a:latin typeface="Calibri" panose="020F0502020204030204" pitchFamily="34" charset="0"/>
              </a:rPr>
              <a:t>3</a:t>
            </a:r>
            <a:r>
              <a:rPr lang="zh-CN" altLang="en-US" sz="1600" dirty="0">
                <a:latin typeface="Calibri" panose="020F0502020204030204" pitchFamily="34" charset="0"/>
              </a:rPr>
              <a:t>）本人及配偶在同一纳税年度内，没有享受住房贷款利息专项附加扣除政策。也就是说，住房贷款利息与住房租金两项</a:t>
            </a:r>
          </a:p>
          <a:p>
            <a:r>
              <a:rPr lang="zh-CN" altLang="en-US" sz="1600" dirty="0">
                <a:latin typeface="Calibri" panose="020F0502020204030204" pitchFamily="34" charset="0"/>
              </a:rPr>
              <a:t>扣除政策只能享受其中一项，不能同时享受。</a:t>
            </a:r>
          </a:p>
        </p:txBody>
      </p:sp>
      <p:sp>
        <p:nvSpPr>
          <p:cNvPr id="36876" name="矩形 11"/>
          <p:cNvSpPr/>
          <p:nvPr/>
        </p:nvSpPr>
        <p:spPr>
          <a:xfrm>
            <a:off x="4327525" y="1924050"/>
            <a:ext cx="4608513" cy="3106738"/>
          </a:xfrm>
          <a:prstGeom prst="rect">
            <a:avLst/>
          </a:prstGeom>
          <a:noFill/>
          <a:ln w="9525">
            <a:noFill/>
          </a:ln>
        </p:spPr>
        <p:txBody>
          <a:bodyPr>
            <a:spAutoFit/>
          </a:bodyPr>
          <a:lstStyle/>
          <a:p>
            <a:r>
              <a:rPr lang="zh-CN" altLang="en-US" sz="1600" dirty="0">
                <a:latin typeface="Calibri" panose="020F0502020204030204" pitchFamily="34" charset="0"/>
              </a:rPr>
              <a:t>（</a:t>
            </a:r>
            <a:r>
              <a:rPr lang="en-US" altLang="zh-CN" sz="1600" dirty="0">
                <a:latin typeface="Calibri" panose="020F0502020204030204" pitchFamily="34" charset="0"/>
              </a:rPr>
              <a:t>1</a:t>
            </a:r>
            <a:r>
              <a:rPr lang="zh-CN" altLang="en-US" sz="1600" dirty="0">
                <a:latin typeface="Calibri" panose="020F0502020204030204" pitchFamily="34" charset="0"/>
              </a:rPr>
              <a:t>）直辖市、省会（首府）城市、计划单列市以及国务院确定的其他城市：每月</a:t>
            </a:r>
            <a:r>
              <a:rPr lang="en-US" altLang="zh-CN" sz="1600" dirty="0">
                <a:latin typeface="Calibri" panose="020F0502020204030204" pitchFamily="34" charset="0"/>
              </a:rPr>
              <a:t>1500</a:t>
            </a:r>
            <a:r>
              <a:rPr lang="zh-CN" altLang="en-US" sz="1600" dirty="0">
                <a:latin typeface="Calibri" panose="020F0502020204030204" pitchFamily="34" charset="0"/>
              </a:rPr>
              <a:t>元；</a:t>
            </a:r>
            <a:endParaRPr lang="en-US" altLang="zh-CN" sz="1600" dirty="0">
              <a:latin typeface="Calibri" panose="020F0502020204030204" pitchFamily="34" charset="0"/>
            </a:endParaRPr>
          </a:p>
          <a:p>
            <a:r>
              <a:rPr lang="zh-CN" altLang="en-US" sz="1600" dirty="0">
                <a:latin typeface="Calibri" panose="020F0502020204030204" pitchFamily="34" charset="0"/>
              </a:rPr>
              <a:t>（</a:t>
            </a:r>
            <a:r>
              <a:rPr lang="en-US" altLang="zh-CN" sz="1600" dirty="0">
                <a:latin typeface="Calibri" panose="020F0502020204030204" pitchFamily="34" charset="0"/>
              </a:rPr>
              <a:t>2</a:t>
            </a:r>
            <a:r>
              <a:rPr lang="zh-CN" altLang="en-US" sz="1600" dirty="0">
                <a:latin typeface="Calibri" panose="020F0502020204030204" pitchFamily="34" charset="0"/>
              </a:rPr>
              <a:t>）除上述城市以外的市辖区户籍人口超过</a:t>
            </a:r>
            <a:r>
              <a:rPr lang="en-US" altLang="zh-CN" sz="1600" dirty="0">
                <a:latin typeface="Calibri" panose="020F0502020204030204" pitchFamily="34" charset="0"/>
              </a:rPr>
              <a:t>100</a:t>
            </a:r>
            <a:r>
              <a:rPr lang="zh-CN" altLang="en-US" sz="1600" dirty="0">
                <a:latin typeface="Calibri" panose="020F0502020204030204" pitchFamily="34" charset="0"/>
              </a:rPr>
              <a:t>万人的城市：每月</a:t>
            </a:r>
            <a:r>
              <a:rPr lang="en-US" altLang="zh-CN" sz="1600" dirty="0">
                <a:latin typeface="Calibri" panose="020F0502020204030204" pitchFamily="34" charset="0"/>
              </a:rPr>
              <a:t>1100</a:t>
            </a:r>
            <a:r>
              <a:rPr lang="zh-CN" altLang="en-US" sz="1600" dirty="0">
                <a:latin typeface="Calibri" panose="020F0502020204030204" pitchFamily="34" charset="0"/>
              </a:rPr>
              <a:t>元；</a:t>
            </a:r>
            <a:endParaRPr lang="en-US" altLang="zh-CN" sz="1600" dirty="0">
              <a:latin typeface="Calibri" panose="020F0502020204030204" pitchFamily="34" charset="0"/>
            </a:endParaRPr>
          </a:p>
          <a:p>
            <a:r>
              <a:rPr lang="zh-CN" altLang="en-US" sz="1600" dirty="0">
                <a:latin typeface="Calibri" panose="020F0502020204030204" pitchFamily="34" charset="0"/>
              </a:rPr>
              <a:t>（</a:t>
            </a:r>
            <a:r>
              <a:rPr lang="en-US" altLang="zh-CN" sz="1600" dirty="0">
                <a:latin typeface="Calibri" panose="020F0502020204030204" pitchFamily="34" charset="0"/>
              </a:rPr>
              <a:t>3</a:t>
            </a:r>
            <a:r>
              <a:rPr lang="zh-CN" altLang="en-US" sz="1600" dirty="0">
                <a:latin typeface="Calibri" panose="020F0502020204030204" pitchFamily="34" charset="0"/>
              </a:rPr>
              <a:t>）除上述城市以外的，市辖区户籍人口不超过</a:t>
            </a:r>
            <a:r>
              <a:rPr lang="en-US" altLang="zh-CN" sz="1600" dirty="0">
                <a:latin typeface="Calibri" panose="020F0502020204030204" pitchFamily="34" charset="0"/>
              </a:rPr>
              <a:t>100</a:t>
            </a:r>
            <a:r>
              <a:rPr lang="zh-CN" altLang="en-US" sz="1600" dirty="0">
                <a:latin typeface="Calibri" panose="020F0502020204030204" pitchFamily="34" charset="0"/>
              </a:rPr>
              <a:t>万人（含）的城市：每月</a:t>
            </a:r>
            <a:r>
              <a:rPr lang="en-US" altLang="zh-CN" sz="1600" dirty="0">
                <a:latin typeface="Calibri" panose="020F0502020204030204" pitchFamily="34" charset="0"/>
              </a:rPr>
              <a:t>800</a:t>
            </a:r>
            <a:r>
              <a:rPr lang="zh-CN" altLang="en-US" sz="1600" dirty="0">
                <a:latin typeface="Calibri" panose="020F0502020204030204" pitchFamily="34" charset="0"/>
              </a:rPr>
              <a:t>元。</a:t>
            </a:r>
            <a:endParaRPr lang="en-US" altLang="zh-CN" sz="1600" dirty="0">
              <a:latin typeface="Calibri" panose="020F0502020204030204" pitchFamily="34" charset="0"/>
            </a:endParaRPr>
          </a:p>
          <a:p>
            <a:endParaRPr lang="en-US" altLang="zh-CN" sz="400" dirty="0">
              <a:latin typeface="Calibri" panose="020F0502020204030204" pitchFamily="34" charset="0"/>
            </a:endParaRPr>
          </a:p>
          <a:p>
            <a:endParaRPr lang="zh-CN" altLang="en-US" sz="1600" dirty="0">
              <a:latin typeface="Calibri" panose="020F0502020204030204" pitchFamily="34" charset="0"/>
            </a:endParaRPr>
          </a:p>
          <a:p>
            <a:r>
              <a:rPr lang="zh-CN" altLang="en-US" sz="1600" dirty="0">
                <a:latin typeface="Calibri" panose="020F0502020204030204" pitchFamily="34" charset="0"/>
              </a:rPr>
              <a:t>？谁来扣：</a:t>
            </a:r>
          </a:p>
          <a:p>
            <a:r>
              <a:rPr lang="zh-CN" altLang="en-US" sz="1600" dirty="0">
                <a:latin typeface="Calibri" panose="020F0502020204030204" pitchFamily="34" charset="0"/>
              </a:rPr>
              <a:t>如夫妻双方主要工作城市相同的，只能由一方扣除，且为签订租赁住房合同的承租人来扣除；</a:t>
            </a:r>
          </a:p>
          <a:p>
            <a:r>
              <a:rPr lang="zh-CN" altLang="en-US" sz="1600" dirty="0">
                <a:latin typeface="Calibri" panose="020F0502020204030204" pitchFamily="34" charset="0"/>
              </a:rPr>
              <a:t>如夫妻双方主要工作城市不同，且无房的，可按规定标准分别进行扣除。</a:t>
            </a:r>
          </a:p>
        </p:txBody>
      </p:sp>
    </p:spTree>
  </p:cSld>
  <p:clrMapOvr>
    <a:masterClrMapping/>
  </p:clrMapOvr>
  <p:transition spd="med" advTm="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7894" name="组合 13"/>
          <p:cNvGrpSpPr/>
          <p:nvPr/>
        </p:nvGrpSpPr>
        <p:grpSpPr>
          <a:xfrm>
            <a:off x="3059113" y="700088"/>
            <a:ext cx="1136650" cy="1136650"/>
            <a:chOff x="4535488" y="2578100"/>
            <a:chExt cx="1514475" cy="1516063"/>
          </a:xfrm>
        </p:grpSpPr>
        <p:sp>
          <p:nvSpPr>
            <p:cNvPr id="37904" name="任意多边形 15"/>
            <p:cNvSpPr/>
            <p:nvPr/>
          </p:nvSpPr>
          <p:spPr>
            <a:xfrm rot="-5400000" flipH="1">
              <a:off x="4534694" y="2578894"/>
              <a:ext cx="1514475" cy="1512887"/>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7"/>
                </a:cxn>
                <a:cxn ang="0">
                  <a:pos x="359204" y="1512887"/>
                </a:cxn>
                <a:cxn ang="0">
                  <a:pos x="0" y="1154059"/>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a:noFill/>
            </a:ln>
          </p:spPr>
          <p:txBody>
            <a:bodyPr/>
            <a:lstStyle/>
            <a:p>
              <a:endParaRPr lang="zh-CN" altLang="en-US"/>
            </a:p>
          </p:txBody>
        </p:sp>
        <p:sp>
          <p:nvSpPr>
            <p:cNvPr id="37905" name="矩形 16"/>
            <p:cNvSpPr/>
            <p:nvPr/>
          </p:nvSpPr>
          <p:spPr>
            <a:xfrm rot="-5400000" flipH="1">
              <a:off x="4895850" y="2940050"/>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rot="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7906" name="文本框 13"/>
            <p:cNvSpPr txBox="1"/>
            <p:nvPr/>
          </p:nvSpPr>
          <p:spPr>
            <a:xfrm>
              <a:off x="5025552" y="3057797"/>
              <a:ext cx="930170" cy="943848"/>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p>
          </p:txBody>
        </p:sp>
      </p:grpSp>
      <p:grpSp>
        <p:nvGrpSpPr>
          <p:cNvPr id="37895" name="组合 19"/>
          <p:cNvGrpSpPr/>
          <p:nvPr/>
        </p:nvGrpSpPr>
        <p:grpSpPr>
          <a:xfrm>
            <a:off x="4262438" y="715963"/>
            <a:ext cx="1144587" cy="1135062"/>
            <a:chOff x="6138251" y="2599440"/>
            <a:chExt cx="1527787" cy="1514475"/>
          </a:xfrm>
        </p:grpSpPr>
        <p:sp>
          <p:nvSpPr>
            <p:cNvPr id="37902" name="任意多边形 7"/>
            <p:cNvSpPr/>
            <p:nvPr/>
          </p:nvSpPr>
          <p:spPr>
            <a:xfrm rot="5400000">
              <a:off x="6152356" y="2600233"/>
              <a:ext cx="1514475" cy="1512888"/>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8"/>
                </a:cxn>
                <a:cxn ang="0">
                  <a:pos x="359204" y="1512888"/>
                </a:cxn>
                <a:cxn ang="0">
                  <a:pos x="0" y="115406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cap="flat" cmpd="sng">
              <a:solidFill>
                <a:schemeClr val="tx2">
                  <a:alpha val="100000"/>
                </a:schemeClr>
              </a:solidFill>
              <a:prstDash val="solid"/>
              <a:headEnd type="none" w="med" len="med"/>
              <a:tailEnd type="none" w="med" len="med"/>
            </a:ln>
          </p:spPr>
          <p:txBody>
            <a:bodyPr/>
            <a:lstStyle/>
            <a:p>
              <a:endParaRPr lang="zh-CN" altLang="en-US"/>
            </a:p>
          </p:txBody>
        </p:sp>
        <p:sp>
          <p:nvSpPr>
            <p:cNvPr id="37903" name="矩形 8"/>
            <p:cNvSpPr/>
            <p:nvPr/>
          </p:nvSpPr>
          <p:spPr>
            <a:xfrm rot="5400000">
              <a:off x="6139044" y="2947052"/>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37896" name="文本框 13"/>
          <p:cNvSpPr txBox="1"/>
          <p:nvPr/>
        </p:nvSpPr>
        <p:spPr>
          <a:xfrm>
            <a:off x="4327525" y="1058863"/>
            <a:ext cx="698500" cy="708025"/>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225425" y="700088"/>
            <a:ext cx="1090613" cy="9525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37899" name="矩形 10"/>
          <p:cNvSpPr/>
          <p:nvPr/>
        </p:nvSpPr>
        <p:spPr>
          <a:xfrm>
            <a:off x="179388" y="1973263"/>
            <a:ext cx="4013200" cy="1322387"/>
          </a:xfrm>
          <a:prstGeom prst="rect">
            <a:avLst/>
          </a:prstGeom>
          <a:noFill/>
          <a:ln w="9525">
            <a:noFill/>
          </a:ln>
        </p:spPr>
        <p:txBody>
          <a:bodyPr>
            <a:spAutoFit/>
          </a:bodyPr>
          <a:lstStyle/>
          <a:p>
            <a:endParaRPr lang="zh-CN" altLang="en-US" sz="1600" dirty="0">
              <a:latin typeface="Calibri" panose="020F0502020204030204" pitchFamily="34" charset="0"/>
            </a:endParaRPr>
          </a:p>
          <a:p>
            <a:r>
              <a:rPr lang="zh-CN" altLang="en-US" sz="1600" dirty="0">
                <a:latin typeface="Calibri" panose="020F0502020204030204" pitchFamily="34" charset="0"/>
              </a:rPr>
              <a:t>租赁合同（协议）约定的房屋租赁期开始的当月</a:t>
            </a:r>
            <a:r>
              <a:rPr lang="en-US" altLang="zh-CN" sz="1600" dirty="0">
                <a:latin typeface="Calibri" panose="020F0502020204030204" pitchFamily="34" charset="0"/>
              </a:rPr>
              <a:t>——</a:t>
            </a:r>
            <a:r>
              <a:rPr lang="zh-CN" altLang="en-US" sz="1600" dirty="0">
                <a:latin typeface="Calibri" panose="020F0502020204030204" pitchFamily="34" charset="0"/>
              </a:rPr>
              <a:t>租赁期结束的当月；</a:t>
            </a:r>
          </a:p>
          <a:p>
            <a:r>
              <a:rPr lang="zh-CN" altLang="en-US" sz="1600" dirty="0">
                <a:latin typeface="Calibri" panose="020F0502020204030204" pitchFamily="34" charset="0"/>
              </a:rPr>
              <a:t>提前终止合同（协议）的，以实际租赁行为终止的月份为准。</a:t>
            </a:r>
            <a:endParaRPr lang="zh-CN" altLang="zh-CN" sz="1600" dirty="0">
              <a:latin typeface="Calibri" panose="020F0502020204030204" pitchFamily="34" charset="0"/>
            </a:endParaRPr>
          </a:p>
        </p:txBody>
      </p:sp>
      <p:sp>
        <p:nvSpPr>
          <p:cNvPr id="37900" name="矩形 11"/>
          <p:cNvSpPr/>
          <p:nvPr/>
        </p:nvSpPr>
        <p:spPr>
          <a:xfrm>
            <a:off x="4737100" y="2759075"/>
            <a:ext cx="4032250" cy="337185"/>
          </a:xfrm>
          <a:prstGeom prst="rect">
            <a:avLst/>
          </a:prstGeom>
          <a:noFill/>
          <a:ln w="9525">
            <a:noFill/>
          </a:ln>
        </p:spPr>
        <p:txBody>
          <a:bodyPr>
            <a:spAutoFit/>
          </a:bodyPr>
          <a:lstStyle/>
          <a:p>
            <a:r>
              <a:rPr lang="zh-CN" altLang="zh-CN" sz="1600" dirty="0">
                <a:latin typeface="Calibri" panose="020F0502020204030204" pitchFamily="34" charset="0"/>
              </a:rPr>
              <a:t>住房租赁合同、协议等</a:t>
            </a:r>
          </a:p>
        </p:txBody>
      </p:sp>
      <p:sp>
        <p:nvSpPr>
          <p:cNvPr id="37901" name="文本框 67"/>
          <p:cNvSpPr txBox="1"/>
          <p:nvPr/>
        </p:nvSpPr>
        <p:spPr>
          <a:xfrm>
            <a:off x="295275" y="771525"/>
            <a:ext cx="963613" cy="757238"/>
          </a:xfrm>
          <a:prstGeom prst="rect">
            <a:avLst/>
          </a:prstGeom>
          <a:noFill/>
          <a:ln w="38100">
            <a:noFill/>
          </a:ln>
        </p:spPr>
        <p:txBody>
          <a:bodyPr>
            <a:spAutoFit/>
          </a:bodyPr>
          <a:lstStyle/>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住房</a:t>
            </a:r>
            <a:endParaRPr lang="en-US" altLang="zh-CN" sz="2800"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租金</a:t>
            </a:r>
          </a:p>
        </p:txBody>
      </p:sp>
    </p:spTree>
  </p:cSld>
  <p:clrMapOvr>
    <a:masterClrMapping/>
  </p:clrMapOvr>
  <p:transition spd="med" advTm="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8918" name="组合 13"/>
          <p:cNvGrpSpPr/>
          <p:nvPr/>
        </p:nvGrpSpPr>
        <p:grpSpPr>
          <a:xfrm>
            <a:off x="3059113" y="700088"/>
            <a:ext cx="1136650" cy="1136650"/>
            <a:chOff x="4535488" y="2578100"/>
            <a:chExt cx="1514475" cy="1516063"/>
          </a:xfrm>
        </p:grpSpPr>
        <p:sp>
          <p:nvSpPr>
            <p:cNvPr id="38927" name="任意多边形 15"/>
            <p:cNvSpPr/>
            <p:nvPr/>
          </p:nvSpPr>
          <p:spPr>
            <a:xfrm rot="-5400000" flipH="1">
              <a:off x="4534694" y="2578894"/>
              <a:ext cx="1514475" cy="1512887"/>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7"/>
                </a:cxn>
                <a:cxn ang="0">
                  <a:pos x="359204" y="1512887"/>
                </a:cxn>
                <a:cxn ang="0">
                  <a:pos x="0" y="1154059"/>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a:noFill/>
            </a:ln>
          </p:spPr>
          <p:txBody>
            <a:bodyPr/>
            <a:lstStyle/>
            <a:p>
              <a:endParaRPr lang="zh-CN" altLang="en-US"/>
            </a:p>
          </p:txBody>
        </p:sp>
        <p:sp>
          <p:nvSpPr>
            <p:cNvPr id="38928" name="矩形 16"/>
            <p:cNvSpPr/>
            <p:nvPr/>
          </p:nvSpPr>
          <p:spPr>
            <a:xfrm rot="-5400000" flipH="1">
              <a:off x="4895850" y="2940050"/>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rot="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8929" name="文本框 13"/>
            <p:cNvSpPr txBox="1"/>
            <p:nvPr/>
          </p:nvSpPr>
          <p:spPr>
            <a:xfrm>
              <a:off x="5025552" y="3057797"/>
              <a:ext cx="934444" cy="943848"/>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p>
          </p:txBody>
        </p:sp>
      </p:grpSp>
      <p:grpSp>
        <p:nvGrpSpPr>
          <p:cNvPr id="38919" name="组合 19"/>
          <p:cNvGrpSpPr/>
          <p:nvPr/>
        </p:nvGrpSpPr>
        <p:grpSpPr>
          <a:xfrm>
            <a:off x="4262438" y="715963"/>
            <a:ext cx="1144587" cy="1135062"/>
            <a:chOff x="6138251" y="2599440"/>
            <a:chExt cx="1527787" cy="1514475"/>
          </a:xfrm>
        </p:grpSpPr>
        <p:sp>
          <p:nvSpPr>
            <p:cNvPr id="38925" name="任意多边形 7"/>
            <p:cNvSpPr/>
            <p:nvPr/>
          </p:nvSpPr>
          <p:spPr>
            <a:xfrm rot="5400000">
              <a:off x="6152356" y="2600233"/>
              <a:ext cx="1514475" cy="1512888"/>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8"/>
                </a:cxn>
                <a:cxn ang="0">
                  <a:pos x="359204" y="1512888"/>
                </a:cxn>
                <a:cxn ang="0">
                  <a:pos x="0" y="115406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cap="flat" cmpd="sng">
              <a:solidFill>
                <a:schemeClr val="tx2">
                  <a:alpha val="100000"/>
                </a:schemeClr>
              </a:solidFill>
              <a:prstDash val="solid"/>
              <a:headEnd type="none" w="med" len="med"/>
              <a:tailEnd type="none" w="med" len="med"/>
            </a:ln>
          </p:spPr>
          <p:txBody>
            <a:bodyPr/>
            <a:lstStyle/>
            <a:p>
              <a:endParaRPr lang="zh-CN" altLang="en-US"/>
            </a:p>
          </p:txBody>
        </p:sp>
        <p:sp>
          <p:nvSpPr>
            <p:cNvPr id="38926" name="矩形 8"/>
            <p:cNvSpPr/>
            <p:nvPr/>
          </p:nvSpPr>
          <p:spPr>
            <a:xfrm rot="5400000">
              <a:off x="6139044" y="2947052"/>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38920" name="文本框 13"/>
          <p:cNvSpPr txBox="1"/>
          <p:nvPr/>
        </p:nvSpPr>
        <p:spPr>
          <a:xfrm>
            <a:off x="4327525" y="1058863"/>
            <a:ext cx="698500" cy="708025"/>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p>
        </p:txBody>
      </p:sp>
      <p:grpSp>
        <p:nvGrpSpPr>
          <p:cNvPr id="39" name="组合 38"/>
          <p:cNvGrpSpPr/>
          <p:nvPr/>
        </p:nvGrpSpPr>
        <p:grpSpPr>
          <a:xfrm>
            <a:off x="225182" y="699543"/>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35593"/>
            </a:xfrm>
            <a:prstGeom prst="rect">
              <a:avLst/>
            </a:prstGeom>
            <a:noFill/>
            <a:ln w="38100">
              <a:noFill/>
            </a:ln>
          </p:spPr>
          <p:txBody>
            <a:bodyPr wrap="square">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smtClean="0">
                  <a:ln>
                    <a:noFill/>
                  </a:ln>
                  <a:solidFill>
                    <a:schemeClr val="bg1"/>
                  </a:solidFill>
                  <a:effectLst/>
                  <a:uLnTx/>
                  <a:uFillTx/>
                  <a:latin typeface="+mn-lt"/>
                  <a:ea typeface="微软雅黑" panose="020B0503020204020204" pitchFamily="34" charset="-122"/>
                  <a:cs typeface="Arial" panose="020B0604020202020204" pitchFamily="34" charset="0"/>
                </a:rPr>
                <a:t>赡养</a:t>
              </a:r>
              <a:endParaRPr kumimoji="0" lang="en-US" altLang="zh-CN" sz="2800" b="1" i="0" u="none" strike="noStrike" kern="1200" cap="none" spc="0" normalizeH="0" baseline="-3000" noProof="0" dirty="0" smtClean="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smtClean="0">
                  <a:ln>
                    <a:noFill/>
                  </a:ln>
                  <a:solidFill>
                    <a:schemeClr val="bg1"/>
                  </a:solidFill>
                  <a:effectLst/>
                  <a:uLnTx/>
                  <a:uFillTx/>
                  <a:latin typeface="+mn-lt"/>
                  <a:ea typeface="微软雅黑" panose="020B0503020204020204" pitchFamily="34" charset="-122"/>
                  <a:cs typeface="Arial" panose="020B0604020202020204" pitchFamily="34" charset="0"/>
                </a:rPr>
                <a:t>老人</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38923" name="矩形 10"/>
          <p:cNvSpPr/>
          <p:nvPr/>
        </p:nvSpPr>
        <p:spPr>
          <a:xfrm>
            <a:off x="107950" y="1924050"/>
            <a:ext cx="4013200" cy="1568450"/>
          </a:xfrm>
          <a:prstGeom prst="rect">
            <a:avLst/>
          </a:prstGeom>
          <a:noFill/>
          <a:ln w="9525">
            <a:noFill/>
          </a:ln>
        </p:spPr>
        <p:txBody>
          <a:bodyPr>
            <a:spAutoFit/>
          </a:bodyPr>
          <a:lstStyle/>
          <a:p>
            <a:endParaRPr lang="zh-CN" altLang="en-US" sz="1600" dirty="0">
              <a:latin typeface="Calibri" panose="020F0502020204030204" pitchFamily="34" charset="0"/>
            </a:endParaRPr>
          </a:p>
          <a:p>
            <a:r>
              <a:rPr lang="zh-CN" altLang="en-US" sz="1600" dirty="0">
                <a:latin typeface="Calibri" panose="020F0502020204030204" pitchFamily="34" charset="0"/>
              </a:rPr>
              <a:t>被赡养人年满</a:t>
            </a:r>
            <a:r>
              <a:rPr lang="en-US" altLang="zh-CN" sz="1600" dirty="0">
                <a:latin typeface="Calibri" panose="020F0502020204030204" pitchFamily="34" charset="0"/>
              </a:rPr>
              <a:t>60</a:t>
            </a:r>
            <a:r>
              <a:rPr lang="zh-CN" altLang="en-US" sz="1600" dirty="0">
                <a:latin typeface="Calibri" panose="020F0502020204030204" pitchFamily="34" charset="0"/>
              </a:rPr>
              <a:t>周岁（含）</a:t>
            </a:r>
          </a:p>
          <a:p>
            <a:endParaRPr lang="zh-CN" altLang="en-US" sz="1600" dirty="0">
              <a:latin typeface="Calibri" panose="020F0502020204030204" pitchFamily="34" charset="0"/>
            </a:endParaRPr>
          </a:p>
          <a:p>
            <a:r>
              <a:rPr lang="zh-CN" altLang="en-US" sz="1600" dirty="0">
                <a:latin typeface="Calibri" panose="020F0502020204030204" pitchFamily="34" charset="0"/>
              </a:rPr>
              <a:t>被赡养人</a:t>
            </a:r>
            <a:r>
              <a:rPr lang="en-US" altLang="zh-CN" sz="1600" dirty="0">
                <a:latin typeface="Calibri" panose="020F0502020204030204" pitchFamily="34" charset="0"/>
              </a:rPr>
              <a:t>——</a:t>
            </a:r>
            <a:r>
              <a:rPr lang="zh-CN" altLang="en-US" sz="1600" dirty="0">
                <a:latin typeface="Calibri" panose="020F0502020204030204" pitchFamily="34" charset="0"/>
              </a:rPr>
              <a:t>父母（生父母、继父母、养父母），以及子女均已去世的年满</a:t>
            </a:r>
            <a:r>
              <a:rPr lang="en-US" altLang="zh-CN" sz="1600" dirty="0">
                <a:latin typeface="Calibri" panose="020F0502020204030204" pitchFamily="34" charset="0"/>
              </a:rPr>
              <a:t>60</a:t>
            </a:r>
            <a:r>
              <a:rPr lang="zh-CN" altLang="en-US" sz="1600" dirty="0">
                <a:latin typeface="Calibri" panose="020F0502020204030204" pitchFamily="34" charset="0"/>
              </a:rPr>
              <a:t>岁的祖父母、外祖父母。</a:t>
            </a:r>
          </a:p>
        </p:txBody>
      </p:sp>
      <p:sp>
        <p:nvSpPr>
          <p:cNvPr id="38924" name="矩形 11"/>
          <p:cNvSpPr/>
          <p:nvPr/>
        </p:nvSpPr>
        <p:spPr>
          <a:xfrm>
            <a:off x="4356100" y="1973263"/>
            <a:ext cx="4692650" cy="2553335"/>
          </a:xfrm>
          <a:prstGeom prst="rect">
            <a:avLst/>
          </a:prstGeom>
          <a:noFill/>
          <a:ln w="9525">
            <a:noFill/>
          </a:ln>
        </p:spPr>
        <p:txBody>
          <a:bodyPr>
            <a:spAutoFit/>
          </a:bodyPr>
          <a:lstStyle/>
          <a:p>
            <a:endParaRPr lang="en-US" altLang="zh-CN" sz="1600" dirty="0">
              <a:latin typeface="Calibri" panose="020F0502020204030204" pitchFamily="34" charset="0"/>
            </a:endParaRPr>
          </a:p>
          <a:p>
            <a:r>
              <a:rPr lang="zh-CN" altLang="en-US" sz="1600" dirty="0">
                <a:latin typeface="Calibri" panose="020F0502020204030204" pitchFamily="34" charset="0"/>
              </a:rPr>
              <a:t>纳税人为独生子女：每月</a:t>
            </a:r>
            <a:r>
              <a:rPr lang="en-US" altLang="zh-CN" sz="1600" dirty="0">
                <a:latin typeface="Calibri" panose="020F0502020204030204" pitchFamily="34" charset="0"/>
              </a:rPr>
              <a:t>2000</a:t>
            </a:r>
            <a:r>
              <a:rPr lang="zh-CN" altLang="en-US" sz="1600" dirty="0">
                <a:latin typeface="Calibri" panose="020F0502020204030204" pitchFamily="34" charset="0"/>
              </a:rPr>
              <a:t>元</a:t>
            </a:r>
            <a:endParaRPr lang="en-US" altLang="zh-CN" sz="1600" dirty="0">
              <a:latin typeface="Calibri" panose="020F0502020204030204" pitchFamily="34" charset="0"/>
            </a:endParaRPr>
          </a:p>
          <a:p>
            <a:endParaRPr lang="zh-CN" altLang="en-US" sz="1600" dirty="0">
              <a:latin typeface="Calibri" panose="020F0502020204030204" pitchFamily="34" charset="0"/>
            </a:endParaRPr>
          </a:p>
          <a:p>
            <a:r>
              <a:rPr lang="zh-CN" altLang="en-US" sz="1600" dirty="0">
                <a:latin typeface="Calibri" panose="020F0502020204030204" pitchFamily="34" charset="0"/>
              </a:rPr>
              <a:t>纳税人为非独生子女，可以兄弟姐妹分摊每月</a:t>
            </a:r>
            <a:r>
              <a:rPr lang="en-US" altLang="zh-CN" sz="1600" dirty="0">
                <a:latin typeface="Calibri" panose="020F0502020204030204" pitchFamily="34" charset="0"/>
              </a:rPr>
              <a:t>2000</a:t>
            </a:r>
            <a:r>
              <a:rPr lang="zh-CN" altLang="en-US" sz="1600" dirty="0">
                <a:latin typeface="Calibri" panose="020F0502020204030204" pitchFamily="34" charset="0"/>
              </a:rPr>
              <a:t>元的扣除额度，但每人分摊的额度不能超过每月</a:t>
            </a:r>
            <a:r>
              <a:rPr lang="en-US" altLang="zh-CN" sz="1600" dirty="0">
                <a:latin typeface="Calibri" panose="020F0502020204030204" pitchFamily="34" charset="0"/>
              </a:rPr>
              <a:t>1000</a:t>
            </a:r>
            <a:r>
              <a:rPr lang="zh-CN" altLang="en-US" sz="1600" dirty="0">
                <a:latin typeface="Calibri" panose="020F0502020204030204" pitchFamily="34" charset="0"/>
              </a:rPr>
              <a:t>元。具体分摊的方式：均摊、约定、指定分摊</a:t>
            </a:r>
          </a:p>
          <a:p>
            <a:endParaRPr lang="zh-CN" altLang="en-US" sz="1600" dirty="0">
              <a:latin typeface="Calibri" panose="020F0502020204030204" pitchFamily="34" charset="0"/>
            </a:endParaRPr>
          </a:p>
          <a:p>
            <a:r>
              <a:rPr lang="zh-CN" altLang="en-US" sz="1600" dirty="0">
                <a:latin typeface="Calibri" panose="020F0502020204030204" pitchFamily="34" charset="0"/>
              </a:rPr>
              <a:t>约定或指定分摊的，需签订书面分摊协议，</a:t>
            </a:r>
            <a:r>
              <a:rPr lang="zh-CN" altLang="en-US" sz="1600" dirty="0">
                <a:latin typeface="Calibri" panose="020F0502020204030204" pitchFamily="34" charset="0"/>
                <a:sym typeface="+mn-ea"/>
              </a:rPr>
              <a:t>指定分摊优先于约定分摊。</a:t>
            </a:r>
            <a:endParaRPr lang="zh-CN" altLang="en-US" sz="1600" dirty="0">
              <a:latin typeface="Calibri" panose="020F0502020204030204" pitchFamily="34" charset="0"/>
            </a:endParaRPr>
          </a:p>
          <a:p>
            <a:r>
              <a:rPr lang="zh-CN" altLang="en-US" sz="1600" dirty="0">
                <a:latin typeface="Calibri" panose="020F0502020204030204" pitchFamily="34" charset="0"/>
              </a:rPr>
              <a:t>具体分摊方式和额度确定后，一个纳税年度不变</a:t>
            </a:r>
          </a:p>
        </p:txBody>
      </p:sp>
    </p:spTree>
  </p:cSld>
  <p:clrMapOvr>
    <a:masterClrMapping/>
  </p:clrMapOvr>
  <p:transition spd="med" advTm="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9942" name="组合 13"/>
          <p:cNvGrpSpPr/>
          <p:nvPr/>
        </p:nvGrpSpPr>
        <p:grpSpPr>
          <a:xfrm>
            <a:off x="3059113" y="700088"/>
            <a:ext cx="1136650" cy="1136650"/>
            <a:chOff x="4535488" y="2578100"/>
            <a:chExt cx="1514475" cy="1516063"/>
          </a:xfrm>
        </p:grpSpPr>
        <p:sp>
          <p:nvSpPr>
            <p:cNvPr id="39952" name="任意多边形 15"/>
            <p:cNvSpPr/>
            <p:nvPr/>
          </p:nvSpPr>
          <p:spPr>
            <a:xfrm rot="-5400000" flipH="1">
              <a:off x="4534694" y="2578894"/>
              <a:ext cx="1514475" cy="1512887"/>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7"/>
                </a:cxn>
                <a:cxn ang="0">
                  <a:pos x="359204" y="1512887"/>
                </a:cxn>
                <a:cxn ang="0">
                  <a:pos x="0" y="1154059"/>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a:noFill/>
            </a:ln>
          </p:spPr>
          <p:txBody>
            <a:bodyPr/>
            <a:lstStyle/>
            <a:p>
              <a:endParaRPr lang="zh-CN" altLang="en-US"/>
            </a:p>
          </p:txBody>
        </p:sp>
        <p:sp>
          <p:nvSpPr>
            <p:cNvPr id="39953" name="矩形 16"/>
            <p:cNvSpPr/>
            <p:nvPr/>
          </p:nvSpPr>
          <p:spPr>
            <a:xfrm rot="-5400000" flipH="1">
              <a:off x="4895850" y="2940050"/>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rot="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9954" name="文本框 13"/>
            <p:cNvSpPr txBox="1"/>
            <p:nvPr/>
          </p:nvSpPr>
          <p:spPr>
            <a:xfrm>
              <a:off x="5025552" y="3057797"/>
              <a:ext cx="930170" cy="943848"/>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p>
          </p:txBody>
        </p:sp>
      </p:grpSp>
      <p:grpSp>
        <p:nvGrpSpPr>
          <p:cNvPr id="39943" name="组合 19"/>
          <p:cNvGrpSpPr/>
          <p:nvPr/>
        </p:nvGrpSpPr>
        <p:grpSpPr>
          <a:xfrm>
            <a:off x="4262438" y="715963"/>
            <a:ext cx="1144587" cy="1135062"/>
            <a:chOff x="6138251" y="2599440"/>
            <a:chExt cx="1527787" cy="1514475"/>
          </a:xfrm>
        </p:grpSpPr>
        <p:sp>
          <p:nvSpPr>
            <p:cNvPr id="39950" name="任意多边形 7"/>
            <p:cNvSpPr/>
            <p:nvPr/>
          </p:nvSpPr>
          <p:spPr>
            <a:xfrm rot="5400000">
              <a:off x="6152356" y="2600233"/>
              <a:ext cx="1514475" cy="1512888"/>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8"/>
                </a:cxn>
                <a:cxn ang="0">
                  <a:pos x="359204" y="1512888"/>
                </a:cxn>
                <a:cxn ang="0">
                  <a:pos x="0" y="115406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cap="flat" cmpd="sng">
              <a:solidFill>
                <a:schemeClr val="tx2">
                  <a:alpha val="100000"/>
                </a:schemeClr>
              </a:solidFill>
              <a:prstDash val="solid"/>
              <a:headEnd type="none" w="med" len="med"/>
              <a:tailEnd type="none" w="med" len="med"/>
            </a:ln>
          </p:spPr>
          <p:txBody>
            <a:bodyPr/>
            <a:lstStyle/>
            <a:p>
              <a:endParaRPr lang="zh-CN" altLang="en-US"/>
            </a:p>
          </p:txBody>
        </p:sp>
        <p:sp>
          <p:nvSpPr>
            <p:cNvPr id="39951" name="矩形 8"/>
            <p:cNvSpPr/>
            <p:nvPr/>
          </p:nvSpPr>
          <p:spPr>
            <a:xfrm rot="5400000">
              <a:off x="6139044" y="2947052"/>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39944" name="文本框 13"/>
          <p:cNvSpPr txBox="1"/>
          <p:nvPr/>
        </p:nvSpPr>
        <p:spPr>
          <a:xfrm>
            <a:off x="4327525" y="1058863"/>
            <a:ext cx="698500" cy="708025"/>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225425" y="700088"/>
            <a:ext cx="1090613" cy="9525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39947" name="矩形 10"/>
          <p:cNvSpPr/>
          <p:nvPr/>
        </p:nvSpPr>
        <p:spPr>
          <a:xfrm>
            <a:off x="369888" y="2433638"/>
            <a:ext cx="4013200" cy="582612"/>
          </a:xfrm>
          <a:prstGeom prst="rect">
            <a:avLst/>
          </a:prstGeom>
          <a:noFill/>
          <a:ln w="9525">
            <a:noFill/>
          </a:ln>
        </p:spPr>
        <p:txBody>
          <a:bodyPr>
            <a:spAutoFit/>
          </a:bodyPr>
          <a:lstStyle/>
          <a:p>
            <a:r>
              <a:rPr lang="zh-CN" altLang="en-US" sz="1600" dirty="0">
                <a:latin typeface="Calibri" panose="020F0502020204030204" pitchFamily="34" charset="0"/>
              </a:rPr>
              <a:t>被赡养人年满</a:t>
            </a:r>
            <a:r>
              <a:rPr lang="en-US" altLang="zh-CN" sz="1600" dirty="0">
                <a:latin typeface="Calibri" panose="020F0502020204030204" pitchFamily="34" charset="0"/>
              </a:rPr>
              <a:t>60</a:t>
            </a:r>
            <a:r>
              <a:rPr lang="zh-CN" altLang="en-US" sz="1600" dirty="0">
                <a:latin typeface="Calibri" panose="020F0502020204030204" pitchFamily="34" charset="0"/>
              </a:rPr>
              <a:t>周岁的当月至赡养义务终止的年末。</a:t>
            </a:r>
            <a:endParaRPr lang="zh-CN" altLang="zh-CN" sz="1600" dirty="0">
              <a:latin typeface="Calibri" panose="020F0502020204030204" pitchFamily="34" charset="0"/>
            </a:endParaRPr>
          </a:p>
        </p:txBody>
      </p:sp>
      <p:sp>
        <p:nvSpPr>
          <p:cNvPr id="39948" name="矩形 11"/>
          <p:cNvSpPr/>
          <p:nvPr/>
        </p:nvSpPr>
        <p:spPr>
          <a:xfrm>
            <a:off x="4570413" y="2555875"/>
            <a:ext cx="4032250" cy="338138"/>
          </a:xfrm>
          <a:prstGeom prst="rect">
            <a:avLst/>
          </a:prstGeom>
          <a:noFill/>
          <a:ln w="9525">
            <a:noFill/>
          </a:ln>
        </p:spPr>
        <p:txBody>
          <a:bodyPr>
            <a:spAutoFit/>
          </a:bodyPr>
          <a:lstStyle/>
          <a:p>
            <a:r>
              <a:rPr lang="zh-CN" altLang="en-US" sz="1600" dirty="0">
                <a:latin typeface="Calibri" panose="020F0502020204030204" pitchFamily="34" charset="0"/>
              </a:rPr>
              <a:t>采取约定或指定分摊的，需留存分摊协议</a:t>
            </a:r>
            <a:endParaRPr lang="zh-CN" altLang="zh-CN" sz="1600" dirty="0">
              <a:latin typeface="Calibri" panose="020F0502020204030204" pitchFamily="34" charset="0"/>
            </a:endParaRPr>
          </a:p>
        </p:txBody>
      </p:sp>
      <p:sp>
        <p:nvSpPr>
          <p:cNvPr id="39949" name="文本框 67"/>
          <p:cNvSpPr txBox="1"/>
          <p:nvPr/>
        </p:nvSpPr>
        <p:spPr>
          <a:xfrm>
            <a:off x="295275" y="771525"/>
            <a:ext cx="963613" cy="757238"/>
          </a:xfrm>
          <a:prstGeom prst="rect">
            <a:avLst/>
          </a:prstGeom>
          <a:noFill/>
          <a:ln w="38100">
            <a:noFill/>
          </a:ln>
        </p:spPr>
        <p:txBody>
          <a:bodyPr>
            <a:spAutoFit/>
          </a:bodyPr>
          <a:lstStyle/>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赡养</a:t>
            </a:r>
            <a:endParaRPr lang="en-US" altLang="zh-CN" sz="2800"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老人</a:t>
            </a:r>
          </a:p>
        </p:txBody>
      </p:sp>
    </p:spTree>
  </p:cSld>
  <p:clrMapOvr>
    <a:masterClrMapping/>
  </p:clrMapOvr>
  <p:transition spd="med" advTm="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4"/>
          <p:cNvSpPr txBox="1"/>
          <p:nvPr/>
        </p:nvSpPr>
        <p:spPr>
          <a:xfrm>
            <a:off x="611188" y="430213"/>
            <a:ext cx="2257425" cy="495300"/>
          </a:xfrm>
          <a:prstGeom prst="rect">
            <a:avLst/>
          </a:prstGeom>
          <a:noFill/>
          <a:ln w="9525">
            <a:noFill/>
          </a:ln>
        </p:spPr>
        <p:txBody>
          <a:bodyPr anchor="ctr"/>
          <a:lstStyle/>
          <a:p>
            <a:pPr algn="ctr">
              <a:spcBef>
                <a:spcPct val="20000"/>
              </a:spcBef>
              <a:buFont typeface="Arial" panose="020B0604020202020204" pitchFamily="34" charset="0"/>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b="1" dirty="0">
                <a:solidFill>
                  <a:schemeClr val="accent1"/>
                </a:solidFill>
                <a:latin typeface="微软雅黑" panose="020B0503020204020204" pitchFamily="34" charset="-122"/>
                <a:ea typeface="微软雅黑" panose="020B0503020204020204" pitchFamily="34" charset="-122"/>
              </a:rPr>
              <a:t>Contents</a:t>
            </a:r>
            <a:endParaRPr lang="en-GB" altLang="zh-CN"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188" y="1058863"/>
            <a:ext cx="765016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459" name="组合 44"/>
          <p:cNvGrpSpPr/>
          <p:nvPr/>
        </p:nvGrpSpPr>
        <p:grpSpPr>
          <a:xfrm>
            <a:off x="2339975" y="1779588"/>
            <a:ext cx="893763" cy="519112"/>
            <a:chOff x="2215144" y="927951"/>
            <a:chExt cx="1244730" cy="953049"/>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19485" name="文本框 9"/>
            <p:cNvSpPr txBox="1"/>
            <p:nvPr/>
          </p:nvSpPr>
          <p:spPr>
            <a:xfrm>
              <a:off x="2392015" y="927951"/>
              <a:ext cx="1067859" cy="953049"/>
            </a:xfrm>
            <a:prstGeom prst="rect">
              <a:avLst/>
            </a:prstGeom>
            <a:noFill/>
            <a:ln w="9525">
              <a:noFill/>
            </a:ln>
          </p:spPr>
          <p:txBody>
            <a:bodyPr>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19460" name="组合 59"/>
          <p:cNvGrpSpPr/>
          <p:nvPr/>
        </p:nvGrpSpPr>
        <p:grpSpPr>
          <a:xfrm>
            <a:off x="3019425" y="1792288"/>
            <a:ext cx="4505325" cy="460375"/>
            <a:chOff x="4315150" y="953426"/>
            <a:chExt cx="3857250" cy="540057"/>
          </a:xfrm>
        </p:grpSpPr>
        <p:sp>
          <p:nvSpPr>
            <p:cNvPr id="61" name="矩形 60"/>
            <p:cNvSpPr/>
            <p:nvPr/>
          </p:nvSpPr>
          <p:spPr>
            <a:xfrm>
              <a:off x="4572028" y="1035366"/>
              <a:ext cx="3415528" cy="404111"/>
            </a:xfrm>
            <a:prstGeom prst="rect">
              <a:avLst/>
            </a:prstGeom>
            <a:ln w="15875">
              <a:noFill/>
            </a:ln>
          </p:spPr>
          <p:txBody>
            <a:bodyPr wrap="square"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专项附加扣除政策征管服务操作指引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grpSp>
        <p:nvGrpSpPr>
          <p:cNvPr id="19461" name="组合 33"/>
          <p:cNvGrpSpPr/>
          <p:nvPr/>
        </p:nvGrpSpPr>
        <p:grpSpPr>
          <a:xfrm>
            <a:off x="7956550" y="490538"/>
            <a:ext cx="431800" cy="433387"/>
            <a:chOff x="6084168" y="1274820"/>
            <a:chExt cx="432048" cy="432834"/>
          </a:xfrm>
        </p:grpSpPr>
        <p:sp>
          <p:nvSpPr>
            <p:cNvPr id="19480" name="椭圆 22"/>
            <p:cNvSpPr/>
            <p:nvPr/>
          </p:nvSpPr>
          <p:spPr>
            <a:xfrm>
              <a:off x="6084168" y="1274820"/>
              <a:ext cx="432048" cy="432834"/>
            </a:xfrm>
            <a:prstGeom prst="ellipse">
              <a:avLst/>
            </a:prstGeom>
            <a:solidFill>
              <a:schemeClr val="accent1"/>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19481" name="Freeform 59"/>
            <p:cNvSpPr/>
            <p:nvPr/>
          </p:nvSpPr>
          <p:spPr>
            <a:xfrm>
              <a:off x="6180302" y="1365898"/>
              <a:ext cx="239780" cy="250679"/>
            </a:xfrm>
            <a:custGeom>
              <a:avLst/>
              <a:gdLst>
                <a:gd name="txL" fmla="*/ 0 w 581"/>
                <a:gd name="txT" fmla="*/ 0 h 609"/>
                <a:gd name="txR" fmla="*/ 581 w 581"/>
                <a:gd name="txB" fmla="*/ 609 h 60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56819901"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Lst>
              <a:rect l="txL" t="txT" r="txR" b="tx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alpha val="100000"/>
              </a:schemeClr>
            </a:solidFill>
            <a:ln w="9525">
              <a:noFill/>
            </a:ln>
          </p:spPr>
          <p:txBody>
            <a:bodyPr/>
            <a:lstStyle/>
            <a:p>
              <a:endParaRPr lang="zh-CN" altLang="en-US"/>
            </a:p>
          </p:txBody>
        </p:sp>
      </p:grpSp>
      <p:grpSp>
        <p:nvGrpSpPr>
          <p:cNvPr id="19462" name="组合 36"/>
          <p:cNvGrpSpPr/>
          <p:nvPr/>
        </p:nvGrpSpPr>
        <p:grpSpPr>
          <a:xfrm>
            <a:off x="6659563" y="490538"/>
            <a:ext cx="433387" cy="433387"/>
            <a:chOff x="4788024" y="1275213"/>
            <a:chExt cx="432048" cy="432048"/>
          </a:xfrm>
        </p:grpSpPr>
        <p:sp>
          <p:nvSpPr>
            <p:cNvPr id="19478" name="椭圆 65"/>
            <p:cNvSpPr/>
            <p:nvPr/>
          </p:nvSpPr>
          <p:spPr>
            <a:xfrm>
              <a:off x="4788024" y="1275213"/>
              <a:ext cx="432048" cy="432048"/>
            </a:xfrm>
            <a:prstGeom prst="ellipse">
              <a:avLst/>
            </a:prstGeom>
            <a:solidFill>
              <a:srgbClr val="F7960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19479" name="Freeform 110"/>
            <p:cNvSpPr/>
            <p:nvPr/>
          </p:nvSpPr>
          <p:spPr>
            <a:xfrm>
              <a:off x="4891102" y="1366806"/>
              <a:ext cx="250679" cy="248862"/>
            </a:xfrm>
            <a:custGeom>
              <a:avLst/>
              <a:gdLst>
                <a:gd name="txL" fmla="*/ 0 w 609"/>
                <a:gd name="txT" fmla="*/ 0 h 602"/>
                <a:gd name="txR" fmla="*/ 609 w 609"/>
                <a:gd name="txB" fmla="*/ 602 h 60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alpha val="100000"/>
              </a:schemeClr>
            </a:solidFill>
            <a:ln w="9525">
              <a:noFill/>
            </a:ln>
          </p:spPr>
          <p:txBody>
            <a:bodyPr/>
            <a:lstStyle/>
            <a:p>
              <a:endParaRPr lang="zh-CN" altLang="en-US"/>
            </a:p>
          </p:txBody>
        </p:sp>
      </p:grpSp>
      <p:grpSp>
        <p:nvGrpSpPr>
          <p:cNvPr id="19463" name="组合 39"/>
          <p:cNvGrpSpPr/>
          <p:nvPr/>
        </p:nvGrpSpPr>
        <p:grpSpPr>
          <a:xfrm>
            <a:off x="7308850" y="490538"/>
            <a:ext cx="431800" cy="433387"/>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9477" name="Freeform 16"/>
            <p:cNvSpPr/>
            <p:nvPr/>
          </p:nvSpPr>
          <p:spPr>
            <a:xfrm>
              <a:off x="5554420" y="1377705"/>
              <a:ext cx="196183" cy="227065"/>
            </a:xfrm>
            <a:custGeom>
              <a:avLst/>
              <a:gdLst>
                <a:gd name="txL" fmla="*/ 0 w 475"/>
                <a:gd name="txT" fmla="*/ 0 h 552"/>
                <a:gd name="txR" fmla="*/ 475 w 475"/>
                <a:gd name="txB" fmla="*/ 552 h 552"/>
              </a:gdLst>
              <a:ahLst/>
              <a:cxnLst>
                <a:cxn ang="0">
                  <a:pos x="2147483647" y="2147483647"/>
                </a:cxn>
                <a:cxn ang="0">
                  <a:pos x="2147483647" y="2147483647"/>
                </a:cxn>
                <a:cxn ang="0">
                  <a:pos x="2147483647" y="2147483647"/>
                </a:cxn>
                <a:cxn ang="0">
                  <a:pos x="2147483647" y="0"/>
                </a:cxn>
                <a:cxn ang="0">
                  <a:pos x="2147483647" y="0"/>
                </a:cxn>
                <a:cxn ang="0">
                  <a:pos x="2147483647" y="148851695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488516956"/>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60392510" y="2147483647"/>
                </a:cxn>
                <a:cxn ang="0">
                  <a:pos x="0" y="2147483647"/>
                </a:cxn>
                <a:cxn ang="0">
                  <a:pos x="1560392510" y="2147483647"/>
                </a:cxn>
                <a:cxn ang="0">
                  <a:pos x="2147483647" y="2147483647"/>
                </a:cxn>
                <a:cxn ang="0">
                  <a:pos x="2147483647" y="2147483647"/>
                </a:cxn>
                <a:cxn ang="0">
                  <a:pos x="1560392510" y="2147483647"/>
                </a:cxn>
                <a:cxn ang="0">
                  <a:pos x="1560392510" y="2147483647"/>
                </a:cxn>
                <a:cxn ang="0">
                  <a:pos x="2147483647" y="2147483647"/>
                </a:cxn>
                <a:cxn ang="0">
                  <a:pos x="2147483647" y="2147483647"/>
                </a:cxn>
                <a:cxn ang="0">
                  <a:pos x="2147483647" y="2147483647"/>
                </a:cxn>
                <a:cxn ang="0">
                  <a:pos x="1560392510" y="2147483647"/>
                </a:cxn>
                <a:cxn ang="0">
                  <a:pos x="0" y="2147483647"/>
                </a:cxn>
                <a:cxn ang="0">
                  <a:pos x="1560392510" y="2147483647"/>
                </a:cxn>
                <a:cxn ang="0">
                  <a:pos x="1560392510" y="2147483647"/>
                </a:cxn>
                <a:cxn ang="0">
                  <a:pos x="1560392510" y="2147483647"/>
                </a:cxn>
                <a:cxn ang="0">
                  <a:pos x="2147483647" y="2147483647"/>
                </a:cxn>
                <a:cxn ang="0">
                  <a:pos x="2147483647" y="2147483647"/>
                </a:cxn>
                <a:cxn ang="0">
                  <a:pos x="2147483647" y="2147483647"/>
                </a:cxn>
                <a:cxn ang="0">
                  <a:pos x="1560392510" y="2147483647"/>
                </a:cxn>
                <a:cxn ang="0">
                  <a:pos x="0" y="2147483647"/>
                </a:cxn>
                <a:cxn ang="0">
                  <a:pos x="1560392510" y="2147483647"/>
                </a:cxn>
              </a:cxnLst>
              <a:rect l="txL" t="txT" r="txR" b="tx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alpha val="100000"/>
              </a:schemeClr>
            </a:solidFill>
            <a:ln w="9525">
              <a:noFill/>
            </a:ln>
          </p:spPr>
          <p:txBody>
            <a:bodyPr/>
            <a:lstStyle/>
            <a:p>
              <a:endParaRPr lang="zh-CN" altLang="en-US"/>
            </a:p>
          </p:txBody>
        </p:sp>
      </p:grpSp>
      <p:grpSp>
        <p:nvGrpSpPr>
          <p:cNvPr id="19464" name="组合 43"/>
          <p:cNvGrpSpPr/>
          <p:nvPr/>
        </p:nvGrpSpPr>
        <p:grpSpPr>
          <a:xfrm>
            <a:off x="5364163" y="490538"/>
            <a:ext cx="433387" cy="433387"/>
            <a:chOff x="3491880" y="1274820"/>
            <a:chExt cx="432833" cy="432834"/>
          </a:xfrm>
        </p:grpSpPr>
        <p:sp>
          <p:nvSpPr>
            <p:cNvPr id="19474" name="椭圆 16"/>
            <p:cNvSpPr/>
            <p:nvPr/>
          </p:nvSpPr>
          <p:spPr>
            <a:xfrm>
              <a:off x="3491880" y="1274820"/>
              <a:ext cx="432833" cy="432834"/>
            </a:xfrm>
            <a:prstGeom prst="ellipse">
              <a:avLst/>
            </a:prstGeom>
            <a:solidFill>
              <a:schemeClr val="accent1"/>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19475" name="Freeform 75"/>
            <p:cNvSpPr/>
            <p:nvPr/>
          </p:nvSpPr>
          <p:spPr>
            <a:xfrm>
              <a:off x="3583864" y="1385879"/>
              <a:ext cx="248863" cy="210716"/>
            </a:xfrm>
            <a:custGeom>
              <a:avLst/>
              <a:gdLst>
                <a:gd name="txL" fmla="*/ 0 w 602"/>
                <a:gd name="txT" fmla="*/ 0 h 510"/>
                <a:gd name="txR" fmla="*/ 602 w 602"/>
                <a:gd name="txB" fmla="*/ 510 h 510"/>
              </a:gdLst>
              <a:ahLst/>
              <a:cxnLst>
                <a:cxn ang="0">
                  <a:pos x="2147483647" y="2147483647"/>
                </a:cxn>
                <a:cxn ang="0">
                  <a:pos x="2147483647" y="2147483647"/>
                </a:cxn>
                <a:cxn ang="0">
                  <a:pos x="1510814829" y="2147483647"/>
                </a:cxn>
                <a:cxn ang="0">
                  <a:pos x="0" y="2147483647"/>
                </a:cxn>
                <a:cxn ang="0">
                  <a:pos x="0" y="1508272953"/>
                </a:cxn>
                <a:cxn ang="0">
                  <a:pos x="1510814829" y="0"/>
                </a:cxn>
                <a:cxn ang="0">
                  <a:pos x="2147483647" y="150827295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alpha val="100000"/>
              </a:schemeClr>
            </a:solidFill>
            <a:ln w="9525">
              <a:noFill/>
            </a:ln>
          </p:spPr>
          <p:txBody>
            <a:bodyPr/>
            <a:lstStyle/>
            <a:p>
              <a:endParaRPr lang="zh-CN" altLang="en-US"/>
            </a:p>
          </p:txBody>
        </p:sp>
      </p:grpSp>
      <p:grpSp>
        <p:nvGrpSpPr>
          <p:cNvPr id="19465" name="组合 76"/>
          <p:cNvGrpSpPr/>
          <p:nvPr/>
        </p:nvGrpSpPr>
        <p:grpSpPr>
          <a:xfrm>
            <a:off x="6011863" y="490538"/>
            <a:ext cx="433387" cy="433387"/>
            <a:chOff x="4139952" y="1274820"/>
            <a:chExt cx="432833" cy="432834"/>
          </a:xfrm>
        </p:grpSpPr>
        <p:sp>
          <p:nvSpPr>
            <p:cNvPr id="19472" name="椭圆 16"/>
            <p:cNvSpPr/>
            <p:nvPr/>
          </p:nvSpPr>
          <p:spPr>
            <a:xfrm>
              <a:off x="4139952" y="1274820"/>
              <a:ext cx="432833" cy="432834"/>
            </a:xfrm>
            <a:prstGeom prst="ellipse">
              <a:avLst/>
            </a:prstGeom>
            <a:solidFill>
              <a:srgbClr val="3992DB"/>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19473" name="Freeform 84"/>
            <p:cNvSpPr/>
            <p:nvPr/>
          </p:nvSpPr>
          <p:spPr>
            <a:xfrm>
              <a:off x="4241546" y="1366806"/>
              <a:ext cx="248863" cy="248863"/>
            </a:xfrm>
            <a:custGeom>
              <a:avLst/>
              <a:gdLst>
                <a:gd name="txL" fmla="*/ 0 w 602"/>
                <a:gd name="txT" fmla="*/ 0 h 602"/>
                <a:gd name="txR" fmla="*/ 602 w 602"/>
                <a:gd name="txB" fmla="*/ 602 h 602"/>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txL" t="txT" r="txR" b="tx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alpha val="100000"/>
              </a:schemeClr>
            </a:solidFill>
            <a:ln w="9525">
              <a:noFill/>
            </a:ln>
          </p:spPr>
          <p:txBody>
            <a:bodyPr/>
            <a:lstStyle/>
            <a:p>
              <a:endParaRPr lang="zh-CN" altLang="en-US"/>
            </a:p>
          </p:txBody>
        </p:sp>
      </p:grpSp>
      <p:grpSp>
        <p:nvGrpSpPr>
          <p:cNvPr id="19466" name="组合 79"/>
          <p:cNvGrpSpPr/>
          <p:nvPr/>
        </p:nvGrpSpPr>
        <p:grpSpPr>
          <a:xfrm>
            <a:off x="2339975" y="3076575"/>
            <a:ext cx="893763" cy="519113"/>
            <a:chOff x="2215144" y="927951"/>
            <a:chExt cx="1244730" cy="953423"/>
          </a:xfrm>
        </p:grpSpPr>
        <p:sp>
          <p:nvSpPr>
            <p:cNvPr id="81" name="平行四边形 80"/>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19471" name="文本框 9"/>
            <p:cNvSpPr txBox="1"/>
            <p:nvPr/>
          </p:nvSpPr>
          <p:spPr>
            <a:xfrm>
              <a:off x="2392015" y="927951"/>
              <a:ext cx="1067859" cy="953423"/>
            </a:xfrm>
            <a:prstGeom prst="rect">
              <a:avLst/>
            </a:prstGeom>
            <a:noFill/>
            <a:ln w="9525">
              <a:noFill/>
            </a:ln>
          </p:spPr>
          <p:txBody>
            <a:bodyPr>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19467" name="组合 82"/>
          <p:cNvGrpSpPr/>
          <p:nvPr/>
        </p:nvGrpSpPr>
        <p:grpSpPr>
          <a:xfrm>
            <a:off x="3017838" y="3089275"/>
            <a:ext cx="4506912" cy="458788"/>
            <a:chOff x="4315150" y="953426"/>
            <a:chExt cx="3857250" cy="540057"/>
          </a:xfrm>
        </p:grpSpPr>
        <p:sp>
          <p:nvSpPr>
            <p:cNvPr id="84" name="矩形 83"/>
            <p:cNvSpPr/>
            <p:nvPr/>
          </p:nvSpPr>
          <p:spPr>
            <a:xfrm>
              <a:off x="4571953" y="1036090"/>
              <a:ext cx="3415177" cy="406783"/>
            </a:xfrm>
            <a:prstGeom prst="rect">
              <a:avLst/>
            </a:prstGeom>
            <a:ln w="15875">
              <a:noFill/>
            </a:ln>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新个人所得税法扣缴申报指引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5" name="平行四边形 84"/>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spTree>
  </p:cSld>
  <p:clrMapOvr>
    <a:masterClrMapping/>
  </p:clrMapOvr>
  <p:transition spd="med" advTm="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40966" name="组合 13"/>
          <p:cNvGrpSpPr/>
          <p:nvPr/>
        </p:nvGrpSpPr>
        <p:grpSpPr>
          <a:xfrm>
            <a:off x="3059113" y="700088"/>
            <a:ext cx="1136650" cy="1136650"/>
            <a:chOff x="4535488" y="2578100"/>
            <a:chExt cx="1514475" cy="1516063"/>
          </a:xfrm>
        </p:grpSpPr>
        <p:sp>
          <p:nvSpPr>
            <p:cNvPr id="40975" name="任意多边形 15"/>
            <p:cNvSpPr/>
            <p:nvPr/>
          </p:nvSpPr>
          <p:spPr>
            <a:xfrm rot="-5400000" flipH="1">
              <a:off x="4534694" y="2578894"/>
              <a:ext cx="1514475" cy="1512887"/>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7"/>
                </a:cxn>
                <a:cxn ang="0">
                  <a:pos x="359204" y="1512887"/>
                </a:cxn>
                <a:cxn ang="0">
                  <a:pos x="0" y="1154059"/>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a:noFill/>
            </a:ln>
          </p:spPr>
          <p:txBody>
            <a:bodyPr/>
            <a:lstStyle/>
            <a:p>
              <a:endParaRPr lang="zh-CN" altLang="en-US"/>
            </a:p>
          </p:txBody>
        </p:sp>
        <p:sp>
          <p:nvSpPr>
            <p:cNvPr id="40976" name="矩形 16"/>
            <p:cNvSpPr/>
            <p:nvPr/>
          </p:nvSpPr>
          <p:spPr>
            <a:xfrm rot="-5400000" flipH="1">
              <a:off x="4895850" y="2940050"/>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rot="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0977" name="文本框 13"/>
            <p:cNvSpPr txBox="1"/>
            <p:nvPr/>
          </p:nvSpPr>
          <p:spPr>
            <a:xfrm>
              <a:off x="5025552" y="3057797"/>
              <a:ext cx="934444" cy="943848"/>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p>
          </p:txBody>
        </p:sp>
      </p:grpSp>
      <p:grpSp>
        <p:nvGrpSpPr>
          <p:cNvPr id="40967" name="组合 19"/>
          <p:cNvGrpSpPr/>
          <p:nvPr/>
        </p:nvGrpSpPr>
        <p:grpSpPr>
          <a:xfrm>
            <a:off x="4262438" y="715963"/>
            <a:ext cx="1144587" cy="1135062"/>
            <a:chOff x="6138251" y="2599440"/>
            <a:chExt cx="1527787" cy="1514475"/>
          </a:xfrm>
        </p:grpSpPr>
        <p:sp>
          <p:nvSpPr>
            <p:cNvPr id="40973" name="任意多边形 7"/>
            <p:cNvSpPr/>
            <p:nvPr/>
          </p:nvSpPr>
          <p:spPr>
            <a:xfrm rot="5400000">
              <a:off x="6152356" y="2600233"/>
              <a:ext cx="1514475" cy="1512888"/>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8"/>
                </a:cxn>
                <a:cxn ang="0">
                  <a:pos x="359204" y="1512888"/>
                </a:cxn>
                <a:cxn ang="0">
                  <a:pos x="0" y="115406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cap="flat" cmpd="sng">
              <a:solidFill>
                <a:schemeClr val="tx2">
                  <a:alpha val="100000"/>
                </a:schemeClr>
              </a:solidFill>
              <a:prstDash val="solid"/>
              <a:headEnd type="none" w="med" len="med"/>
              <a:tailEnd type="none" w="med" len="med"/>
            </a:ln>
          </p:spPr>
          <p:txBody>
            <a:bodyPr/>
            <a:lstStyle/>
            <a:p>
              <a:endParaRPr lang="zh-CN" altLang="en-US"/>
            </a:p>
          </p:txBody>
        </p:sp>
        <p:sp>
          <p:nvSpPr>
            <p:cNvPr id="40974" name="矩形 8"/>
            <p:cNvSpPr/>
            <p:nvPr/>
          </p:nvSpPr>
          <p:spPr>
            <a:xfrm rot="5400000">
              <a:off x="6139044" y="2947052"/>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40968" name="文本框 13"/>
          <p:cNvSpPr txBox="1"/>
          <p:nvPr/>
        </p:nvSpPr>
        <p:spPr>
          <a:xfrm>
            <a:off x="4327525" y="1058863"/>
            <a:ext cx="698500" cy="708025"/>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p>
        </p:txBody>
      </p:sp>
      <p:grpSp>
        <p:nvGrpSpPr>
          <p:cNvPr id="39" name="组合 38"/>
          <p:cNvGrpSpPr/>
          <p:nvPr/>
        </p:nvGrpSpPr>
        <p:grpSpPr>
          <a:xfrm>
            <a:off x="225182" y="699543"/>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35593"/>
            </a:xfrm>
            <a:prstGeom prst="rect">
              <a:avLst/>
            </a:prstGeom>
            <a:noFill/>
            <a:ln w="38100">
              <a:noFill/>
            </a:ln>
          </p:spPr>
          <p:txBody>
            <a:bodyPr wrap="square">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smtClean="0">
                  <a:ln>
                    <a:noFill/>
                  </a:ln>
                  <a:solidFill>
                    <a:schemeClr val="bg1"/>
                  </a:solidFill>
                  <a:effectLst/>
                  <a:uLnTx/>
                  <a:uFillTx/>
                  <a:latin typeface="+mn-lt"/>
                  <a:ea typeface="微软雅黑" panose="020B0503020204020204" pitchFamily="34" charset="-122"/>
                  <a:cs typeface="Arial" panose="020B0604020202020204" pitchFamily="34" charset="0"/>
                </a:rPr>
                <a:t>大病</a:t>
              </a:r>
              <a:endParaRPr kumimoji="0" lang="en-US" altLang="zh-CN" sz="2800" b="1" i="0" u="none" strike="noStrike" kern="1200" cap="none" spc="0" normalizeH="0" baseline="-3000" noProof="0" dirty="0" smtClean="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smtClean="0">
                  <a:ln>
                    <a:noFill/>
                  </a:ln>
                  <a:solidFill>
                    <a:schemeClr val="bg1"/>
                  </a:solidFill>
                  <a:effectLst/>
                  <a:uLnTx/>
                  <a:uFillTx/>
                  <a:latin typeface="+mn-lt"/>
                  <a:ea typeface="微软雅黑" panose="020B0503020204020204" pitchFamily="34" charset="-122"/>
                  <a:cs typeface="Arial" panose="020B0604020202020204" pitchFamily="34" charset="0"/>
                </a:rPr>
                <a:t>医疗</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40971" name="矩形 10"/>
          <p:cNvSpPr/>
          <p:nvPr/>
        </p:nvSpPr>
        <p:spPr>
          <a:xfrm>
            <a:off x="179388" y="1924050"/>
            <a:ext cx="4013200" cy="1814830"/>
          </a:xfrm>
          <a:prstGeom prst="rect">
            <a:avLst/>
          </a:prstGeom>
          <a:noFill/>
          <a:ln w="9525">
            <a:noFill/>
          </a:ln>
        </p:spPr>
        <p:txBody>
          <a:bodyPr>
            <a:spAutoFit/>
          </a:bodyPr>
          <a:lstStyle/>
          <a:p>
            <a:endParaRPr lang="zh-CN" altLang="en-US" sz="1600" dirty="0">
              <a:latin typeface="Calibri" panose="020F0502020204030204" pitchFamily="34" charset="0"/>
            </a:endParaRPr>
          </a:p>
          <a:p>
            <a:r>
              <a:rPr lang="zh-CN" altLang="en-US" sz="1600" dirty="0">
                <a:latin typeface="Calibri" panose="020F0502020204030204" pitchFamily="34" charset="0"/>
              </a:rPr>
              <a:t>一个纳税年度内，纳税人发生的与基本医保相关的医药费用支出，扣除医保报销后个人负担（指医保目录范围内的自付部分）累计超过</a:t>
            </a:r>
            <a:r>
              <a:rPr lang="en-US" altLang="zh-CN" sz="1600" dirty="0">
                <a:latin typeface="Calibri" panose="020F0502020204030204" pitchFamily="34" charset="0"/>
              </a:rPr>
              <a:t>15000</a:t>
            </a:r>
            <a:r>
              <a:rPr lang="zh-CN" altLang="en-US" sz="1600" dirty="0">
                <a:latin typeface="Calibri" panose="020F0502020204030204" pitchFamily="34" charset="0"/>
              </a:rPr>
              <a:t>元的部分，由纳税人在办理年度汇算清缴时，在</a:t>
            </a:r>
            <a:r>
              <a:rPr lang="en-US" altLang="zh-CN" sz="1600" dirty="0">
                <a:latin typeface="Calibri" panose="020F0502020204030204" pitchFamily="34" charset="0"/>
              </a:rPr>
              <a:t>80000</a:t>
            </a:r>
            <a:r>
              <a:rPr lang="zh-CN" altLang="en-US" sz="1600" dirty="0">
                <a:latin typeface="Calibri" panose="020F0502020204030204" pitchFamily="34" charset="0"/>
              </a:rPr>
              <a:t>元限额内据实扣除</a:t>
            </a:r>
          </a:p>
        </p:txBody>
      </p:sp>
      <p:sp>
        <p:nvSpPr>
          <p:cNvPr id="40972" name="矩形 11"/>
          <p:cNvSpPr/>
          <p:nvPr/>
        </p:nvSpPr>
        <p:spPr>
          <a:xfrm>
            <a:off x="4456748" y="2647633"/>
            <a:ext cx="4608512" cy="1568450"/>
          </a:xfrm>
          <a:prstGeom prst="rect">
            <a:avLst/>
          </a:prstGeom>
          <a:noFill/>
          <a:ln w="9525">
            <a:noFill/>
          </a:ln>
        </p:spPr>
        <p:txBody>
          <a:bodyPr>
            <a:spAutoFit/>
          </a:bodyPr>
          <a:lstStyle/>
          <a:p>
            <a:r>
              <a:rPr lang="zh-CN" altLang="en-US" sz="1600" b="1" dirty="0">
                <a:solidFill>
                  <a:schemeClr val="tx2"/>
                </a:solidFill>
                <a:latin typeface="Calibri" panose="020F0502020204030204" pitchFamily="34" charset="0"/>
              </a:rPr>
              <a:t>纳税人发生的医药费用支出可选择由本人或者其配偶扣除；未成年子女发生的医药费用可以选择由其父母一方扣除</a:t>
            </a:r>
          </a:p>
          <a:p>
            <a:endParaRPr lang="en-US" altLang="zh-CN" sz="1600" b="1" dirty="0">
              <a:solidFill>
                <a:schemeClr val="tx2"/>
              </a:solidFill>
              <a:latin typeface="Calibri" panose="020F0502020204030204" pitchFamily="34" charset="0"/>
            </a:endParaRPr>
          </a:p>
          <a:p>
            <a:r>
              <a:rPr lang="en-US" altLang="zh-CN" sz="1600" b="1" dirty="0">
                <a:solidFill>
                  <a:schemeClr val="tx2"/>
                </a:solidFill>
                <a:latin typeface="Calibri" panose="020F0502020204030204" pitchFamily="34" charset="0"/>
              </a:rPr>
              <a:t>新税法实施首年发生的大病医疗支出，要在2020</a:t>
            </a:r>
            <a:r>
              <a:rPr lang="zh-CN" altLang="zh-CN" sz="1600" b="1" dirty="0">
                <a:solidFill>
                  <a:schemeClr val="tx2"/>
                </a:solidFill>
                <a:latin typeface="Calibri" panose="020F0502020204030204" pitchFamily="34" charset="0"/>
              </a:rPr>
              <a:t>年才能办理。</a:t>
            </a:r>
          </a:p>
        </p:txBody>
      </p:sp>
    </p:spTree>
  </p:cSld>
  <p:clrMapOvr>
    <a:masterClrMapping/>
  </p:clrMapOvr>
  <p:transition spd="med" advTm="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41990" name="组合 13"/>
          <p:cNvGrpSpPr/>
          <p:nvPr/>
        </p:nvGrpSpPr>
        <p:grpSpPr>
          <a:xfrm>
            <a:off x="3059113" y="700088"/>
            <a:ext cx="1136650" cy="1136650"/>
            <a:chOff x="4535488" y="2578100"/>
            <a:chExt cx="1514475" cy="1516063"/>
          </a:xfrm>
        </p:grpSpPr>
        <p:sp>
          <p:nvSpPr>
            <p:cNvPr id="42000" name="任意多边形 15"/>
            <p:cNvSpPr/>
            <p:nvPr/>
          </p:nvSpPr>
          <p:spPr>
            <a:xfrm rot="-5400000" flipH="1">
              <a:off x="4534694" y="2578894"/>
              <a:ext cx="1514475" cy="1512887"/>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7"/>
                </a:cxn>
                <a:cxn ang="0">
                  <a:pos x="359204" y="1512887"/>
                </a:cxn>
                <a:cxn ang="0">
                  <a:pos x="0" y="1154059"/>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a:noFill/>
            </a:ln>
          </p:spPr>
          <p:txBody>
            <a:bodyPr/>
            <a:lstStyle/>
            <a:p>
              <a:endParaRPr lang="zh-CN" altLang="en-US"/>
            </a:p>
          </p:txBody>
        </p:sp>
        <p:sp>
          <p:nvSpPr>
            <p:cNvPr id="42001" name="矩形 16"/>
            <p:cNvSpPr/>
            <p:nvPr/>
          </p:nvSpPr>
          <p:spPr>
            <a:xfrm rot="-5400000" flipH="1">
              <a:off x="4895850" y="2940050"/>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rot="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2002" name="文本框 13"/>
            <p:cNvSpPr txBox="1"/>
            <p:nvPr/>
          </p:nvSpPr>
          <p:spPr>
            <a:xfrm>
              <a:off x="5025552" y="3057797"/>
              <a:ext cx="930170" cy="943848"/>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p>
          </p:txBody>
        </p:sp>
      </p:grpSp>
      <p:grpSp>
        <p:nvGrpSpPr>
          <p:cNvPr id="41991" name="组合 19"/>
          <p:cNvGrpSpPr/>
          <p:nvPr/>
        </p:nvGrpSpPr>
        <p:grpSpPr>
          <a:xfrm>
            <a:off x="4262438" y="715963"/>
            <a:ext cx="1144587" cy="1135062"/>
            <a:chOff x="6138251" y="2599440"/>
            <a:chExt cx="1527787" cy="1514475"/>
          </a:xfrm>
        </p:grpSpPr>
        <p:sp>
          <p:nvSpPr>
            <p:cNvPr id="41998" name="任意多边形 7"/>
            <p:cNvSpPr/>
            <p:nvPr/>
          </p:nvSpPr>
          <p:spPr>
            <a:xfrm rot="5400000">
              <a:off x="6152356" y="2600233"/>
              <a:ext cx="1514475" cy="1512888"/>
            </a:xfrm>
            <a:custGeom>
              <a:avLst/>
              <a:gdLst>
                <a:gd name="txL" fmla="*/ 0 w 1845129"/>
                <a:gd name="txT" fmla="*/ 0 h 1845129"/>
                <a:gd name="txR" fmla="*/ 1845129 w 1845129"/>
                <a:gd name="txB" fmla="*/ 1845129 h 1845129"/>
              </a:gdLst>
              <a:ahLst/>
              <a:cxnLst>
                <a:cxn ang="0">
                  <a:pos x="0" y="0"/>
                </a:cxn>
                <a:cxn ang="0">
                  <a:pos x="1155271" y="0"/>
                </a:cxn>
                <a:cxn ang="0">
                  <a:pos x="1514475" y="358828"/>
                </a:cxn>
                <a:cxn ang="0">
                  <a:pos x="1514475" y="360699"/>
                </a:cxn>
                <a:cxn ang="0">
                  <a:pos x="361076" y="360699"/>
                </a:cxn>
                <a:cxn ang="0">
                  <a:pos x="361076" y="1512888"/>
                </a:cxn>
                <a:cxn ang="0">
                  <a:pos x="359204" y="1512888"/>
                </a:cxn>
                <a:cxn ang="0">
                  <a:pos x="0" y="115406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alpha val="100000"/>
              </a:schemeClr>
            </a:solidFill>
            <a:ln w="9525" cap="flat" cmpd="sng">
              <a:solidFill>
                <a:schemeClr val="tx2">
                  <a:alpha val="100000"/>
                </a:schemeClr>
              </a:solidFill>
              <a:prstDash val="solid"/>
              <a:headEnd type="none" w="med" len="med"/>
              <a:tailEnd type="none" w="med" len="med"/>
            </a:ln>
          </p:spPr>
          <p:txBody>
            <a:bodyPr/>
            <a:lstStyle/>
            <a:p>
              <a:endParaRPr lang="zh-CN" altLang="en-US"/>
            </a:p>
          </p:txBody>
        </p:sp>
        <p:sp>
          <p:nvSpPr>
            <p:cNvPr id="41999" name="矩形 8"/>
            <p:cNvSpPr/>
            <p:nvPr/>
          </p:nvSpPr>
          <p:spPr>
            <a:xfrm rot="5400000">
              <a:off x="6139044" y="2947052"/>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41992" name="文本框 13"/>
          <p:cNvSpPr txBox="1"/>
          <p:nvPr/>
        </p:nvSpPr>
        <p:spPr>
          <a:xfrm>
            <a:off x="4327525" y="1058863"/>
            <a:ext cx="698500" cy="708025"/>
          </a:xfrm>
          <a:prstGeom prst="rect">
            <a:avLst/>
          </a:prstGeom>
          <a:noFill/>
          <a:ln w="9525">
            <a:noFill/>
          </a:ln>
        </p:spPr>
        <p:txBody>
          <a:bodyPr wrap="none">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225425" y="700088"/>
            <a:ext cx="1090613" cy="9525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41995" name="矩形 10"/>
          <p:cNvSpPr/>
          <p:nvPr/>
        </p:nvSpPr>
        <p:spPr>
          <a:xfrm>
            <a:off x="180975" y="2168525"/>
            <a:ext cx="4013200" cy="583565"/>
          </a:xfrm>
          <a:prstGeom prst="rect">
            <a:avLst/>
          </a:prstGeom>
          <a:noFill/>
          <a:ln w="9525">
            <a:noFill/>
          </a:ln>
        </p:spPr>
        <p:txBody>
          <a:bodyPr>
            <a:spAutoFit/>
          </a:bodyPr>
          <a:lstStyle/>
          <a:p>
            <a:r>
              <a:rPr lang="zh-CN" altLang="en-US" sz="1600" dirty="0">
                <a:latin typeface="Calibri" panose="020F0502020204030204" pitchFamily="34" charset="0"/>
              </a:rPr>
              <a:t>每年</a:t>
            </a:r>
            <a:r>
              <a:rPr lang="en-US" altLang="zh-CN" sz="1600" dirty="0">
                <a:latin typeface="Calibri" panose="020F0502020204030204" pitchFamily="34" charset="0"/>
              </a:rPr>
              <a:t>1</a:t>
            </a:r>
            <a:r>
              <a:rPr lang="zh-CN" altLang="en-US" sz="1600" dirty="0">
                <a:latin typeface="Calibri" panose="020F0502020204030204" pitchFamily="34" charset="0"/>
              </a:rPr>
              <a:t>月</a:t>
            </a:r>
            <a:r>
              <a:rPr lang="en-US" altLang="zh-CN" sz="1600" dirty="0">
                <a:latin typeface="Calibri" panose="020F0502020204030204" pitchFamily="34" charset="0"/>
              </a:rPr>
              <a:t>1</a:t>
            </a:r>
            <a:r>
              <a:rPr lang="zh-CN" altLang="en-US" sz="1600" dirty="0">
                <a:latin typeface="Calibri" panose="020F0502020204030204" pitchFamily="34" charset="0"/>
              </a:rPr>
              <a:t>日至</a:t>
            </a:r>
            <a:r>
              <a:rPr lang="en-US" altLang="zh-CN" sz="1600" dirty="0">
                <a:latin typeface="Calibri" panose="020F0502020204030204" pitchFamily="34" charset="0"/>
              </a:rPr>
              <a:t>12</a:t>
            </a:r>
            <a:r>
              <a:rPr lang="zh-CN" altLang="en-US" sz="1600" dirty="0">
                <a:latin typeface="Calibri" panose="020F0502020204030204" pitchFamily="34" charset="0"/>
              </a:rPr>
              <a:t>月</a:t>
            </a:r>
            <a:r>
              <a:rPr lang="en-US" altLang="zh-CN" sz="1600" dirty="0">
                <a:latin typeface="Calibri" panose="020F0502020204030204" pitchFamily="34" charset="0"/>
              </a:rPr>
              <a:t>31</a:t>
            </a:r>
            <a:r>
              <a:rPr lang="zh-CN" altLang="en-US" sz="1600" dirty="0">
                <a:latin typeface="Calibri" panose="020F0502020204030204" pitchFamily="34" charset="0"/>
              </a:rPr>
              <a:t>日，与基本医保相关的医药费用</a:t>
            </a:r>
          </a:p>
        </p:txBody>
      </p:sp>
      <p:sp>
        <p:nvSpPr>
          <p:cNvPr id="41996" name="矩形 11"/>
          <p:cNvSpPr/>
          <p:nvPr/>
        </p:nvSpPr>
        <p:spPr>
          <a:xfrm>
            <a:off x="4570413" y="2606675"/>
            <a:ext cx="4032250" cy="828675"/>
          </a:xfrm>
          <a:prstGeom prst="rect">
            <a:avLst/>
          </a:prstGeom>
          <a:noFill/>
          <a:ln w="9525">
            <a:noFill/>
          </a:ln>
        </p:spPr>
        <p:txBody>
          <a:bodyPr>
            <a:spAutoFit/>
          </a:bodyPr>
          <a:lstStyle/>
          <a:p>
            <a:r>
              <a:rPr lang="zh-CN" altLang="zh-CN" sz="1600" dirty="0">
                <a:latin typeface="Calibri" panose="020F0502020204030204" pitchFamily="34" charset="0"/>
              </a:rPr>
              <a:t>患者医药服务收费及医保报销相关票据原件或复印件</a:t>
            </a:r>
          </a:p>
          <a:p>
            <a:r>
              <a:rPr lang="zh-CN" altLang="zh-CN" sz="1600" dirty="0">
                <a:latin typeface="Calibri" panose="020F0502020204030204" pitchFamily="34" charset="0"/>
              </a:rPr>
              <a:t>或者医疗保障部门出具的医药费用清单等</a:t>
            </a:r>
          </a:p>
        </p:txBody>
      </p:sp>
      <p:sp>
        <p:nvSpPr>
          <p:cNvPr id="41997" name="文本框 67"/>
          <p:cNvSpPr txBox="1"/>
          <p:nvPr/>
        </p:nvSpPr>
        <p:spPr>
          <a:xfrm>
            <a:off x="295275" y="771525"/>
            <a:ext cx="963613" cy="757238"/>
          </a:xfrm>
          <a:prstGeom prst="rect">
            <a:avLst/>
          </a:prstGeom>
          <a:noFill/>
          <a:ln w="38100">
            <a:noFill/>
          </a:ln>
        </p:spPr>
        <p:txBody>
          <a:bodyPr>
            <a:spAutoFit/>
          </a:bodyPr>
          <a:lstStyle/>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大病</a:t>
            </a:r>
            <a:endParaRPr lang="en-US" altLang="zh-CN" sz="2800"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医疗</a:t>
            </a:r>
          </a:p>
        </p:txBody>
      </p:sp>
    </p:spTree>
  </p:cSld>
  <p:clrMapOvr>
    <a:masterClrMapping/>
  </p:clrMapOvr>
  <p:transition spd="med" advTm="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09"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76810" name="Text Placeholder 3"/>
          <p:cNvSpPr txBox="1"/>
          <p:nvPr/>
        </p:nvSpPr>
        <p:spPr>
          <a:xfrm>
            <a:off x="561975" y="898525"/>
            <a:ext cx="321786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专项附加扣除的计算方法</a:t>
            </a:r>
          </a:p>
        </p:txBody>
      </p:sp>
      <p:sp>
        <p:nvSpPr>
          <p:cNvPr id="76811" name="TextBox 32"/>
          <p:cNvSpPr txBox="1"/>
          <p:nvPr/>
        </p:nvSpPr>
        <p:spPr>
          <a:xfrm>
            <a:off x="971550" y="1657350"/>
            <a:ext cx="7226300" cy="3244850"/>
          </a:xfrm>
          <a:prstGeom prst="rect">
            <a:avLst/>
          </a:prstGeom>
          <a:noFill/>
          <a:ln w="9525">
            <a:noFill/>
          </a:ln>
        </p:spPr>
        <p:txBody>
          <a:bodyPr lIns="0" tIns="0" rIns="0" bIns="0">
            <a:spAutoFit/>
          </a:bodyPr>
          <a:lstStyle/>
          <a:p>
            <a:pPr indent="457200" algn="just">
              <a:lnSpc>
                <a:spcPct val="120000"/>
              </a:lnSpc>
            </a:pPr>
            <a:r>
              <a:rPr lang="zh-CN" altLang="zh-CN" sz="1600" dirty="0">
                <a:latin typeface="Calibri" panose="020F0502020204030204" pitchFamily="34" charset="0"/>
              </a:rPr>
              <a:t>例</a:t>
            </a:r>
            <a:r>
              <a:rPr lang="en-US" altLang="zh-CN" sz="1600" dirty="0">
                <a:latin typeface="Calibri" panose="020F0502020204030204" pitchFamily="34" charset="0"/>
              </a:rPr>
              <a:t>1</a:t>
            </a:r>
            <a:r>
              <a:rPr lang="zh-CN" altLang="zh-CN" sz="1600" dirty="0">
                <a:latin typeface="Calibri" panose="020F0502020204030204" pitchFamily="34" charset="0"/>
              </a:rPr>
              <a:t>：如老员工</a:t>
            </a:r>
            <a:r>
              <a:rPr lang="en-US" altLang="zh-CN" sz="1600" dirty="0">
                <a:latin typeface="Calibri" panose="020F0502020204030204" pitchFamily="34" charset="0"/>
              </a:rPr>
              <a:t>2019</a:t>
            </a:r>
            <a:r>
              <a:rPr lang="zh-CN" altLang="zh-CN" sz="1600" dirty="0">
                <a:latin typeface="Calibri" panose="020F0502020204030204" pitchFamily="34" charset="0"/>
              </a:rPr>
              <a:t>年</a:t>
            </a:r>
            <a:r>
              <a:rPr lang="en-US" altLang="zh-CN" sz="1600" dirty="0">
                <a:latin typeface="Calibri" panose="020F0502020204030204" pitchFamily="34" charset="0"/>
              </a:rPr>
              <a:t>3</a:t>
            </a:r>
            <a:r>
              <a:rPr lang="zh-CN" altLang="zh-CN" sz="1600" dirty="0">
                <a:latin typeface="Calibri" panose="020F0502020204030204" pitchFamily="34" charset="0"/>
              </a:rPr>
              <a:t>月份向单位首次报送其正在上幼儿园的</a:t>
            </a:r>
            <a:r>
              <a:rPr lang="en-US" altLang="zh-CN" sz="1600" dirty="0">
                <a:latin typeface="Calibri" panose="020F0502020204030204" pitchFamily="34" charset="0"/>
              </a:rPr>
              <a:t>4</a:t>
            </a:r>
            <a:r>
              <a:rPr lang="zh-CN" altLang="zh-CN" sz="1600" dirty="0">
                <a:latin typeface="Calibri" panose="020F0502020204030204" pitchFamily="34" charset="0"/>
              </a:rPr>
              <a:t>岁女儿相关信息。则当</a:t>
            </a:r>
            <a:r>
              <a:rPr lang="en-US" altLang="zh-CN" sz="1600" dirty="0">
                <a:latin typeface="Calibri" panose="020F0502020204030204" pitchFamily="34" charset="0"/>
              </a:rPr>
              <a:t>3</a:t>
            </a:r>
            <a:r>
              <a:rPr lang="zh-CN" altLang="zh-CN" sz="1600" dirty="0">
                <a:latin typeface="Calibri" panose="020F0502020204030204" pitchFamily="34" charset="0"/>
              </a:rPr>
              <a:t>月份该员工可在本单位发工资时扣除子女教育支出</a:t>
            </a:r>
            <a:r>
              <a:rPr lang="en-US" altLang="zh-CN" sz="1600" dirty="0">
                <a:latin typeface="Calibri" panose="020F0502020204030204" pitchFamily="34" charset="0"/>
              </a:rPr>
              <a:t>3000</a:t>
            </a:r>
            <a:r>
              <a:rPr lang="zh-CN" altLang="zh-CN" sz="1600" dirty="0">
                <a:latin typeface="Calibri" panose="020F0502020204030204" pitchFamily="34" charset="0"/>
              </a:rPr>
              <a:t>元（</a:t>
            </a:r>
            <a:r>
              <a:rPr lang="en-US" altLang="zh-CN" sz="1600" dirty="0">
                <a:latin typeface="Calibri" panose="020F0502020204030204" pitchFamily="34" charset="0"/>
              </a:rPr>
              <a:t>1000</a:t>
            </a:r>
            <a:r>
              <a:rPr lang="zh-CN" altLang="zh-CN" sz="1600" dirty="0">
                <a:latin typeface="Calibri" panose="020F0502020204030204" pitchFamily="34" charset="0"/>
              </a:rPr>
              <a:t>元</a:t>
            </a:r>
            <a:r>
              <a:rPr lang="en-US" altLang="zh-CN" sz="1600" dirty="0">
                <a:latin typeface="Calibri" panose="020F0502020204030204" pitchFamily="34" charset="0"/>
              </a:rPr>
              <a:t>/</a:t>
            </a:r>
            <a:r>
              <a:rPr lang="zh-CN" altLang="zh-CN" sz="1600" dirty="0">
                <a:latin typeface="Calibri" panose="020F0502020204030204" pitchFamily="34" charset="0"/>
              </a:rPr>
              <a:t>月</a:t>
            </a:r>
            <a:r>
              <a:rPr lang="en-US" altLang="zh-CN" sz="1600" dirty="0">
                <a:latin typeface="Calibri" panose="020F0502020204030204" pitchFamily="34" charset="0"/>
              </a:rPr>
              <a:t>×3</a:t>
            </a:r>
            <a:r>
              <a:rPr lang="zh-CN" altLang="zh-CN" sz="1600" dirty="0">
                <a:latin typeface="Calibri" panose="020F0502020204030204" pitchFamily="34" charset="0"/>
              </a:rPr>
              <a:t>个月）。</a:t>
            </a:r>
          </a:p>
          <a:p>
            <a:pPr indent="457200" algn="just">
              <a:lnSpc>
                <a:spcPct val="120000"/>
              </a:lnSpc>
            </a:pPr>
            <a:endParaRPr lang="zh-CN" altLang="zh-CN" sz="1600" dirty="0">
              <a:latin typeface="Calibri" panose="020F0502020204030204" pitchFamily="34" charset="0"/>
            </a:endParaRPr>
          </a:p>
          <a:p>
            <a:pPr indent="457200" algn="just">
              <a:lnSpc>
                <a:spcPct val="120000"/>
              </a:lnSpc>
            </a:pPr>
            <a:r>
              <a:rPr lang="zh-CN" altLang="zh-CN" sz="1600" dirty="0">
                <a:latin typeface="Calibri" panose="020F0502020204030204" pitchFamily="34" charset="0"/>
              </a:rPr>
              <a:t>例</a:t>
            </a:r>
            <a:r>
              <a:rPr lang="en-US" altLang="zh-CN" sz="1600" dirty="0">
                <a:latin typeface="Calibri" panose="020F0502020204030204" pitchFamily="34" charset="0"/>
              </a:rPr>
              <a:t>2</a:t>
            </a:r>
            <a:r>
              <a:rPr lang="zh-CN" altLang="en-US" sz="1600" dirty="0">
                <a:latin typeface="Calibri" panose="020F0502020204030204" pitchFamily="34" charset="0"/>
              </a:rPr>
              <a:t>：</a:t>
            </a:r>
            <a:r>
              <a:rPr lang="zh-CN" altLang="zh-CN" sz="1600" dirty="0">
                <a:latin typeface="Calibri" panose="020F0502020204030204" pitchFamily="34" charset="0"/>
              </a:rPr>
              <a:t>如果该员工女儿在</a:t>
            </a:r>
            <a:r>
              <a:rPr lang="en-US" altLang="zh-CN" sz="1600" dirty="0">
                <a:latin typeface="Calibri" panose="020F0502020204030204" pitchFamily="34" charset="0"/>
              </a:rPr>
              <a:t>2019</a:t>
            </a:r>
            <a:r>
              <a:rPr lang="zh-CN" altLang="zh-CN" sz="1600" dirty="0">
                <a:latin typeface="Calibri" panose="020F0502020204030204" pitchFamily="34" charset="0"/>
              </a:rPr>
              <a:t>年</a:t>
            </a:r>
            <a:r>
              <a:rPr lang="en-US" altLang="zh-CN" sz="1600" dirty="0">
                <a:latin typeface="Calibri" panose="020F0502020204030204" pitchFamily="34" charset="0"/>
              </a:rPr>
              <a:t>3</a:t>
            </a:r>
            <a:r>
              <a:rPr lang="zh-CN" altLang="zh-CN" sz="1600" dirty="0">
                <a:latin typeface="Calibri" panose="020F0502020204030204" pitchFamily="34" charset="0"/>
              </a:rPr>
              <a:t>月份刚满</a:t>
            </a:r>
            <a:r>
              <a:rPr lang="en-US" altLang="zh-CN" sz="1600" dirty="0">
                <a:latin typeface="Calibri" panose="020F0502020204030204" pitchFamily="34" charset="0"/>
              </a:rPr>
              <a:t>3</a:t>
            </a:r>
            <a:r>
              <a:rPr lang="zh-CN" altLang="zh-CN" sz="1600" dirty="0">
                <a:latin typeface="Calibri" panose="020F0502020204030204" pitchFamily="34" charset="0"/>
              </a:rPr>
              <a:t>周岁，则可以扣除</a:t>
            </a:r>
            <a:r>
              <a:rPr lang="zh-CN" altLang="en-US" sz="1600" dirty="0">
                <a:latin typeface="Calibri" panose="020F0502020204030204" pitchFamily="34" charset="0"/>
              </a:rPr>
              <a:t>的</a:t>
            </a:r>
            <a:r>
              <a:rPr lang="zh-CN" altLang="zh-CN" sz="1600" dirty="0">
                <a:latin typeface="Calibri" panose="020F0502020204030204" pitchFamily="34" charset="0"/>
              </a:rPr>
              <a:t>子女教育支出支出仅为</a:t>
            </a:r>
            <a:r>
              <a:rPr lang="en-US" altLang="zh-CN" sz="1600" dirty="0">
                <a:latin typeface="Calibri" panose="020F0502020204030204" pitchFamily="34" charset="0"/>
              </a:rPr>
              <a:t>1000</a:t>
            </a:r>
            <a:r>
              <a:rPr lang="zh-CN" altLang="zh-CN" sz="1600" dirty="0">
                <a:latin typeface="Calibri" panose="020F0502020204030204" pitchFamily="34" charset="0"/>
              </a:rPr>
              <a:t>元（</a:t>
            </a:r>
            <a:r>
              <a:rPr lang="en-US" altLang="zh-CN" sz="1600" dirty="0">
                <a:latin typeface="Calibri" panose="020F0502020204030204" pitchFamily="34" charset="0"/>
              </a:rPr>
              <a:t>1000</a:t>
            </a:r>
            <a:r>
              <a:rPr lang="zh-CN" altLang="zh-CN" sz="1600" dirty="0">
                <a:latin typeface="Calibri" panose="020F0502020204030204" pitchFamily="34" charset="0"/>
              </a:rPr>
              <a:t>元</a:t>
            </a:r>
            <a:r>
              <a:rPr lang="en-US" altLang="zh-CN" sz="1600" dirty="0">
                <a:latin typeface="Calibri" panose="020F0502020204030204" pitchFamily="34" charset="0"/>
              </a:rPr>
              <a:t>/</a:t>
            </a:r>
            <a:r>
              <a:rPr lang="zh-CN" altLang="zh-CN" sz="1600" dirty="0">
                <a:latin typeface="Calibri" panose="020F0502020204030204" pitchFamily="34" charset="0"/>
              </a:rPr>
              <a:t>月</a:t>
            </a:r>
            <a:r>
              <a:rPr lang="en-US" altLang="zh-CN" sz="1600" dirty="0">
                <a:latin typeface="Calibri" panose="020F0502020204030204" pitchFamily="34" charset="0"/>
              </a:rPr>
              <a:t>×1</a:t>
            </a:r>
            <a:r>
              <a:rPr lang="zh-CN" altLang="zh-CN" sz="1600" dirty="0">
                <a:latin typeface="Calibri" panose="020F0502020204030204" pitchFamily="34" charset="0"/>
              </a:rPr>
              <a:t>个月）。</a:t>
            </a:r>
            <a:endParaRPr lang="en-US" altLang="zh-CN" sz="1600" dirty="0">
              <a:latin typeface="Calibri" panose="020F0502020204030204" pitchFamily="34" charset="0"/>
            </a:endParaRPr>
          </a:p>
          <a:p>
            <a:pPr indent="457200" algn="just">
              <a:lnSpc>
                <a:spcPct val="120000"/>
              </a:lnSpc>
            </a:pPr>
            <a:endParaRPr lang="en-US" altLang="zh-CN" sz="1600" dirty="0">
              <a:latin typeface="Calibri" panose="020F0502020204030204" pitchFamily="34" charset="0"/>
            </a:endParaRPr>
          </a:p>
          <a:p>
            <a:pPr indent="457200" algn="just">
              <a:lnSpc>
                <a:spcPct val="120000"/>
              </a:lnSpc>
            </a:pPr>
            <a:r>
              <a:rPr lang="zh-CN" altLang="zh-CN" sz="1600" dirty="0">
                <a:latin typeface="Calibri" panose="020F0502020204030204" pitchFamily="34" charset="0"/>
              </a:rPr>
              <a:t>例</a:t>
            </a:r>
            <a:r>
              <a:rPr lang="en-US" altLang="zh-CN" sz="1600" dirty="0">
                <a:latin typeface="Calibri" panose="020F0502020204030204" pitchFamily="34" charset="0"/>
              </a:rPr>
              <a:t>3</a:t>
            </a:r>
            <a:r>
              <a:rPr lang="zh-CN" altLang="zh-CN" sz="1600" dirty="0">
                <a:latin typeface="Calibri" panose="020F0502020204030204" pitchFamily="34" charset="0"/>
              </a:rPr>
              <a:t>：如某员工</a:t>
            </a:r>
            <a:r>
              <a:rPr lang="en-US" altLang="zh-CN" sz="1600" dirty="0">
                <a:latin typeface="Calibri" panose="020F0502020204030204" pitchFamily="34" charset="0"/>
              </a:rPr>
              <a:t>2019</a:t>
            </a:r>
            <a:r>
              <a:rPr lang="zh-CN" altLang="zh-CN" sz="1600" dirty="0">
                <a:latin typeface="Calibri" panose="020F0502020204030204" pitchFamily="34" charset="0"/>
              </a:rPr>
              <a:t>年</a:t>
            </a:r>
            <a:r>
              <a:rPr lang="en-US" altLang="zh-CN" sz="1600" dirty="0">
                <a:latin typeface="Calibri" panose="020F0502020204030204" pitchFamily="34" charset="0"/>
              </a:rPr>
              <a:t>3</a:t>
            </a:r>
            <a:r>
              <a:rPr lang="zh-CN" altLang="zh-CN" sz="1600" dirty="0">
                <a:latin typeface="Calibri" panose="020F0502020204030204" pitchFamily="34" charset="0"/>
              </a:rPr>
              <a:t>月新入职本单位开始领工资，其</a:t>
            </a:r>
            <a:r>
              <a:rPr lang="en-US" altLang="zh-CN" sz="1600" dirty="0">
                <a:latin typeface="Calibri" panose="020F0502020204030204" pitchFamily="34" charset="0"/>
              </a:rPr>
              <a:t>5</a:t>
            </a:r>
            <a:r>
              <a:rPr lang="zh-CN" altLang="zh-CN" sz="1600" dirty="0">
                <a:latin typeface="Calibri" panose="020F0502020204030204" pitchFamily="34" charset="0"/>
              </a:rPr>
              <a:t>月份才首次向单位报送正在上幼儿园的</a:t>
            </a:r>
            <a:r>
              <a:rPr lang="en-US" altLang="zh-CN" sz="1600" dirty="0">
                <a:latin typeface="Calibri" panose="020F0502020204030204" pitchFamily="34" charset="0"/>
              </a:rPr>
              <a:t>4</a:t>
            </a:r>
            <a:r>
              <a:rPr lang="zh-CN" altLang="zh-CN" sz="1600" dirty="0">
                <a:latin typeface="Calibri" panose="020F0502020204030204" pitchFamily="34" charset="0"/>
              </a:rPr>
              <a:t>岁女儿相关信息。则当</a:t>
            </a:r>
            <a:r>
              <a:rPr lang="en-US" altLang="zh-CN" sz="1600" dirty="0">
                <a:latin typeface="Calibri" panose="020F0502020204030204" pitchFamily="34" charset="0"/>
              </a:rPr>
              <a:t>5</a:t>
            </a:r>
            <a:r>
              <a:rPr lang="zh-CN" altLang="zh-CN" sz="1600" dirty="0">
                <a:latin typeface="Calibri" panose="020F0502020204030204" pitchFamily="34" charset="0"/>
              </a:rPr>
              <a:t>月份该员工可在本单位发工资时扣除的子女教育支出金额为</a:t>
            </a:r>
            <a:r>
              <a:rPr lang="en-US" altLang="zh-CN" sz="1600" dirty="0">
                <a:latin typeface="Calibri" panose="020F0502020204030204" pitchFamily="34" charset="0"/>
              </a:rPr>
              <a:t>3000</a:t>
            </a:r>
            <a:r>
              <a:rPr lang="zh-CN" altLang="zh-CN" sz="1600" dirty="0">
                <a:latin typeface="Calibri" panose="020F0502020204030204" pitchFamily="34" charset="0"/>
              </a:rPr>
              <a:t>元（</a:t>
            </a:r>
            <a:r>
              <a:rPr lang="en-US" altLang="zh-CN" sz="1600" dirty="0">
                <a:latin typeface="Calibri" panose="020F0502020204030204" pitchFamily="34" charset="0"/>
              </a:rPr>
              <a:t>1000</a:t>
            </a:r>
            <a:r>
              <a:rPr lang="zh-CN" altLang="zh-CN" sz="1600" dirty="0">
                <a:latin typeface="Calibri" panose="020F0502020204030204" pitchFamily="34" charset="0"/>
              </a:rPr>
              <a:t>元</a:t>
            </a:r>
            <a:r>
              <a:rPr lang="en-US" altLang="zh-CN" sz="1600" dirty="0">
                <a:latin typeface="Calibri" panose="020F0502020204030204" pitchFamily="34" charset="0"/>
              </a:rPr>
              <a:t>/</a:t>
            </a:r>
            <a:r>
              <a:rPr lang="zh-CN" altLang="zh-CN" sz="1600" dirty="0">
                <a:latin typeface="Calibri" panose="020F0502020204030204" pitchFamily="34" charset="0"/>
              </a:rPr>
              <a:t>月</a:t>
            </a:r>
            <a:r>
              <a:rPr lang="en-US" altLang="zh-CN" sz="1600" dirty="0">
                <a:latin typeface="Calibri" panose="020F0502020204030204" pitchFamily="34" charset="0"/>
              </a:rPr>
              <a:t>×3</a:t>
            </a:r>
            <a:r>
              <a:rPr lang="zh-CN" altLang="zh-CN" sz="1600" dirty="0">
                <a:latin typeface="Calibri" panose="020F0502020204030204" pitchFamily="34" charset="0"/>
              </a:rPr>
              <a:t>个月）。</a:t>
            </a:r>
          </a:p>
          <a:p>
            <a:pPr indent="457200" algn="just">
              <a:lnSpc>
                <a:spcPct val="120000"/>
              </a:lnSpc>
            </a:pPr>
            <a:endParaRPr lang="zh-CN" altLang="en-US" sz="1600" dirty="0">
              <a:latin typeface="Calibri" panose="020F0502020204030204" pitchFamily="34" charset="0"/>
            </a:endParaRPr>
          </a:p>
        </p:txBody>
      </p:sp>
    </p:spTree>
  </p:cSld>
  <p:clrMapOvr>
    <a:masterClrMapping/>
  </p:clrMapOvr>
  <p:transition spd="med" advTm="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342"/>
          <p:cNvGrpSpPr/>
          <p:nvPr/>
        </p:nvGrpSpPr>
        <p:grpSpPr>
          <a:xfrm>
            <a:off x="836613" y="1131888"/>
            <a:ext cx="1647825" cy="1076325"/>
            <a:chOff x="0" y="0"/>
            <a:chExt cx="4392859" cy="2872248"/>
          </a:xfrm>
        </p:grpSpPr>
        <p:sp>
          <p:nvSpPr>
            <p:cNvPr id="43047" name="Shape 338"/>
            <p:cNvSpPr/>
            <p:nvPr/>
          </p:nvSpPr>
          <p:spPr>
            <a:xfrm>
              <a:off x="0" y="0"/>
              <a:ext cx="4392859" cy="2872248"/>
            </a:xfrm>
            <a:custGeom>
              <a:avLst/>
              <a:gdLst>
                <a:gd name="txL" fmla="*/ 0 w 21600"/>
                <a:gd name="txT" fmla="*/ 0 h 21600"/>
                <a:gd name="txR" fmla="*/ 21600 w 21600"/>
                <a:gd name="txB" fmla="*/ 21600 h 21600"/>
              </a:gdLst>
              <a:ahLst/>
              <a:cxnLst>
                <a:cxn ang="0">
                  <a:pos x="2196430" y="1436124"/>
                </a:cxn>
                <a:cxn ang="5898240">
                  <a:pos x="2196430" y="1436124"/>
                </a:cxn>
                <a:cxn ang="11796480">
                  <a:pos x="2196430" y="1436124"/>
                </a:cxn>
                <a:cxn ang="17694720">
                  <a:pos x="2196430" y="1436124"/>
                </a:cxn>
              </a:cxnLst>
              <a:rect l="txL" t="txT" r="txR" b="txB"/>
              <a:pathLst>
                <a:path w="21600" h="21600">
                  <a:moveTo>
                    <a:pt x="0" y="0"/>
                  </a:moveTo>
                  <a:lnTo>
                    <a:pt x="5030" y="10904"/>
                  </a:lnTo>
                  <a:lnTo>
                    <a:pt x="0" y="21600"/>
                  </a:lnTo>
                  <a:lnTo>
                    <a:pt x="16497" y="21600"/>
                  </a:lnTo>
                  <a:lnTo>
                    <a:pt x="21600" y="10886"/>
                  </a:lnTo>
                  <a:lnTo>
                    <a:pt x="16483" y="28"/>
                  </a:lnTo>
                  <a:lnTo>
                    <a:pt x="0" y="0"/>
                  </a:lnTo>
                  <a:close/>
                </a:path>
              </a:pathLst>
            </a:custGeom>
            <a:solidFill>
              <a:schemeClr val="accent2">
                <a:alpha val="100000"/>
              </a:schemeClr>
            </a:solidFill>
            <a:ln w="12700">
              <a:noFill/>
            </a:ln>
          </p:spPr>
          <p:txBody>
            <a:bodyPr/>
            <a:lstStyle/>
            <a:p>
              <a:endParaRPr lang="zh-CN" altLang="en-US"/>
            </a:p>
          </p:txBody>
        </p:sp>
        <p:sp>
          <p:nvSpPr>
            <p:cNvPr id="24" name="Shape 340"/>
            <p:cNvSpPr/>
            <p:nvPr/>
          </p:nvSpPr>
          <p:spPr>
            <a:xfrm>
              <a:off x="936477" y="960107"/>
              <a:ext cx="2852436" cy="804936"/>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Lato Regular"/>
                  <a:sym typeface="STIXGeneral-Bold"/>
                </a:rPr>
                <a:t>获 取</a:t>
              </a:r>
              <a:endParaRPr kumimoji="0" lang="id-ID"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Lato Regular"/>
                <a:sym typeface="STIXGeneral-Bold"/>
              </a:endParaRPr>
            </a:p>
          </p:txBody>
        </p:sp>
      </p:grpSp>
      <p:grpSp>
        <p:nvGrpSpPr>
          <p:cNvPr id="43010" name="Group 347"/>
          <p:cNvGrpSpPr/>
          <p:nvPr/>
        </p:nvGrpSpPr>
        <p:grpSpPr>
          <a:xfrm>
            <a:off x="2636838" y="1131888"/>
            <a:ext cx="1647825" cy="1076325"/>
            <a:chOff x="0" y="0"/>
            <a:chExt cx="4392859" cy="2872248"/>
          </a:xfrm>
        </p:grpSpPr>
        <p:sp>
          <p:nvSpPr>
            <p:cNvPr id="43045" name="Shape 343"/>
            <p:cNvSpPr/>
            <p:nvPr/>
          </p:nvSpPr>
          <p:spPr>
            <a:xfrm>
              <a:off x="0" y="0"/>
              <a:ext cx="4392859" cy="2872248"/>
            </a:xfrm>
            <a:custGeom>
              <a:avLst/>
              <a:gdLst>
                <a:gd name="txL" fmla="*/ 0 w 21600"/>
                <a:gd name="txT" fmla="*/ 0 h 21600"/>
                <a:gd name="txR" fmla="*/ 21600 w 21600"/>
                <a:gd name="txB" fmla="*/ 21600 h 21600"/>
              </a:gdLst>
              <a:ahLst/>
              <a:cxnLst>
                <a:cxn ang="0">
                  <a:pos x="2196430" y="1436124"/>
                </a:cxn>
                <a:cxn ang="5898240">
                  <a:pos x="2196430" y="1436124"/>
                </a:cxn>
                <a:cxn ang="11796480">
                  <a:pos x="2196430" y="1436124"/>
                </a:cxn>
                <a:cxn ang="17694720">
                  <a:pos x="2196430" y="1436124"/>
                </a:cxn>
              </a:cxnLst>
              <a:rect l="txL" t="txT" r="txR" b="txB"/>
              <a:pathLst>
                <a:path w="21600" h="21600">
                  <a:moveTo>
                    <a:pt x="0" y="0"/>
                  </a:moveTo>
                  <a:lnTo>
                    <a:pt x="5030" y="10904"/>
                  </a:lnTo>
                  <a:lnTo>
                    <a:pt x="0" y="21600"/>
                  </a:lnTo>
                  <a:lnTo>
                    <a:pt x="16497" y="21600"/>
                  </a:lnTo>
                  <a:lnTo>
                    <a:pt x="21600" y="10886"/>
                  </a:lnTo>
                  <a:lnTo>
                    <a:pt x="16483" y="28"/>
                  </a:lnTo>
                  <a:lnTo>
                    <a:pt x="0" y="0"/>
                  </a:lnTo>
                  <a:close/>
                </a:path>
              </a:pathLst>
            </a:custGeom>
            <a:solidFill>
              <a:schemeClr val="accent1">
                <a:alpha val="100000"/>
              </a:schemeClr>
            </a:solidFill>
            <a:ln w="12700">
              <a:noFill/>
            </a:ln>
          </p:spPr>
          <p:txBody>
            <a:bodyPr/>
            <a:lstStyle/>
            <a:p>
              <a:endParaRPr lang="zh-CN" altLang="en-US"/>
            </a:p>
          </p:txBody>
        </p:sp>
        <p:sp>
          <p:nvSpPr>
            <p:cNvPr id="43046" name="Shape 345"/>
            <p:cNvSpPr/>
            <p:nvPr/>
          </p:nvSpPr>
          <p:spPr>
            <a:xfrm>
              <a:off x="936477" y="916576"/>
              <a:ext cx="2972476" cy="996957"/>
            </a:xfrm>
            <a:prstGeom prst="rect">
              <a:avLst/>
            </a:prstGeom>
            <a:noFill/>
            <a:ln w="12700">
              <a:noFill/>
            </a:ln>
          </p:spPr>
          <p:txBody>
            <a:bodyPr lIns="0" tIns="0" rIns="0" bIns="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填 写</a:t>
              </a:r>
              <a:endParaRPr lang="id-ID" altLang="zh-CN" sz="2400" b="1" dirty="0">
                <a:solidFill>
                  <a:schemeClr val="bg1"/>
                </a:solidFill>
                <a:latin typeface="微软雅黑" panose="020B0503020204020204" pitchFamily="34" charset="-122"/>
                <a:ea typeface="微软雅黑" panose="020B0503020204020204" pitchFamily="34" charset="-122"/>
                <a:sym typeface="STIXGeneral-Bold"/>
              </a:endParaRPr>
            </a:p>
          </p:txBody>
        </p:sp>
      </p:grpSp>
      <p:grpSp>
        <p:nvGrpSpPr>
          <p:cNvPr id="43011" name="Group 352"/>
          <p:cNvGrpSpPr/>
          <p:nvPr/>
        </p:nvGrpSpPr>
        <p:grpSpPr>
          <a:xfrm>
            <a:off x="4437063" y="1131888"/>
            <a:ext cx="1647825" cy="1076325"/>
            <a:chOff x="0" y="0"/>
            <a:chExt cx="4392859" cy="2872248"/>
          </a:xfrm>
        </p:grpSpPr>
        <p:sp>
          <p:nvSpPr>
            <p:cNvPr id="43043" name="Shape 348"/>
            <p:cNvSpPr/>
            <p:nvPr/>
          </p:nvSpPr>
          <p:spPr>
            <a:xfrm>
              <a:off x="0" y="0"/>
              <a:ext cx="4392859" cy="2872248"/>
            </a:xfrm>
            <a:custGeom>
              <a:avLst/>
              <a:gdLst>
                <a:gd name="txL" fmla="*/ 0 w 21600"/>
                <a:gd name="txT" fmla="*/ 0 h 21600"/>
                <a:gd name="txR" fmla="*/ 21600 w 21600"/>
                <a:gd name="txB" fmla="*/ 21600 h 21600"/>
              </a:gdLst>
              <a:ahLst/>
              <a:cxnLst>
                <a:cxn ang="0">
                  <a:pos x="2196430" y="1436124"/>
                </a:cxn>
                <a:cxn ang="5898240">
                  <a:pos x="2196430" y="1436124"/>
                </a:cxn>
                <a:cxn ang="11796480">
                  <a:pos x="2196430" y="1436124"/>
                </a:cxn>
                <a:cxn ang="17694720">
                  <a:pos x="2196430" y="1436124"/>
                </a:cxn>
              </a:cxnLst>
              <a:rect l="txL" t="txT" r="txR" b="txB"/>
              <a:pathLst>
                <a:path w="21600" h="21600">
                  <a:moveTo>
                    <a:pt x="0" y="0"/>
                  </a:moveTo>
                  <a:lnTo>
                    <a:pt x="5030" y="10904"/>
                  </a:lnTo>
                  <a:lnTo>
                    <a:pt x="0" y="21600"/>
                  </a:lnTo>
                  <a:lnTo>
                    <a:pt x="16497" y="21600"/>
                  </a:lnTo>
                  <a:lnTo>
                    <a:pt x="21600" y="10886"/>
                  </a:lnTo>
                  <a:lnTo>
                    <a:pt x="16483" y="28"/>
                  </a:lnTo>
                  <a:lnTo>
                    <a:pt x="0" y="0"/>
                  </a:lnTo>
                  <a:close/>
                </a:path>
              </a:pathLst>
            </a:custGeom>
            <a:solidFill>
              <a:schemeClr val="accent2">
                <a:alpha val="100000"/>
              </a:schemeClr>
            </a:solidFill>
            <a:ln w="12700">
              <a:noFill/>
            </a:ln>
          </p:spPr>
          <p:txBody>
            <a:bodyPr/>
            <a:lstStyle/>
            <a:p>
              <a:endParaRPr lang="zh-CN" altLang="en-US"/>
            </a:p>
          </p:txBody>
        </p:sp>
        <p:sp>
          <p:nvSpPr>
            <p:cNvPr id="32" name="Shape 350"/>
            <p:cNvSpPr/>
            <p:nvPr/>
          </p:nvSpPr>
          <p:spPr>
            <a:xfrm>
              <a:off x="936475" y="768085"/>
              <a:ext cx="2924718" cy="1145448"/>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Lato Regular"/>
                  <a:sym typeface="STIXGeneral-Bold"/>
                </a:rPr>
                <a:t>提 交</a:t>
              </a:r>
              <a:endParaRPr kumimoji="0" lang="id-ID"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Lato Regular"/>
                <a:sym typeface="STIXGeneral-Bold"/>
              </a:endParaRPr>
            </a:p>
          </p:txBody>
        </p:sp>
      </p:grpSp>
      <p:grpSp>
        <p:nvGrpSpPr>
          <p:cNvPr id="43012" name="Group 357"/>
          <p:cNvGrpSpPr/>
          <p:nvPr/>
        </p:nvGrpSpPr>
        <p:grpSpPr>
          <a:xfrm>
            <a:off x="6308725" y="1131888"/>
            <a:ext cx="1647825" cy="1076325"/>
            <a:chOff x="0" y="0"/>
            <a:chExt cx="4392859" cy="2872248"/>
          </a:xfrm>
        </p:grpSpPr>
        <p:sp>
          <p:nvSpPr>
            <p:cNvPr id="43041" name="Shape 353"/>
            <p:cNvSpPr/>
            <p:nvPr/>
          </p:nvSpPr>
          <p:spPr>
            <a:xfrm>
              <a:off x="0" y="0"/>
              <a:ext cx="4392859" cy="2872248"/>
            </a:xfrm>
            <a:custGeom>
              <a:avLst/>
              <a:gdLst>
                <a:gd name="txL" fmla="*/ 0 w 21600"/>
                <a:gd name="txT" fmla="*/ 0 h 21600"/>
                <a:gd name="txR" fmla="*/ 21600 w 21600"/>
                <a:gd name="txB" fmla="*/ 21600 h 21600"/>
              </a:gdLst>
              <a:ahLst/>
              <a:cxnLst>
                <a:cxn ang="0">
                  <a:pos x="2196430" y="1436124"/>
                </a:cxn>
                <a:cxn ang="5898240">
                  <a:pos x="2196430" y="1436124"/>
                </a:cxn>
                <a:cxn ang="11796480">
                  <a:pos x="2196430" y="1436124"/>
                </a:cxn>
                <a:cxn ang="17694720">
                  <a:pos x="2196430" y="1436124"/>
                </a:cxn>
              </a:cxnLst>
              <a:rect l="txL" t="txT" r="txR" b="txB"/>
              <a:pathLst>
                <a:path w="21600" h="21600">
                  <a:moveTo>
                    <a:pt x="0" y="0"/>
                  </a:moveTo>
                  <a:lnTo>
                    <a:pt x="5030" y="10904"/>
                  </a:lnTo>
                  <a:lnTo>
                    <a:pt x="0" y="21600"/>
                  </a:lnTo>
                  <a:lnTo>
                    <a:pt x="16497" y="21600"/>
                  </a:lnTo>
                  <a:lnTo>
                    <a:pt x="21600" y="10886"/>
                  </a:lnTo>
                  <a:lnTo>
                    <a:pt x="16483" y="28"/>
                  </a:lnTo>
                  <a:lnTo>
                    <a:pt x="0" y="0"/>
                  </a:lnTo>
                  <a:close/>
                </a:path>
              </a:pathLst>
            </a:custGeom>
            <a:solidFill>
              <a:schemeClr val="accent1">
                <a:alpha val="100000"/>
              </a:schemeClr>
            </a:solidFill>
            <a:ln w="12700">
              <a:noFill/>
            </a:ln>
          </p:spPr>
          <p:txBody>
            <a:bodyPr/>
            <a:lstStyle/>
            <a:p>
              <a:endParaRPr lang="zh-CN" altLang="en-US"/>
            </a:p>
          </p:txBody>
        </p:sp>
        <p:sp>
          <p:nvSpPr>
            <p:cNvPr id="43042" name="Shape 355"/>
            <p:cNvSpPr/>
            <p:nvPr/>
          </p:nvSpPr>
          <p:spPr>
            <a:xfrm>
              <a:off x="802363" y="576064"/>
              <a:ext cx="3014432" cy="1536171"/>
            </a:xfrm>
            <a:prstGeom prst="rect">
              <a:avLst/>
            </a:prstGeom>
            <a:noFill/>
            <a:ln w="12700">
              <a:noFill/>
            </a:ln>
          </p:spPr>
          <p:txBody>
            <a:bodyPr lIns="0" tIns="0" rIns="0" bIns="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计算</a:t>
              </a:r>
              <a:endParaRPr lang="en-US" altLang="zh-CN" sz="2000" b="1" dirty="0">
                <a:solidFill>
                  <a:schemeClr val="bg1"/>
                </a:solidFill>
                <a:latin typeface="微软雅黑" panose="020B0503020204020204" pitchFamily="34" charset="-122"/>
                <a:ea typeface="微软雅黑" panose="020B0503020204020204" pitchFamily="34" charset="-122"/>
                <a:sym typeface="STIXGeneral-Bold"/>
              </a:endParaRPr>
            </a:p>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扣缴</a:t>
              </a:r>
              <a:endParaRPr lang="id-ID" altLang="zh-CN" sz="2000" b="1" dirty="0">
                <a:solidFill>
                  <a:schemeClr val="bg1"/>
                </a:solidFill>
                <a:latin typeface="微软雅黑" panose="020B0503020204020204" pitchFamily="34" charset="-122"/>
                <a:ea typeface="微软雅黑" panose="020B0503020204020204" pitchFamily="34" charset="-122"/>
                <a:sym typeface="STIXGeneral-Bold"/>
              </a:endParaRPr>
            </a:p>
          </p:txBody>
        </p:sp>
      </p:grpSp>
      <p:grpSp>
        <p:nvGrpSpPr>
          <p:cNvPr id="43013" name="Group 363"/>
          <p:cNvGrpSpPr/>
          <p:nvPr/>
        </p:nvGrpSpPr>
        <p:grpSpPr>
          <a:xfrm>
            <a:off x="1503363" y="2054225"/>
            <a:ext cx="319087" cy="319088"/>
            <a:chOff x="0" y="0"/>
            <a:chExt cx="850594" cy="850594"/>
          </a:xfrm>
        </p:grpSpPr>
        <p:sp>
          <p:nvSpPr>
            <p:cNvPr id="43039" name="Shape 361"/>
            <p:cNvSpPr/>
            <p:nvPr/>
          </p:nvSpPr>
          <p:spPr>
            <a:xfrm>
              <a:off x="0" y="0"/>
              <a:ext cx="850594" cy="850594"/>
            </a:xfrm>
            <a:custGeom>
              <a:avLst/>
              <a:gdLst>
                <a:gd name="txL" fmla="*/ 0 w 19679"/>
                <a:gd name="txT" fmla="*/ 0 h 19679"/>
                <a:gd name="txR" fmla="*/ 19679 w 19679"/>
                <a:gd name="txB" fmla="*/ 19679 h 19679"/>
              </a:gdLst>
              <a:ahLst/>
              <a:cxnLst>
                <a:cxn ang="0">
                  <a:pos x="425297" y="425297"/>
                </a:cxn>
                <a:cxn ang="5898240">
                  <a:pos x="425297" y="425297"/>
                </a:cxn>
                <a:cxn ang="11796480">
                  <a:pos x="425297" y="425297"/>
                </a:cxn>
                <a:cxn ang="17694720">
                  <a:pos x="425297" y="425297"/>
                </a:cxn>
              </a:cxnLst>
              <a:rect l="txL" t="txT" r="txR" b="tx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alpha val="100000"/>
              </a:schemeClr>
            </a:solidFill>
            <a:ln w="50800" cap="flat" cmpd="sng">
              <a:solidFill>
                <a:srgbClr val="FBF9FC">
                  <a:alpha val="100000"/>
                </a:srgbClr>
              </a:solidFill>
              <a:prstDash val="solid"/>
              <a:miter lim="400000"/>
              <a:headEnd type="none" w="med" len="med"/>
              <a:tailEnd type="none" w="med" len="med"/>
            </a:ln>
          </p:spPr>
          <p:txBody>
            <a:bodyPr/>
            <a:lstStyle/>
            <a:p>
              <a:endParaRPr lang="zh-CN" altLang="en-US"/>
            </a:p>
          </p:txBody>
        </p:sp>
        <p:sp>
          <p:nvSpPr>
            <p:cNvPr id="43040" name="Shape 362"/>
            <p:cNvSpPr/>
            <p:nvPr/>
          </p:nvSpPr>
          <p:spPr>
            <a:xfrm>
              <a:off x="311484" y="179076"/>
              <a:ext cx="227626" cy="492442"/>
            </a:xfrm>
            <a:prstGeom prst="rect">
              <a:avLst/>
            </a:prstGeom>
            <a:noFill/>
            <a:ln w="12700">
              <a:noFill/>
            </a:ln>
          </p:spPr>
          <p:txBody>
            <a:bodyPr wrap="none" lIns="0" tIns="0" rIns="0" bIns="0" anchor="ctr">
              <a:spAutoFit/>
            </a:bodyPr>
            <a:lstStyle/>
            <a:p>
              <a:r>
                <a:rPr lang="en-US" altLang="zh-CN" sz="1200" dirty="0">
                  <a:solidFill>
                    <a:srgbClr val="000000"/>
                  </a:solidFill>
                  <a:latin typeface="Arial" panose="020B0604020202020204" pitchFamily="34" charset="0"/>
                  <a:ea typeface="Oxygen"/>
                  <a:sym typeface="Oxygen"/>
                </a:rPr>
                <a:t>1</a:t>
              </a:r>
              <a:endParaRPr lang="en-US" altLang="zh-CN" sz="1200">
                <a:solidFill>
                  <a:srgbClr val="000000"/>
                </a:solidFill>
                <a:latin typeface="Arial" panose="020B0604020202020204" pitchFamily="34" charset="0"/>
                <a:ea typeface="Oxygen"/>
                <a:sym typeface="Oxygen"/>
              </a:endParaRPr>
            </a:p>
          </p:txBody>
        </p:sp>
      </p:grpSp>
      <p:grpSp>
        <p:nvGrpSpPr>
          <p:cNvPr id="43014" name="Group 366"/>
          <p:cNvGrpSpPr/>
          <p:nvPr/>
        </p:nvGrpSpPr>
        <p:grpSpPr>
          <a:xfrm>
            <a:off x="3300413" y="2054225"/>
            <a:ext cx="319087" cy="319088"/>
            <a:chOff x="0" y="0"/>
            <a:chExt cx="850594" cy="850594"/>
          </a:xfrm>
        </p:grpSpPr>
        <p:sp>
          <p:nvSpPr>
            <p:cNvPr id="43037" name="Shape 364"/>
            <p:cNvSpPr/>
            <p:nvPr/>
          </p:nvSpPr>
          <p:spPr>
            <a:xfrm>
              <a:off x="0" y="0"/>
              <a:ext cx="850594" cy="850594"/>
            </a:xfrm>
            <a:custGeom>
              <a:avLst/>
              <a:gdLst>
                <a:gd name="txL" fmla="*/ 0 w 19679"/>
                <a:gd name="txT" fmla="*/ 0 h 19679"/>
                <a:gd name="txR" fmla="*/ 19679 w 19679"/>
                <a:gd name="txB" fmla="*/ 19679 h 19679"/>
              </a:gdLst>
              <a:ahLst/>
              <a:cxnLst>
                <a:cxn ang="0">
                  <a:pos x="425297" y="425297"/>
                </a:cxn>
                <a:cxn ang="5898240">
                  <a:pos x="425297" y="425297"/>
                </a:cxn>
                <a:cxn ang="11796480">
                  <a:pos x="425297" y="425297"/>
                </a:cxn>
                <a:cxn ang="17694720">
                  <a:pos x="425297" y="425297"/>
                </a:cxn>
              </a:cxnLst>
              <a:rect l="txL" t="txT" r="txR" b="tx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alpha val="100000"/>
              </a:schemeClr>
            </a:solidFill>
            <a:ln w="50800" cap="flat" cmpd="sng">
              <a:solidFill>
                <a:srgbClr val="FBF9FC">
                  <a:alpha val="100000"/>
                </a:srgbClr>
              </a:solidFill>
              <a:prstDash val="solid"/>
              <a:miter lim="400000"/>
              <a:headEnd type="none" w="med" len="med"/>
              <a:tailEnd type="none" w="med" len="med"/>
            </a:ln>
          </p:spPr>
          <p:txBody>
            <a:bodyPr/>
            <a:lstStyle/>
            <a:p>
              <a:endParaRPr lang="zh-CN" altLang="en-US"/>
            </a:p>
          </p:txBody>
        </p:sp>
        <p:sp>
          <p:nvSpPr>
            <p:cNvPr id="43038" name="Shape 365"/>
            <p:cNvSpPr/>
            <p:nvPr/>
          </p:nvSpPr>
          <p:spPr>
            <a:xfrm>
              <a:off x="311484" y="179076"/>
              <a:ext cx="227626" cy="492442"/>
            </a:xfrm>
            <a:prstGeom prst="rect">
              <a:avLst/>
            </a:prstGeom>
            <a:noFill/>
            <a:ln w="12700">
              <a:noFill/>
            </a:ln>
          </p:spPr>
          <p:txBody>
            <a:bodyPr wrap="none" lIns="0" tIns="0" rIns="0" bIns="0" anchor="ctr">
              <a:spAutoFit/>
            </a:bodyPr>
            <a:lstStyle/>
            <a:p>
              <a:r>
                <a:rPr lang="en-US" altLang="zh-CN" sz="1200" dirty="0">
                  <a:solidFill>
                    <a:schemeClr val="bg1"/>
                  </a:solidFill>
                  <a:latin typeface="Arial" panose="020B0604020202020204" pitchFamily="34" charset="0"/>
                  <a:ea typeface="Oxygen"/>
                  <a:sym typeface="Oxygen"/>
                </a:rPr>
                <a:t>2</a:t>
              </a:r>
              <a:endParaRPr lang="en-US" altLang="zh-CN" sz="1200">
                <a:solidFill>
                  <a:schemeClr val="bg1"/>
                </a:solidFill>
                <a:latin typeface="Arial" panose="020B0604020202020204" pitchFamily="34" charset="0"/>
                <a:ea typeface="Oxygen"/>
                <a:sym typeface="Oxygen"/>
              </a:endParaRPr>
            </a:p>
          </p:txBody>
        </p:sp>
      </p:grpSp>
      <p:grpSp>
        <p:nvGrpSpPr>
          <p:cNvPr id="43015" name="Group 369"/>
          <p:cNvGrpSpPr/>
          <p:nvPr/>
        </p:nvGrpSpPr>
        <p:grpSpPr>
          <a:xfrm>
            <a:off x="5100638" y="2054225"/>
            <a:ext cx="319087" cy="319088"/>
            <a:chOff x="0" y="0"/>
            <a:chExt cx="850594" cy="850594"/>
          </a:xfrm>
        </p:grpSpPr>
        <p:sp>
          <p:nvSpPr>
            <p:cNvPr id="43035" name="Shape 367"/>
            <p:cNvSpPr/>
            <p:nvPr/>
          </p:nvSpPr>
          <p:spPr>
            <a:xfrm>
              <a:off x="0" y="0"/>
              <a:ext cx="850594" cy="850594"/>
            </a:xfrm>
            <a:custGeom>
              <a:avLst/>
              <a:gdLst>
                <a:gd name="txL" fmla="*/ 0 w 19679"/>
                <a:gd name="txT" fmla="*/ 0 h 19679"/>
                <a:gd name="txR" fmla="*/ 19679 w 19679"/>
                <a:gd name="txB" fmla="*/ 19679 h 19679"/>
              </a:gdLst>
              <a:ahLst/>
              <a:cxnLst>
                <a:cxn ang="0">
                  <a:pos x="425297" y="425297"/>
                </a:cxn>
                <a:cxn ang="5898240">
                  <a:pos x="425297" y="425297"/>
                </a:cxn>
                <a:cxn ang="11796480">
                  <a:pos x="425297" y="425297"/>
                </a:cxn>
                <a:cxn ang="17694720">
                  <a:pos x="425297" y="425297"/>
                </a:cxn>
              </a:cxnLst>
              <a:rect l="txL" t="txT" r="txR" b="tx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alpha val="100000"/>
              </a:schemeClr>
            </a:solidFill>
            <a:ln w="50800" cap="flat" cmpd="sng">
              <a:solidFill>
                <a:srgbClr val="FBF9FC">
                  <a:alpha val="100000"/>
                </a:srgbClr>
              </a:solidFill>
              <a:prstDash val="solid"/>
              <a:miter lim="400000"/>
              <a:headEnd type="none" w="med" len="med"/>
              <a:tailEnd type="none" w="med" len="med"/>
            </a:ln>
          </p:spPr>
          <p:txBody>
            <a:bodyPr/>
            <a:lstStyle/>
            <a:p>
              <a:endParaRPr lang="zh-CN" altLang="en-US"/>
            </a:p>
          </p:txBody>
        </p:sp>
        <p:sp>
          <p:nvSpPr>
            <p:cNvPr id="43036" name="Shape 368"/>
            <p:cNvSpPr/>
            <p:nvPr/>
          </p:nvSpPr>
          <p:spPr>
            <a:xfrm>
              <a:off x="243825" y="114147"/>
              <a:ext cx="362944" cy="622301"/>
            </a:xfrm>
            <a:prstGeom prst="rect">
              <a:avLst/>
            </a:prstGeom>
            <a:noFill/>
            <a:ln w="12700">
              <a:noFill/>
            </a:ln>
          </p:spPr>
          <p:txBody>
            <a:bodyPr lIns="0" tIns="0" rIns="0" bIns="0" anchor="ctr"/>
            <a:lstStyle/>
            <a:p>
              <a:r>
                <a:rPr lang="en-US" altLang="zh-CN" sz="1200" dirty="0">
                  <a:solidFill>
                    <a:srgbClr val="000000"/>
                  </a:solidFill>
                  <a:latin typeface="Arial" panose="020B0604020202020204" pitchFamily="34" charset="0"/>
                  <a:ea typeface="Oxygen"/>
                  <a:sym typeface="Oxygen"/>
                </a:rPr>
                <a:t>3</a:t>
              </a:r>
              <a:endParaRPr lang="en-US" altLang="zh-CN" sz="1200">
                <a:solidFill>
                  <a:srgbClr val="000000"/>
                </a:solidFill>
                <a:latin typeface="Arial" panose="020B0604020202020204" pitchFamily="34" charset="0"/>
                <a:ea typeface="Oxygen"/>
                <a:sym typeface="Oxygen"/>
              </a:endParaRPr>
            </a:p>
          </p:txBody>
        </p:sp>
      </p:grpSp>
      <p:grpSp>
        <p:nvGrpSpPr>
          <p:cNvPr id="43016" name="Group 372"/>
          <p:cNvGrpSpPr/>
          <p:nvPr/>
        </p:nvGrpSpPr>
        <p:grpSpPr>
          <a:xfrm>
            <a:off x="6973888" y="2054225"/>
            <a:ext cx="319087" cy="319088"/>
            <a:chOff x="0" y="0"/>
            <a:chExt cx="850594" cy="850594"/>
          </a:xfrm>
        </p:grpSpPr>
        <p:sp>
          <p:nvSpPr>
            <p:cNvPr id="43033" name="Shape 370"/>
            <p:cNvSpPr/>
            <p:nvPr/>
          </p:nvSpPr>
          <p:spPr>
            <a:xfrm>
              <a:off x="0" y="0"/>
              <a:ext cx="850594" cy="850594"/>
            </a:xfrm>
            <a:custGeom>
              <a:avLst/>
              <a:gdLst>
                <a:gd name="txL" fmla="*/ 0 w 19679"/>
                <a:gd name="txT" fmla="*/ 0 h 19679"/>
                <a:gd name="txR" fmla="*/ 19679 w 19679"/>
                <a:gd name="txB" fmla="*/ 19679 h 19679"/>
              </a:gdLst>
              <a:ahLst/>
              <a:cxnLst>
                <a:cxn ang="0">
                  <a:pos x="425297" y="425297"/>
                </a:cxn>
                <a:cxn ang="5898240">
                  <a:pos x="425297" y="425297"/>
                </a:cxn>
                <a:cxn ang="11796480">
                  <a:pos x="425297" y="425297"/>
                </a:cxn>
                <a:cxn ang="17694720">
                  <a:pos x="425297" y="425297"/>
                </a:cxn>
              </a:cxnLst>
              <a:rect l="txL" t="txT" r="txR" b="tx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alpha val="100000"/>
              </a:schemeClr>
            </a:solidFill>
            <a:ln w="50800" cap="flat" cmpd="sng">
              <a:solidFill>
                <a:srgbClr val="FBF9FC">
                  <a:alpha val="100000"/>
                </a:srgbClr>
              </a:solidFill>
              <a:prstDash val="solid"/>
              <a:miter lim="400000"/>
              <a:headEnd type="none" w="med" len="med"/>
              <a:tailEnd type="none" w="med" len="med"/>
            </a:ln>
          </p:spPr>
          <p:txBody>
            <a:bodyPr/>
            <a:lstStyle/>
            <a:p>
              <a:endParaRPr lang="zh-CN" altLang="en-US"/>
            </a:p>
          </p:txBody>
        </p:sp>
        <p:sp>
          <p:nvSpPr>
            <p:cNvPr id="43034" name="Shape 371"/>
            <p:cNvSpPr/>
            <p:nvPr/>
          </p:nvSpPr>
          <p:spPr>
            <a:xfrm>
              <a:off x="311484" y="179076"/>
              <a:ext cx="227626" cy="492442"/>
            </a:xfrm>
            <a:prstGeom prst="rect">
              <a:avLst/>
            </a:prstGeom>
            <a:noFill/>
            <a:ln w="12700">
              <a:noFill/>
            </a:ln>
          </p:spPr>
          <p:txBody>
            <a:bodyPr wrap="none" lIns="0" tIns="0" rIns="0" bIns="0" anchor="ctr">
              <a:spAutoFit/>
            </a:bodyPr>
            <a:lstStyle/>
            <a:p>
              <a:r>
                <a:rPr lang="en-US" altLang="zh-CN" sz="1200" dirty="0">
                  <a:solidFill>
                    <a:schemeClr val="bg1"/>
                  </a:solidFill>
                  <a:latin typeface="Arial" panose="020B0604020202020204" pitchFamily="34" charset="0"/>
                  <a:ea typeface="Oxygen"/>
                  <a:sym typeface="Oxygen"/>
                </a:rPr>
                <a:t>4</a:t>
              </a:r>
              <a:endParaRPr lang="en-US" altLang="zh-CN" sz="1200">
                <a:solidFill>
                  <a:schemeClr val="bg1"/>
                </a:solidFill>
                <a:latin typeface="Arial" panose="020B0604020202020204" pitchFamily="34" charset="0"/>
                <a:ea typeface="Oxygen"/>
                <a:sym typeface="Oxygen"/>
              </a:endParaRPr>
            </a:p>
          </p:txBody>
        </p:sp>
      </p:grpSp>
      <p:sp>
        <p:nvSpPr>
          <p:cNvPr id="43017" name="Shape 1794"/>
          <p:cNvSpPr/>
          <p:nvPr/>
        </p:nvSpPr>
        <p:spPr>
          <a:xfrm>
            <a:off x="1042988" y="2706688"/>
            <a:ext cx="4168775"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43018" name="Text Placeholder 3"/>
          <p:cNvSpPr txBox="1"/>
          <p:nvPr/>
        </p:nvSpPr>
        <p:spPr>
          <a:xfrm>
            <a:off x="684213" y="2773363"/>
            <a:ext cx="4951412" cy="306387"/>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纸质模板</a:t>
            </a:r>
          </a:p>
        </p:txBody>
      </p:sp>
      <p:sp>
        <p:nvSpPr>
          <p:cNvPr id="43019" name="Shape 1794"/>
          <p:cNvSpPr/>
          <p:nvPr/>
        </p:nvSpPr>
        <p:spPr>
          <a:xfrm>
            <a:off x="1042988" y="3281363"/>
            <a:ext cx="4168775" cy="442912"/>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43020" name="Shape 1794"/>
          <p:cNvSpPr/>
          <p:nvPr/>
        </p:nvSpPr>
        <p:spPr>
          <a:xfrm>
            <a:off x="1042988" y="3857625"/>
            <a:ext cx="4168775" cy="442913"/>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43021" name="Text Placeholder 3"/>
          <p:cNvSpPr txBox="1"/>
          <p:nvPr/>
        </p:nvSpPr>
        <p:spPr>
          <a:xfrm>
            <a:off x="684213" y="3935413"/>
            <a:ext cx="4951412" cy="306387"/>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—APP</a:t>
            </a:r>
            <a:r>
              <a:rPr lang="zh-CN" altLang="en-US" sz="1400" b="1" dirty="0">
                <a:solidFill>
                  <a:schemeClr val="bg1"/>
                </a:solidFill>
                <a:latin typeface="微软雅黑" panose="020B0503020204020204" pitchFamily="34" charset="-122"/>
                <a:ea typeface="微软雅黑" panose="020B0503020204020204" pitchFamily="34" charset="-122"/>
              </a:rPr>
              <a:t>端</a:t>
            </a:r>
          </a:p>
        </p:txBody>
      </p:sp>
      <p:sp>
        <p:nvSpPr>
          <p:cNvPr id="43022" name="Shape 1794"/>
          <p:cNvSpPr/>
          <p:nvPr/>
        </p:nvSpPr>
        <p:spPr>
          <a:xfrm>
            <a:off x="1042988" y="4433888"/>
            <a:ext cx="4168775"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43023" name="Text Placeholder 3"/>
          <p:cNvSpPr txBox="1"/>
          <p:nvPr/>
        </p:nvSpPr>
        <p:spPr>
          <a:xfrm>
            <a:off x="684213" y="4502150"/>
            <a:ext cx="4951412"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—WEB</a:t>
            </a:r>
            <a:r>
              <a:rPr lang="zh-CN" altLang="en-US" sz="1400" b="1" dirty="0">
                <a:solidFill>
                  <a:schemeClr val="bg1"/>
                </a:solidFill>
                <a:latin typeface="微软雅黑" panose="020B0503020204020204" pitchFamily="34" charset="-122"/>
                <a:ea typeface="微软雅黑" panose="020B0503020204020204" pitchFamily="34" charset="-122"/>
              </a:rPr>
              <a:t>端</a:t>
            </a:r>
          </a:p>
        </p:txBody>
      </p:sp>
      <p:sp>
        <p:nvSpPr>
          <p:cNvPr id="43024" name="Text Placeholder 3"/>
          <p:cNvSpPr txBox="1"/>
          <p:nvPr/>
        </p:nvSpPr>
        <p:spPr>
          <a:xfrm>
            <a:off x="684213" y="3344863"/>
            <a:ext cx="4951412" cy="306387"/>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电子模板</a:t>
            </a:r>
          </a:p>
        </p:txBody>
      </p:sp>
      <p:sp>
        <p:nvSpPr>
          <p:cNvPr id="6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专项附加扣除政策的操作方法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63" name="L 形 62"/>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 name="L 形 63"/>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 name="L 形 64"/>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66" name="直接连接符 65"/>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69" name="椭圆 4"/>
          <p:cNvSpPr/>
          <p:nvPr/>
        </p:nvSpPr>
        <p:spPr>
          <a:xfrm>
            <a:off x="6078538" y="2663825"/>
            <a:ext cx="2238375" cy="2236788"/>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0" name="椭圆 69"/>
          <p:cNvSpPr/>
          <p:nvPr/>
        </p:nvSpPr>
        <p:spPr>
          <a:xfrm>
            <a:off x="6261100" y="2846388"/>
            <a:ext cx="1873250" cy="18716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032" name="Shape 340"/>
          <p:cNvSpPr/>
          <p:nvPr/>
        </p:nvSpPr>
        <p:spPr>
          <a:xfrm>
            <a:off x="6554788" y="3373438"/>
            <a:ext cx="1401762" cy="711200"/>
          </a:xfrm>
          <a:prstGeom prst="rect">
            <a:avLst/>
          </a:prstGeom>
          <a:noFill/>
          <a:ln w="12700">
            <a:noFill/>
          </a:ln>
        </p:spPr>
        <p:txBody>
          <a:bodyPr lIns="0" tIns="0" rIns="0" bIns="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个人所得税扣缴客户端</a:t>
            </a:r>
            <a:endParaRPr lang="id-ID" altLang="zh-CN" sz="2000" b="1" dirty="0">
              <a:solidFill>
                <a:schemeClr val="bg1"/>
              </a:solidFill>
              <a:latin typeface="微软雅黑" panose="020B0503020204020204" pitchFamily="34" charset="-122"/>
              <a:ea typeface="微软雅黑" panose="020B0503020204020204" pitchFamily="34" charset="-122"/>
              <a:sym typeface="STIXGeneral-Bold"/>
            </a:endParaRPr>
          </a:p>
        </p:txBody>
      </p:sp>
    </p:spTree>
  </p:cSld>
  <p:clrMapOvr>
    <a:masterClrMapping/>
  </p:clrMapOvr>
  <p:transition spd="med" advTm="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023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获取远程办税端</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9397" name="Shape 1794"/>
          <p:cNvSpPr/>
          <p:nvPr/>
        </p:nvSpPr>
        <p:spPr>
          <a:xfrm>
            <a:off x="1187450" y="830263"/>
            <a:ext cx="2284413" cy="442912"/>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59398" name="Text Placeholder 3"/>
          <p:cNvSpPr txBox="1"/>
          <p:nvPr/>
        </p:nvSpPr>
        <p:spPr>
          <a:xfrm>
            <a:off x="9937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p>
        </p:txBody>
      </p:sp>
      <p:sp>
        <p:nvSpPr>
          <p:cNvPr id="21" name="圆角矩形 20"/>
          <p:cNvSpPr/>
          <p:nvPr/>
        </p:nvSpPr>
        <p:spPr>
          <a:xfrm>
            <a:off x="720725" y="1463675"/>
            <a:ext cx="7739063" cy="16843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9400" name="TextBox 21"/>
          <p:cNvSpPr txBox="1"/>
          <p:nvPr/>
        </p:nvSpPr>
        <p:spPr>
          <a:xfrm>
            <a:off x="936625" y="1712913"/>
            <a:ext cx="7235825" cy="1181862"/>
          </a:xfrm>
          <a:prstGeom prst="rect">
            <a:avLst/>
          </a:prstGeom>
          <a:noFill/>
          <a:ln w="9525">
            <a:noFill/>
          </a:ln>
        </p:spPr>
        <p:txBody>
          <a:bodyPr lIns="0" tIns="0" rIns="0" bIns="0">
            <a:spAutoFit/>
          </a:bodyPr>
          <a:lstStyle/>
          <a:p>
            <a:pPr indent="457200" algn="just">
              <a:lnSpc>
                <a:spcPct val="120000"/>
              </a:lnSpc>
            </a:pPr>
            <a:r>
              <a:rPr lang="en-US" altLang="zh-CN" sz="1600" dirty="0">
                <a:latin typeface="Calibri" panose="020F0502020204030204" pitchFamily="34" charset="0"/>
              </a:rPr>
              <a:t>2019</a:t>
            </a:r>
            <a:r>
              <a:rPr lang="zh-CN" altLang="en-US" sz="1600" dirty="0">
                <a:latin typeface="Calibri" panose="020F0502020204030204" pitchFamily="34" charset="0"/>
              </a:rPr>
              <a:t>年</a:t>
            </a:r>
            <a:r>
              <a:rPr lang="en-US" altLang="zh-CN" sz="1600" dirty="0">
                <a:latin typeface="Calibri" panose="020F0502020204030204" pitchFamily="34" charset="0"/>
              </a:rPr>
              <a:t>1</a:t>
            </a:r>
            <a:r>
              <a:rPr lang="zh-CN" altLang="en-US" sz="1600" dirty="0">
                <a:latin typeface="Calibri" panose="020F0502020204030204" pitchFamily="34" charset="0"/>
              </a:rPr>
              <a:t>月</a:t>
            </a:r>
            <a:r>
              <a:rPr lang="en-US" altLang="zh-CN" sz="1600" dirty="0">
                <a:latin typeface="Calibri" panose="020F0502020204030204" pitchFamily="34" charset="0"/>
              </a:rPr>
              <a:t>1</a:t>
            </a:r>
            <a:r>
              <a:rPr lang="zh-CN" altLang="en-US" sz="1600" dirty="0">
                <a:latin typeface="Calibri" panose="020F0502020204030204" pitchFamily="34" charset="0"/>
              </a:rPr>
              <a:t>日正式发布远程办税</a:t>
            </a:r>
            <a:r>
              <a:rPr lang="zh-CN" altLang="en-US" sz="1600" dirty="0" smtClean="0">
                <a:latin typeface="Calibri" panose="020F0502020204030204" pitchFamily="34" charset="0"/>
              </a:rPr>
              <a:t>端（</a:t>
            </a:r>
            <a:r>
              <a:rPr lang="zh-CN" altLang="en-US" sz="1600" b="1" dirty="0" smtClean="0">
                <a:solidFill>
                  <a:srgbClr val="FF0000"/>
                </a:solidFill>
                <a:latin typeface="Calibri" panose="020F0502020204030204" pitchFamily="34" charset="0"/>
              </a:rPr>
              <a:t>浙江工业大学职工请使用</a:t>
            </a:r>
            <a:r>
              <a:rPr lang="zh-CN" altLang="en-US" sz="1600" dirty="0" smtClean="0">
                <a:latin typeface="Calibri" panose="020F0502020204030204" pitchFamily="34" charset="0"/>
              </a:rPr>
              <a:t>）：</a:t>
            </a:r>
            <a:endParaRPr lang="zh-CN" altLang="en-US" sz="1600" dirty="0">
              <a:latin typeface="Calibri" panose="020F0502020204030204" pitchFamily="34" charset="0"/>
            </a:endParaRPr>
          </a:p>
          <a:p>
            <a:pPr indent="457200" algn="just">
              <a:lnSpc>
                <a:spcPct val="120000"/>
              </a:lnSpc>
            </a:pPr>
            <a:r>
              <a:rPr lang="zh-CN" altLang="en-US" sz="1600" dirty="0">
                <a:latin typeface="Calibri" panose="020F0502020204030204" pitchFamily="34" charset="0"/>
              </a:rPr>
              <a:t>国家税务总局发布的手机</a:t>
            </a:r>
            <a:r>
              <a:rPr lang="en-US" altLang="zh-CN" sz="1600" dirty="0">
                <a:latin typeface="Calibri" panose="020F0502020204030204" pitchFamily="34" charset="0"/>
              </a:rPr>
              <a:t>APP“</a:t>
            </a:r>
            <a:r>
              <a:rPr lang="zh-CN" altLang="en-US" sz="1600" dirty="0">
                <a:latin typeface="Calibri" panose="020F0502020204030204" pitchFamily="34" charset="0"/>
              </a:rPr>
              <a:t>个人所得税”</a:t>
            </a:r>
            <a:r>
              <a:rPr lang="en-US" altLang="zh-CN" sz="1600" dirty="0">
                <a:latin typeface="Calibri" panose="020F0502020204030204" pitchFamily="34" charset="0"/>
              </a:rPr>
              <a:t>&amp; </a:t>
            </a:r>
            <a:r>
              <a:rPr lang="zh-CN" altLang="en-US" sz="1600" dirty="0">
                <a:latin typeface="Calibri" panose="020F0502020204030204" pitchFamily="34" charset="0"/>
              </a:rPr>
              <a:t>各省电子局网站</a:t>
            </a:r>
            <a:r>
              <a:rPr lang="zh-CN" altLang="en-US" sz="1600" dirty="0" smtClean="0">
                <a:latin typeface="Calibri" panose="020F0502020204030204" pitchFamily="34" charset="0"/>
              </a:rPr>
              <a:t>。</a:t>
            </a:r>
            <a:r>
              <a:rPr lang="zh-CN" altLang="en-US" sz="1400" dirty="0" smtClean="0">
                <a:latin typeface="Calibri" panose="020F0502020204030204" pitchFamily="34" charset="0"/>
              </a:rPr>
              <a:t>提醒：下面中间二维码请使用浏览器“扫一扫”功能下载，不要使用微信“扫一扫”功能。</a:t>
            </a:r>
            <a:endParaRPr lang="en-US" altLang="zh-CN" sz="1400" dirty="0">
              <a:latin typeface="Calibri" panose="020F0502020204030204" pitchFamily="34" charset="0"/>
            </a:endParaRPr>
          </a:p>
          <a:p>
            <a:pPr indent="457200" algn="just">
              <a:lnSpc>
                <a:spcPct val="120000"/>
              </a:lnSpc>
            </a:pPr>
            <a:endParaRPr lang="zh-CN" altLang="en-US" sz="1600" dirty="0">
              <a:latin typeface="Calibri" panose="020F0502020204030204" pitchFamily="34" charset="0"/>
            </a:endParaRPr>
          </a:p>
        </p:txBody>
      </p:sp>
      <p:sp>
        <p:nvSpPr>
          <p:cNvPr id="23"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8223250" y="2932113"/>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59404" name="图片 1"/>
          <p:cNvPicPr>
            <a:picLocks noChangeAspect="1"/>
          </p:cNvPicPr>
          <p:nvPr/>
        </p:nvPicPr>
        <p:blipFill>
          <a:blip r:embed="rId2" cstate="print"/>
          <a:stretch>
            <a:fillRect/>
          </a:stretch>
        </p:blipFill>
        <p:spPr>
          <a:xfrm>
            <a:off x="4355976" y="2643758"/>
            <a:ext cx="3762375" cy="2265362"/>
          </a:xfrm>
          <a:prstGeom prst="rect">
            <a:avLst/>
          </a:prstGeom>
          <a:noFill/>
          <a:ln w="9525" cap="flat" cmpd="sng">
            <a:solidFill>
              <a:srgbClr val="D9D9D9"/>
            </a:solidFill>
            <a:prstDash val="solid"/>
            <a:round/>
            <a:headEnd type="none" w="med" len="med"/>
            <a:tailEnd type="none" w="med" len="med"/>
          </a:ln>
        </p:spPr>
      </p:pic>
      <p:pic>
        <p:nvPicPr>
          <p:cNvPr id="59405" name="图片 21" descr="f743519cbe24e16d1a55d663840f368"/>
          <p:cNvPicPr>
            <a:picLocks noChangeAspect="1"/>
          </p:cNvPicPr>
          <p:nvPr/>
        </p:nvPicPr>
        <p:blipFill>
          <a:blip r:embed="rId3" cstate="print"/>
          <a:stretch>
            <a:fillRect/>
          </a:stretch>
        </p:blipFill>
        <p:spPr>
          <a:xfrm>
            <a:off x="179512" y="2571750"/>
            <a:ext cx="1689100" cy="2097087"/>
          </a:xfrm>
          <a:prstGeom prst="rect">
            <a:avLst/>
          </a:prstGeom>
          <a:noFill/>
          <a:ln w="9525">
            <a:noFill/>
          </a:ln>
        </p:spPr>
      </p:pic>
      <p:pic>
        <p:nvPicPr>
          <p:cNvPr id="15" name="图片 14" descr="C:\Users\zhangm\AppData\Local\Temp\WeChat Files\df2fe91336ff898605e94097196c798.png"/>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835696" y="2667635"/>
            <a:ext cx="2475865" cy="2475865"/>
          </a:xfrm>
          <a:prstGeom prst="rect">
            <a:avLst/>
          </a:prstGeom>
          <a:noFill/>
          <a:ln>
            <a:noFill/>
          </a:ln>
        </p:spPr>
      </p:pic>
    </p:spTree>
  </p:cSld>
  <p:clrMapOvr>
    <a:masterClrMapping/>
  </p:clrMapOvr>
  <p:transition spd="med" advTm="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——APP</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端填写（</a:t>
            </a:r>
            <a:r>
              <a:rPr kumimoji="0" lang="zh-CN" altLang="en-US" sz="18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浙江工业大学职工请使用</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60422"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60423" name="Text Placeholder 3"/>
          <p:cNvSpPr txBox="1"/>
          <p:nvPr/>
        </p:nvSpPr>
        <p:spPr>
          <a:xfrm>
            <a:off x="5619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——APP</a:t>
            </a:r>
            <a:r>
              <a:rPr lang="zh-CN" altLang="en-US" sz="1400" b="1" dirty="0">
                <a:solidFill>
                  <a:schemeClr val="bg1"/>
                </a:solidFill>
                <a:latin typeface="微软雅黑" panose="020B0503020204020204" pitchFamily="34" charset="-122"/>
                <a:ea typeface="微软雅黑" panose="020B0503020204020204" pitchFamily="34" charset="-122"/>
              </a:rPr>
              <a:t>端</a:t>
            </a:r>
          </a:p>
        </p:txBody>
      </p:sp>
      <p:pic>
        <p:nvPicPr>
          <p:cNvPr id="60424" name="图片 2" descr="说明: C:\Users\y\Desktop\APP截图\01\微信图片_20181121222239.png微信图片_20181121222239"/>
          <p:cNvPicPr>
            <a:picLocks noChangeAspect="1"/>
          </p:cNvPicPr>
          <p:nvPr/>
        </p:nvPicPr>
        <p:blipFill>
          <a:blip r:embed="rId2" cstate="print"/>
          <a:stretch>
            <a:fillRect/>
          </a:stretch>
        </p:blipFill>
        <p:spPr>
          <a:xfrm>
            <a:off x="371475" y="1470025"/>
            <a:ext cx="1800225" cy="3517900"/>
          </a:xfrm>
          <a:prstGeom prst="rect">
            <a:avLst/>
          </a:prstGeom>
          <a:noFill/>
          <a:ln w="9525">
            <a:noFill/>
          </a:ln>
        </p:spPr>
      </p:pic>
      <p:pic>
        <p:nvPicPr>
          <p:cNvPr id="60425" name="图片 24" descr="说明: 2"/>
          <p:cNvPicPr>
            <a:picLocks noChangeAspect="1"/>
          </p:cNvPicPr>
          <p:nvPr/>
        </p:nvPicPr>
        <p:blipFill>
          <a:blip r:embed="rId3" cstate="print"/>
          <a:srcRect b="14626"/>
          <a:stretch>
            <a:fillRect/>
          </a:stretch>
        </p:blipFill>
        <p:spPr>
          <a:xfrm>
            <a:off x="2524125" y="1471613"/>
            <a:ext cx="1838325" cy="3617912"/>
          </a:xfrm>
          <a:prstGeom prst="rect">
            <a:avLst/>
          </a:prstGeom>
          <a:noFill/>
          <a:ln w="9525">
            <a:noFill/>
          </a:ln>
        </p:spPr>
      </p:pic>
      <p:pic>
        <p:nvPicPr>
          <p:cNvPr id="60426" name="图片 27" descr="说明: 15"/>
          <p:cNvPicPr>
            <a:picLocks noChangeAspect="1"/>
          </p:cNvPicPr>
          <p:nvPr/>
        </p:nvPicPr>
        <p:blipFill>
          <a:blip r:embed="rId4" cstate="print"/>
          <a:srcRect b="31622"/>
          <a:stretch>
            <a:fillRect/>
          </a:stretch>
        </p:blipFill>
        <p:spPr>
          <a:xfrm>
            <a:off x="4749800" y="1471613"/>
            <a:ext cx="1871663" cy="3617912"/>
          </a:xfrm>
          <a:prstGeom prst="rect">
            <a:avLst/>
          </a:prstGeom>
          <a:noFill/>
          <a:ln w="9525">
            <a:noFill/>
          </a:ln>
        </p:spPr>
      </p:pic>
      <p:pic>
        <p:nvPicPr>
          <p:cNvPr id="60427" name="图片 31" descr="16"/>
          <p:cNvPicPr>
            <a:picLocks noChangeAspect="1"/>
          </p:cNvPicPr>
          <p:nvPr/>
        </p:nvPicPr>
        <p:blipFill>
          <a:blip r:embed="rId5" cstate="print"/>
          <a:stretch>
            <a:fillRect/>
          </a:stretch>
        </p:blipFill>
        <p:spPr>
          <a:xfrm>
            <a:off x="6937375" y="1470025"/>
            <a:ext cx="2003425" cy="3619500"/>
          </a:xfrm>
          <a:prstGeom prst="rect">
            <a:avLst/>
          </a:prstGeom>
          <a:noFill/>
          <a:ln w="9525" cap="flat" cmpd="sng">
            <a:solidFill>
              <a:srgbClr val="BFBFBF"/>
            </a:solidFill>
            <a:prstDash val="solid"/>
            <a:round/>
            <a:headEnd type="none" w="med" len="med"/>
            <a:tailEnd type="none" w="med" len="med"/>
          </a:ln>
        </p:spPr>
      </p:pic>
      <p:sp>
        <p:nvSpPr>
          <p:cNvPr id="34" name="矩形 33"/>
          <p:cNvSpPr/>
          <p:nvPr/>
        </p:nvSpPr>
        <p:spPr>
          <a:xfrm>
            <a:off x="731838" y="3402013"/>
            <a:ext cx="644525"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0429" name="矩形 7"/>
          <p:cNvSpPr/>
          <p:nvPr/>
        </p:nvSpPr>
        <p:spPr>
          <a:xfrm>
            <a:off x="6443663" y="908050"/>
            <a:ext cx="1801812" cy="368300"/>
          </a:xfrm>
          <a:prstGeom prst="rect">
            <a:avLst/>
          </a:prstGeom>
          <a:noFill/>
          <a:ln w="9525">
            <a:noFill/>
          </a:ln>
        </p:spPr>
        <p:txBody>
          <a:bodyPr wrap="none">
            <a:spAutoFit/>
          </a:bodyPr>
          <a:lstStyle/>
          <a:p>
            <a:r>
              <a:rPr lang="zh-CN" altLang="en-US" b="1" dirty="0">
                <a:solidFill>
                  <a:srgbClr val="005DA2"/>
                </a:solidFill>
                <a:latin typeface="微软雅黑" panose="020B0503020204020204" pitchFamily="34" charset="-122"/>
                <a:ea typeface="微软雅黑" panose="020B0503020204020204" pitchFamily="34" charset="-122"/>
              </a:rPr>
              <a:t>以子女教育为例</a:t>
            </a:r>
          </a:p>
        </p:txBody>
      </p:sp>
    </p:spTree>
  </p:cSld>
  <p:clrMapOvr>
    <a:masterClrMapping/>
  </p:clrMapOvr>
  <p:transition spd="med" advTm="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299075"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远程办税端提交</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61446"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61447" name="Text Placeholder 3"/>
          <p:cNvSpPr txBox="1"/>
          <p:nvPr/>
        </p:nvSpPr>
        <p:spPr>
          <a:xfrm>
            <a:off x="5619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单位扣</a:t>
            </a:r>
          </a:p>
        </p:txBody>
      </p:sp>
      <p:sp>
        <p:nvSpPr>
          <p:cNvPr id="11" name="圆角矩形 10"/>
          <p:cNvSpPr/>
          <p:nvPr/>
        </p:nvSpPr>
        <p:spPr>
          <a:xfrm>
            <a:off x="684530" y="1938655"/>
            <a:ext cx="7739063" cy="20732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449" name="TextBox 11"/>
          <p:cNvSpPr txBox="1"/>
          <p:nvPr/>
        </p:nvSpPr>
        <p:spPr>
          <a:xfrm>
            <a:off x="971550" y="2046288"/>
            <a:ext cx="7226300" cy="1454150"/>
          </a:xfrm>
          <a:prstGeom prst="rect">
            <a:avLst/>
          </a:prstGeom>
          <a:noFill/>
          <a:ln w="9525">
            <a:noFill/>
          </a:ln>
        </p:spPr>
        <p:txBody>
          <a:bodyPr lIns="0" tIns="0" rIns="0" bIns="0">
            <a:spAutoFit/>
          </a:bodyPr>
          <a:lstStyle/>
          <a:p>
            <a:pPr indent="457200" algn="just">
              <a:lnSpc>
                <a:spcPct val="120000"/>
              </a:lnSpc>
            </a:pPr>
            <a:r>
              <a:rPr lang="zh-CN" altLang="en-US" sz="1600" dirty="0">
                <a:latin typeface="Calibri" panose="020F0502020204030204" pitchFamily="34" charset="0"/>
              </a:rPr>
              <a:t>通过远程办税端直接向税务机关提交信息，但仍希望在扣缴单位办理专项附加扣除的。这时，税务机关将根据纳税人的选择，把专项附加扣除相关信息全量推送至单位，单位在使用扣缴端软件时，在“专项附加扣除信息采集”模块，选择需要同步的专项扣除项目，点击更新，即可以获取员工已经报送的专项附加扣除信息。</a:t>
            </a:r>
            <a:endParaRPr lang="en-US" altLang="zh-CN" sz="1600" dirty="0">
              <a:latin typeface="Calibri" panose="020F0502020204030204" pitchFamily="34" charset="0"/>
            </a:endParaRPr>
          </a:p>
        </p:txBody>
      </p:sp>
      <p:sp>
        <p:nvSpPr>
          <p:cNvPr id="14" name="矩形 93"/>
          <p:cNvSpPr/>
          <p:nvPr/>
        </p:nvSpPr>
        <p:spPr>
          <a:xfrm>
            <a:off x="684213" y="182245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43888" y="3724275"/>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advTm="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63071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计算扣缴税款并进行申报</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11" name="圆角矩形 10"/>
          <p:cNvSpPr/>
          <p:nvPr/>
        </p:nvSpPr>
        <p:spPr>
          <a:xfrm>
            <a:off x="720725" y="1463675"/>
            <a:ext cx="7739063" cy="24161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2471" name="TextBox 11"/>
          <p:cNvSpPr txBox="1"/>
          <p:nvPr/>
        </p:nvSpPr>
        <p:spPr>
          <a:xfrm>
            <a:off x="971550" y="1736725"/>
            <a:ext cx="7226300" cy="1770063"/>
          </a:xfrm>
          <a:prstGeom prst="rect">
            <a:avLst/>
          </a:prstGeom>
          <a:noFill/>
          <a:ln w="9525">
            <a:noFill/>
          </a:ln>
        </p:spPr>
        <p:txBody>
          <a:bodyPr lIns="0" tIns="0" rIns="0" bIns="0">
            <a:spAutoFit/>
          </a:bodyPr>
          <a:lstStyle/>
          <a:p>
            <a:pPr indent="457200" algn="just">
              <a:lnSpc>
                <a:spcPct val="120000"/>
              </a:lnSpc>
            </a:pPr>
            <a:r>
              <a:rPr lang="zh-CN" altLang="en-US" sz="1600" dirty="0">
                <a:latin typeface="Calibri" panose="020F0502020204030204" pitchFamily="34" charset="0"/>
              </a:rPr>
              <a:t>扣缴单位根据大家提交的专项附加扣除信息，按月计算应预扣预缴的税款，向税务机关办理全员全额纳税申报。如果未能及时报送，也可在以后月份补报，由单位在当年剩余月份发放工资时补扣，不影响大家享受专项附加扣除。</a:t>
            </a:r>
            <a:endParaRPr lang="en-US" altLang="zh-CN" sz="1600" dirty="0">
              <a:latin typeface="Calibri" panose="020F0502020204030204" pitchFamily="34" charset="0"/>
            </a:endParaRPr>
          </a:p>
          <a:p>
            <a:pPr indent="457200" algn="just">
              <a:lnSpc>
                <a:spcPct val="120000"/>
              </a:lnSpc>
            </a:pPr>
            <a:endParaRPr lang="en-US" altLang="zh-CN" sz="1600" dirty="0">
              <a:latin typeface="Calibri" panose="020F0502020204030204" pitchFamily="34" charset="0"/>
            </a:endParaRPr>
          </a:p>
          <a:p>
            <a:pPr indent="457200" algn="just">
              <a:lnSpc>
                <a:spcPct val="120000"/>
              </a:lnSpc>
            </a:pPr>
            <a:r>
              <a:rPr lang="zh-CN" altLang="zh-CN" sz="1600" b="1" dirty="0">
                <a:latin typeface="Calibri" panose="020F0502020204030204" pitchFamily="34" charset="0"/>
              </a:rPr>
              <a:t>需要再次提醒大家的是</a:t>
            </a:r>
            <a:r>
              <a:rPr lang="zh-CN" altLang="zh-CN" sz="1600" dirty="0">
                <a:latin typeface="Calibri" panose="020F0502020204030204" pitchFamily="34" charset="0"/>
              </a:rPr>
              <a:t>，如果选择在单位按月享受专项附加扣除政策，是不包括大病医疗扣除的。</a:t>
            </a:r>
            <a:endParaRPr lang="en-US" altLang="zh-CN" sz="1600" dirty="0">
              <a:latin typeface="Calibri" panose="020F0502020204030204" pitchFamily="34" charset="0"/>
            </a:endParaRPr>
          </a:p>
        </p:txBody>
      </p:sp>
      <p:sp>
        <p:nvSpPr>
          <p:cNvPr id="14"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23250" y="3681413"/>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advTm="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299075"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远程办税端提交</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63494"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63495" name="Text Placeholder 3"/>
          <p:cNvSpPr txBox="1"/>
          <p:nvPr/>
        </p:nvSpPr>
        <p:spPr>
          <a:xfrm>
            <a:off x="5619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自行扣</a:t>
            </a:r>
          </a:p>
        </p:txBody>
      </p:sp>
      <p:sp>
        <p:nvSpPr>
          <p:cNvPr id="11" name="圆角矩形 10"/>
          <p:cNvSpPr/>
          <p:nvPr/>
        </p:nvSpPr>
        <p:spPr>
          <a:xfrm>
            <a:off x="720725" y="1866900"/>
            <a:ext cx="7739063" cy="14255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3497" name="TextBox 11"/>
          <p:cNvSpPr txBox="1"/>
          <p:nvPr/>
        </p:nvSpPr>
        <p:spPr>
          <a:xfrm>
            <a:off x="971550" y="2139950"/>
            <a:ext cx="7226300" cy="884238"/>
          </a:xfrm>
          <a:prstGeom prst="rect">
            <a:avLst/>
          </a:prstGeom>
          <a:noFill/>
          <a:ln w="9525">
            <a:noFill/>
          </a:ln>
        </p:spPr>
        <p:txBody>
          <a:bodyPr lIns="0" tIns="0" rIns="0" bIns="0">
            <a:spAutoFit/>
          </a:bodyPr>
          <a:lstStyle/>
          <a:p>
            <a:pPr indent="457200" algn="just">
              <a:lnSpc>
                <a:spcPct val="120000"/>
              </a:lnSpc>
            </a:pPr>
            <a:r>
              <a:rPr lang="zh-CN" altLang="en-US" sz="1600" dirty="0">
                <a:latin typeface="Calibri" panose="020F0502020204030204" pitchFamily="34" charset="0"/>
              </a:rPr>
              <a:t>通过远程办税端直接向税务机关提交信息，也直接选择在税务机关办理专项附加扣除的，税务机关会在汇算清缴期内，根据已提交的专项附加扣除信息及纳税申报信息，办理专项附加扣除。</a:t>
            </a:r>
            <a:endParaRPr lang="en-US" altLang="zh-CN" sz="1600" dirty="0">
              <a:latin typeface="Calibri" panose="020F0502020204030204" pitchFamily="34" charset="0"/>
            </a:endParaRPr>
          </a:p>
        </p:txBody>
      </p:sp>
      <p:sp>
        <p:nvSpPr>
          <p:cNvPr id="14" name="矩形 93"/>
          <p:cNvSpPr/>
          <p:nvPr/>
        </p:nvSpPr>
        <p:spPr>
          <a:xfrm>
            <a:off x="684213" y="182245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43888" y="3076575"/>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advTm="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299075"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需要综合所得需要办理汇算清缴的情况</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63494"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63495" name="Text Placeholder 3"/>
          <p:cNvSpPr txBox="1"/>
          <p:nvPr/>
        </p:nvSpPr>
        <p:spPr>
          <a:xfrm>
            <a:off x="5619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smtClean="0">
                <a:solidFill>
                  <a:schemeClr val="bg1"/>
                </a:solidFill>
                <a:latin typeface="微软雅黑" panose="020B0503020204020204" pitchFamily="34" charset="-122"/>
                <a:ea typeface="微软雅黑" panose="020B0503020204020204" pitchFamily="34" charset="-122"/>
              </a:rPr>
              <a:t>汇算清缴情形</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TextBox 32"/>
          <p:cNvSpPr txBox="1"/>
          <p:nvPr/>
        </p:nvSpPr>
        <p:spPr>
          <a:xfrm>
            <a:off x="857250" y="1563686"/>
            <a:ext cx="7489032" cy="2363724"/>
          </a:xfrm>
          <a:prstGeom prst="rect">
            <a:avLst/>
          </a:prstGeom>
          <a:noFill/>
          <a:ln w="9525">
            <a:noFill/>
          </a:ln>
        </p:spPr>
        <p:txBody>
          <a:bodyPr wrap="square" lIns="0" tIns="0" rIns="0" bIns="0">
            <a:spAutoFit/>
          </a:bodyPr>
          <a:lstStyle/>
          <a:p>
            <a:pPr indent="457200" algn="just">
              <a:lnSpc>
                <a:spcPct val="120000"/>
              </a:lnSpc>
            </a:pPr>
            <a:r>
              <a:rPr lang="zh-CN" altLang="en-US" sz="1600" dirty="0" smtClean="0">
                <a:latin typeface="Calibri" panose="020F0502020204030204" pitchFamily="34" charset="0"/>
              </a:rPr>
              <a:t>（一）从两处以上取得综合所得，且综合所得年收入额减除专项扣除的余额超过</a:t>
            </a:r>
            <a:r>
              <a:rPr lang="en-US" altLang="zh-CN" sz="1600" dirty="0" smtClean="0">
                <a:latin typeface="Calibri" panose="020F0502020204030204" pitchFamily="34" charset="0"/>
              </a:rPr>
              <a:t>6</a:t>
            </a:r>
            <a:r>
              <a:rPr lang="zh-CN" altLang="en-US" sz="1600" dirty="0" smtClean="0">
                <a:latin typeface="Calibri" panose="020F0502020204030204" pitchFamily="34" charset="0"/>
              </a:rPr>
              <a:t>万元。</a:t>
            </a:r>
            <a:endParaRPr lang="zh-CN" altLang="en-US" sz="1600" dirty="0">
              <a:latin typeface="Calibri" panose="020F0502020204030204" pitchFamily="34" charset="0"/>
            </a:endParaRPr>
          </a:p>
          <a:p>
            <a:pPr indent="457200" algn="just">
              <a:lnSpc>
                <a:spcPct val="120000"/>
              </a:lnSpc>
            </a:pPr>
            <a:r>
              <a:rPr lang="zh-CN" altLang="en-US" sz="1600" dirty="0" smtClean="0">
                <a:latin typeface="Calibri" panose="020F0502020204030204" pitchFamily="34" charset="0"/>
              </a:rPr>
              <a:t>（二）取得劳务报酬所得、稿酬所得、特许权使用费所得中一项或者多项所得，且综合所得年收入额减除专项扣除的余额超过</a:t>
            </a:r>
            <a:r>
              <a:rPr lang="en-US" altLang="zh-CN" sz="1600" dirty="0" smtClean="0">
                <a:latin typeface="Calibri" panose="020F0502020204030204" pitchFamily="34" charset="0"/>
              </a:rPr>
              <a:t>6</a:t>
            </a:r>
            <a:r>
              <a:rPr lang="zh-CN" altLang="en-US" sz="1600" dirty="0" smtClean="0">
                <a:latin typeface="Calibri" panose="020F0502020204030204" pitchFamily="34" charset="0"/>
              </a:rPr>
              <a:t>万元。</a:t>
            </a:r>
            <a:endParaRPr lang="en-US" altLang="zh-CN" sz="1600" dirty="0" smtClean="0">
              <a:latin typeface="Calibri" panose="020F0502020204030204" pitchFamily="34" charset="0"/>
            </a:endParaRPr>
          </a:p>
          <a:p>
            <a:pPr indent="457200" algn="just">
              <a:lnSpc>
                <a:spcPct val="120000"/>
              </a:lnSpc>
            </a:pPr>
            <a:r>
              <a:rPr lang="zh-CN" altLang="en-US" sz="1600" dirty="0" smtClean="0">
                <a:latin typeface="Calibri" panose="020F0502020204030204" pitchFamily="34" charset="0"/>
              </a:rPr>
              <a:t>（三）纳税年度内预缴税额低于应纳税额；</a:t>
            </a:r>
            <a:endParaRPr lang="en-US" altLang="zh-CN" sz="1600" dirty="0" smtClean="0">
              <a:latin typeface="Calibri" panose="020F0502020204030204" pitchFamily="34" charset="0"/>
            </a:endParaRPr>
          </a:p>
          <a:p>
            <a:pPr indent="457200" algn="just">
              <a:lnSpc>
                <a:spcPct val="120000"/>
              </a:lnSpc>
            </a:pPr>
            <a:r>
              <a:rPr lang="zh-CN" altLang="en-US" sz="1600" dirty="0" smtClean="0">
                <a:latin typeface="Calibri" panose="020F0502020204030204" pitchFamily="34" charset="0"/>
              </a:rPr>
              <a:t>（四）纳税人申请退税。</a:t>
            </a:r>
            <a:endParaRPr lang="en-US" altLang="zh-CN" sz="1600" dirty="0" smtClean="0">
              <a:latin typeface="Calibri" panose="020F0502020204030204" pitchFamily="34" charset="0"/>
            </a:endParaRPr>
          </a:p>
          <a:p>
            <a:pPr indent="457200" algn="just">
              <a:lnSpc>
                <a:spcPct val="120000"/>
              </a:lnSpc>
            </a:pPr>
            <a:r>
              <a:rPr lang="zh-CN" altLang="en-US" sz="1600" dirty="0" smtClean="0">
                <a:latin typeface="Calibri" panose="020F0502020204030204" pitchFamily="34" charset="0"/>
              </a:rPr>
              <a:t>纳税人申请退税，应当提供其在中国境内开设的银行账户，并在汇算清缴地就地办理税款退库。</a:t>
            </a:r>
            <a:endParaRPr lang="zh-CN" altLang="en-US" sz="1600" dirty="0">
              <a:latin typeface="Calibri" panose="020F0502020204030204" pitchFamily="34" charset="0"/>
            </a:endParaRPr>
          </a:p>
        </p:txBody>
      </p:sp>
    </p:spTree>
    <p:extLst>
      <p:ext uri="{BB962C8B-B14F-4D97-AF65-F5344CB8AC3E}">
        <p14:creationId xmlns:p14="http://schemas.microsoft.com/office/powerpoint/2010/main" xmlns="" val="3747164255"/>
      </p:ext>
    </p:extLst>
  </p:cSld>
  <p:clrMapOvr>
    <a:masterClrMapping/>
  </p:clrMapOvr>
  <p:transition spd="med" advTm="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8150"/>
            <a:ext cx="2447925" cy="2016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06" name="文本框 3"/>
          <p:cNvSpPr txBox="1"/>
          <p:nvPr/>
        </p:nvSpPr>
        <p:spPr>
          <a:xfrm>
            <a:off x="411163" y="1930400"/>
            <a:ext cx="1612900" cy="1555750"/>
          </a:xfrm>
          <a:prstGeom prst="rect">
            <a:avLst/>
          </a:prstGeom>
          <a:noFill/>
          <a:ln w="9525">
            <a:noFill/>
          </a:ln>
        </p:spPr>
        <p:txBody>
          <a:bodyPr wrap="none">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01</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700338" y="2392363"/>
            <a:ext cx="5873750" cy="519113"/>
          </a:xfrm>
          <a:prstGeom prst="rect">
            <a:avLst/>
          </a:prstGeom>
          <a:noFill/>
        </p:spPr>
        <p:txBody>
          <a:bodyPr wrap="none" rtlCol="0">
            <a:spAutoFit/>
          </a:bodyPr>
          <a:lstStyle/>
          <a:p>
            <a:pPr marR="0" defTabSz="914400" fontAlgn="auto">
              <a:spcBef>
                <a:spcPts val="0"/>
              </a:spcBef>
              <a:spcAft>
                <a:spcPts val="0"/>
              </a:spcAft>
              <a:buClrTx/>
              <a:buSzTx/>
              <a:buFontTx/>
              <a:buNone/>
              <a:defRPr/>
            </a:pPr>
            <a:r>
              <a:rPr kumimoji="0" lang="zh-CN" altLang="en-US" sz="2800" b="1"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rPr>
              <a:t>专项附加扣除政策征管服务操作指引</a:t>
            </a:r>
            <a:endParaRPr kumimoji="0" lang="en-GB" altLang="zh-CN" sz="2800" b="1"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grpSp>
        <p:nvGrpSpPr>
          <p:cNvPr id="21508" name="组合 29"/>
          <p:cNvGrpSpPr/>
          <p:nvPr/>
        </p:nvGrpSpPr>
        <p:grpSpPr>
          <a:xfrm>
            <a:off x="5697538" y="1851025"/>
            <a:ext cx="431800" cy="433388"/>
            <a:chOff x="6084168" y="1274820"/>
            <a:chExt cx="432048" cy="432834"/>
          </a:xfrm>
        </p:grpSpPr>
        <p:sp>
          <p:nvSpPr>
            <p:cNvPr id="21521" name="椭圆 22"/>
            <p:cNvSpPr/>
            <p:nvPr/>
          </p:nvSpPr>
          <p:spPr>
            <a:xfrm>
              <a:off x="6084168" y="1274820"/>
              <a:ext cx="432048" cy="432834"/>
            </a:xfrm>
            <a:prstGeom prst="ellipse">
              <a:avLst/>
            </a:prstGeom>
            <a:solidFill>
              <a:schemeClr val="accent1"/>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21522" name="Freeform 59"/>
            <p:cNvSpPr/>
            <p:nvPr/>
          </p:nvSpPr>
          <p:spPr>
            <a:xfrm>
              <a:off x="6180302" y="1365898"/>
              <a:ext cx="239780" cy="250679"/>
            </a:xfrm>
            <a:custGeom>
              <a:avLst/>
              <a:gdLst>
                <a:gd name="txL" fmla="*/ 0 w 581"/>
                <a:gd name="txT" fmla="*/ 0 h 609"/>
                <a:gd name="txR" fmla="*/ 581 w 581"/>
                <a:gd name="txB" fmla="*/ 609 h 60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56819901"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Lst>
              <a:rect l="txL" t="txT" r="txR" b="tx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alpha val="100000"/>
              </a:schemeClr>
            </a:solidFill>
            <a:ln w="9525">
              <a:noFill/>
            </a:ln>
          </p:spPr>
          <p:txBody>
            <a:bodyPr/>
            <a:lstStyle/>
            <a:p>
              <a:endParaRPr lang="zh-CN" altLang="en-US"/>
            </a:p>
          </p:txBody>
        </p:sp>
      </p:grpSp>
      <p:grpSp>
        <p:nvGrpSpPr>
          <p:cNvPr id="21509" name="组合 32"/>
          <p:cNvGrpSpPr/>
          <p:nvPr/>
        </p:nvGrpSpPr>
        <p:grpSpPr>
          <a:xfrm>
            <a:off x="4400550" y="1852613"/>
            <a:ext cx="433388" cy="431800"/>
            <a:chOff x="4788024" y="1275213"/>
            <a:chExt cx="432048" cy="432048"/>
          </a:xfrm>
        </p:grpSpPr>
        <p:sp>
          <p:nvSpPr>
            <p:cNvPr id="21519" name="椭圆 65"/>
            <p:cNvSpPr/>
            <p:nvPr/>
          </p:nvSpPr>
          <p:spPr>
            <a:xfrm>
              <a:off x="4788024" y="1275213"/>
              <a:ext cx="432048" cy="432048"/>
            </a:xfrm>
            <a:prstGeom prst="ellipse">
              <a:avLst/>
            </a:prstGeom>
            <a:solidFill>
              <a:srgbClr val="F7960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21520" name="Freeform 110"/>
            <p:cNvSpPr/>
            <p:nvPr/>
          </p:nvSpPr>
          <p:spPr>
            <a:xfrm>
              <a:off x="4891102" y="1366806"/>
              <a:ext cx="250679" cy="248862"/>
            </a:xfrm>
            <a:custGeom>
              <a:avLst/>
              <a:gdLst>
                <a:gd name="txL" fmla="*/ 0 w 609"/>
                <a:gd name="txT" fmla="*/ 0 h 602"/>
                <a:gd name="txR" fmla="*/ 609 w 609"/>
                <a:gd name="txB" fmla="*/ 602 h 60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alpha val="100000"/>
              </a:schemeClr>
            </a:solidFill>
            <a:ln w="9525">
              <a:noFill/>
            </a:ln>
          </p:spPr>
          <p:txBody>
            <a:bodyPr/>
            <a:lstStyle/>
            <a:p>
              <a:endParaRPr lang="zh-CN" altLang="en-US"/>
            </a:p>
          </p:txBody>
        </p:sp>
      </p:grpSp>
      <p:grpSp>
        <p:nvGrpSpPr>
          <p:cNvPr id="21510" name="组合 35"/>
          <p:cNvGrpSpPr/>
          <p:nvPr/>
        </p:nvGrpSpPr>
        <p:grpSpPr>
          <a:xfrm>
            <a:off x="5049838" y="1851025"/>
            <a:ext cx="431800" cy="433388"/>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21518" name="Freeform 16"/>
            <p:cNvSpPr/>
            <p:nvPr/>
          </p:nvSpPr>
          <p:spPr>
            <a:xfrm>
              <a:off x="5554420" y="1377705"/>
              <a:ext cx="196183" cy="227065"/>
            </a:xfrm>
            <a:custGeom>
              <a:avLst/>
              <a:gdLst>
                <a:gd name="txL" fmla="*/ 0 w 475"/>
                <a:gd name="txT" fmla="*/ 0 h 552"/>
                <a:gd name="txR" fmla="*/ 475 w 475"/>
                <a:gd name="txB" fmla="*/ 552 h 552"/>
              </a:gdLst>
              <a:ahLst/>
              <a:cxnLst>
                <a:cxn ang="0">
                  <a:pos x="2147483647" y="2147483647"/>
                </a:cxn>
                <a:cxn ang="0">
                  <a:pos x="2147483647" y="2147483647"/>
                </a:cxn>
                <a:cxn ang="0">
                  <a:pos x="2147483647" y="2147483647"/>
                </a:cxn>
                <a:cxn ang="0">
                  <a:pos x="2147483647" y="0"/>
                </a:cxn>
                <a:cxn ang="0">
                  <a:pos x="2147483647" y="0"/>
                </a:cxn>
                <a:cxn ang="0">
                  <a:pos x="2147483647" y="148851695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488516956"/>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60392510" y="2147483647"/>
                </a:cxn>
                <a:cxn ang="0">
                  <a:pos x="0" y="2147483647"/>
                </a:cxn>
                <a:cxn ang="0">
                  <a:pos x="1560392510" y="2147483647"/>
                </a:cxn>
                <a:cxn ang="0">
                  <a:pos x="2147483647" y="2147483647"/>
                </a:cxn>
                <a:cxn ang="0">
                  <a:pos x="2147483647" y="2147483647"/>
                </a:cxn>
                <a:cxn ang="0">
                  <a:pos x="1560392510" y="2147483647"/>
                </a:cxn>
                <a:cxn ang="0">
                  <a:pos x="1560392510" y="2147483647"/>
                </a:cxn>
                <a:cxn ang="0">
                  <a:pos x="2147483647" y="2147483647"/>
                </a:cxn>
                <a:cxn ang="0">
                  <a:pos x="2147483647" y="2147483647"/>
                </a:cxn>
                <a:cxn ang="0">
                  <a:pos x="2147483647" y="2147483647"/>
                </a:cxn>
                <a:cxn ang="0">
                  <a:pos x="1560392510" y="2147483647"/>
                </a:cxn>
                <a:cxn ang="0">
                  <a:pos x="0" y="2147483647"/>
                </a:cxn>
                <a:cxn ang="0">
                  <a:pos x="1560392510" y="2147483647"/>
                </a:cxn>
                <a:cxn ang="0">
                  <a:pos x="1560392510" y="2147483647"/>
                </a:cxn>
                <a:cxn ang="0">
                  <a:pos x="1560392510" y="2147483647"/>
                </a:cxn>
                <a:cxn ang="0">
                  <a:pos x="2147483647" y="2147483647"/>
                </a:cxn>
                <a:cxn ang="0">
                  <a:pos x="2147483647" y="2147483647"/>
                </a:cxn>
                <a:cxn ang="0">
                  <a:pos x="2147483647" y="2147483647"/>
                </a:cxn>
                <a:cxn ang="0">
                  <a:pos x="1560392510" y="2147483647"/>
                </a:cxn>
                <a:cxn ang="0">
                  <a:pos x="0" y="2147483647"/>
                </a:cxn>
                <a:cxn ang="0">
                  <a:pos x="1560392510" y="2147483647"/>
                </a:cxn>
              </a:cxnLst>
              <a:rect l="txL" t="txT" r="txR" b="tx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alpha val="100000"/>
              </a:schemeClr>
            </a:solidFill>
            <a:ln w="9525">
              <a:noFill/>
            </a:ln>
          </p:spPr>
          <p:txBody>
            <a:bodyPr/>
            <a:lstStyle/>
            <a:p>
              <a:endParaRPr lang="zh-CN" altLang="en-US"/>
            </a:p>
          </p:txBody>
        </p:sp>
      </p:grpSp>
      <p:grpSp>
        <p:nvGrpSpPr>
          <p:cNvPr id="21511" name="组合 38"/>
          <p:cNvGrpSpPr/>
          <p:nvPr/>
        </p:nvGrpSpPr>
        <p:grpSpPr>
          <a:xfrm>
            <a:off x="3105150" y="1851025"/>
            <a:ext cx="433388" cy="433388"/>
            <a:chOff x="3491880" y="1274820"/>
            <a:chExt cx="432833" cy="432834"/>
          </a:xfrm>
        </p:grpSpPr>
        <p:sp>
          <p:nvSpPr>
            <p:cNvPr id="21515" name="椭圆 16"/>
            <p:cNvSpPr/>
            <p:nvPr/>
          </p:nvSpPr>
          <p:spPr>
            <a:xfrm>
              <a:off x="3491880" y="1274820"/>
              <a:ext cx="432833" cy="432834"/>
            </a:xfrm>
            <a:prstGeom prst="ellipse">
              <a:avLst/>
            </a:prstGeom>
            <a:solidFill>
              <a:schemeClr val="accent1"/>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21516" name="Freeform 75"/>
            <p:cNvSpPr/>
            <p:nvPr/>
          </p:nvSpPr>
          <p:spPr>
            <a:xfrm>
              <a:off x="3583864" y="1385879"/>
              <a:ext cx="248863" cy="210716"/>
            </a:xfrm>
            <a:custGeom>
              <a:avLst/>
              <a:gdLst>
                <a:gd name="txL" fmla="*/ 0 w 602"/>
                <a:gd name="txT" fmla="*/ 0 h 510"/>
                <a:gd name="txR" fmla="*/ 602 w 602"/>
                <a:gd name="txB" fmla="*/ 510 h 510"/>
              </a:gdLst>
              <a:ahLst/>
              <a:cxnLst>
                <a:cxn ang="0">
                  <a:pos x="2147483647" y="2147483647"/>
                </a:cxn>
                <a:cxn ang="0">
                  <a:pos x="2147483647" y="2147483647"/>
                </a:cxn>
                <a:cxn ang="0">
                  <a:pos x="1510814829" y="2147483647"/>
                </a:cxn>
                <a:cxn ang="0">
                  <a:pos x="0" y="2147483647"/>
                </a:cxn>
                <a:cxn ang="0">
                  <a:pos x="0" y="1508272953"/>
                </a:cxn>
                <a:cxn ang="0">
                  <a:pos x="1510814829" y="0"/>
                </a:cxn>
                <a:cxn ang="0">
                  <a:pos x="2147483647" y="150827295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alpha val="100000"/>
              </a:schemeClr>
            </a:solidFill>
            <a:ln w="9525">
              <a:noFill/>
            </a:ln>
          </p:spPr>
          <p:txBody>
            <a:bodyPr/>
            <a:lstStyle/>
            <a:p>
              <a:endParaRPr lang="zh-CN" altLang="en-US"/>
            </a:p>
          </p:txBody>
        </p:sp>
      </p:grpSp>
      <p:grpSp>
        <p:nvGrpSpPr>
          <p:cNvPr id="21512" name="组合 42"/>
          <p:cNvGrpSpPr/>
          <p:nvPr/>
        </p:nvGrpSpPr>
        <p:grpSpPr>
          <a:xfrm>
            <a:off x="3752850" y="1851025"/>
            <a:ext cx="433388" cy="433388"/>
            <a:chOff x="4139952" y="1274820"/>
            <a:chExt cx="432833" cy="432834"/>
          </a:xfrm>
        </p:grpSpPr>
        <p:sp>
          <p:nvSpPr>
            <p:cNvPr id="21513" name="椭圆 16"/>
            <p:cNvSpPr/>
            <p:nvPr/>
          </p:nvSpPr>
          <p:spPr>
            <a:xfrm>
              <a:off x="4139952" y="1274820"/>
              <a:ext cx="432833" cy="432834"/>
            </a:xfrm>
            <a:prstGeom prst="ellipse">
              <a:avLst/>
            </a:prstGeom>
            <a:solidFill>
              <a:srgbClr val="3992DB"/>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21514" name="Freeform 84"/>
            <p:cNvSpPr/>
            <p:nvPr/>
          </p:nvSpPr>
          <p:spPr>
            <a:xfrm>
              <a:off x="4241546" y="1366806"/>
              <a:ext cx="248863" cy="248863"/>
            </a:xfrm>
            <a:custGeom>
              <a:avLst/>
              <a:gdLst>
                <a:gd name="txL" fmla="*/ 0 w 602"/>
                <a:gd name="txT" fmla="*/ 0 h 602"/>
                <a:gd name="txR" fmla="*/ 602 w 602"/>
                <a:gd name="txB" fmla="*/ 602 h 602"/>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txL" t="txT" r="txR" b="tx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alpha val="100000"/>
              </a:schemeClr>
            </a:solidFill>
            <a:ln w="9525">
              <a:noFill/>
            </a:ln>
          </p:spPr>
          <p:txBody>
            <a:bodyPr/>
            <a:lstStyle/>
            <a:p>
              <a:endParaRPr lang="zh-CN" altLang="en-US"/>
            </a:p>
          </p:txBody>
        </p:sp>
      </p:grpSp>
    </p:spTree>
  </p:cSld>
  <p:clrMapOvr>
    <a:masterClrMapping/>
  </p:clrMapOvr>
  <p:transition spd="med" advTm="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8150"/>
            <a:ext cx="2447925" cy="2016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514" name="文本框 3"/>
          <p:cNvSpPr txBox="1"/>
          <p:nvPr/>
        </p:nvSpPr>
        <p:spPr>
          <a:xfrm>
            <a:off x="411163" y="1930400"/>
            <a:ext cx="1627187" cy="1570038"/>
          </a:xfrm>
          <a:prstGeom prst="rect">
            <a:avLst/>
          </a:prstGeom>
          <a:noFill/>
          <a:ln w="9525">
            <a:noFill/>
          </a:ln>
        </p:spPr>
        <p:txBody>
          <a:bodyPr wrap="none">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02</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103563" y="2481263"/>
            <a:ext cx="4852988" cy="522288"/>
          </a:xfrm>
          <a:prstGeom prst="rect">
            <a:avLst/>
          </a:prstGeom>
          <a:noFill/>
        </p:spPr>
        <p:txBody>
          <a:bodyPr wrap="none" rtlCol="0">
            <a:spAutoFit/>
          </a:bodyPr>
          <a:lstStyle/>
          <a:p>
            <a:pPr marR="0" defTabSz="914400" fontAlgn="auto">
              <a:spcBef>
                <a:spcPts val="0"/>
              </a:spcBef>
              <a:spcAft>
                <a:spcPts val="0"/>
              </a:spcAft>
              <a:buClrTx/>
              <a:buSzTx/>
              <a:buFontTx/>
              <a:buNone/>
              <a:defRPr/>
            </a:pPr>
            <a:r>
              <a:rPr kumimoji="0" lang="zh-CN" altLang="en-US" sz="2800"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rPr>
              <a:t>新个人所得税法扣缴申报指引</a:t>
            </a:r>
          </a:p>
        </p:txBody>
      </p:sp>
      <p:grpSp>
        <p:nvGrpSpPr>
          <p:cNvPr id="64516" name="组合 29"/>
          <p:cNvGrpSpPr/>
          <p:nvPr/>
        </p:nvGrpSpPr>
        <p:grpSpPr>
          <a:xfrm>
            <a:off x="5697538" y="1851025"/>
            <a:ext cx="431800" cy="433388"/>
            <a:chOff x="6084168" y="1274820"/>
            <a:chExt cx="432048" cy="432834"/>
          </a:xfrm>
        </p:grpSpPr>
        <p:sp>
          <p:nvSpPr>
            <p:cNvPr id="64529" name="椭圆 22"/>
            <p:cNvSpPr/>
            <p:nvPr/>
          </p:nvSpPr>
          <p:spPr>
            <a:xfrm>
              <a:off x="6084168" y="1274820"/>
              <a:ext cx="432048" cy="432834"/>
            </a:xfrm>
            <a:prstGeom prst="ellipse">
              <a:avLst/>
            </a:prstGeom>
            <a:solidFill>
              <a:schemeClr val="accent1"/>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64530" name="Freeform 59"/>
            <p:cNvSpPr/>
            <p:nvPr/>
          </p:nvSpPr>
          <p:spPr>
            <a:xfrm>
              <a:off x="6180302" y="1365898"/>
              <a:ext cx="239780" cy="250679"/>
            </a:xfrm>
            <a:custGeom>
              <a:avLst/>
              <a:gdLst>
                <a:gd name="txL" fmla="*/ 0 w 581"/>
                <a:gd name="txT" fmla="*/ 0 h 609"/>
                <a:gd name="txR" fmla="*/ 581 w 581"/>
                <a:gd name="txB" fmla="*/ 609 h 60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56819901"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Lst>
              <a:rect l="txL" t="txT" r="txR" b="tx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alpha val="100000"/>
              </a:schemeClr>
            </a:solidFill>
            <a:ln w="9525">
              <a:noFill/>
            </a:ln>
          </p:spPr>
          <p:txBody>
            <a:bodyPr/>
            <a:lstStyle/>
            <a:p>
              <a:endParaRPr lang="zh-CN" altLang="en-US"/>
            </a:p>
          </p:txBody>
        </p:sp>
      </p:grpSp>
      <p:grpSp>
        <p:nvGrpSpPr>
          <p:cNvPr id="64517" name="组合 32"/>
          <p:cNvGrpSpPr/>
          <p:nvPr/>
        </p:nvGrpSpPr>
        <p:grpSpPr>
          <a:xfrm>
            <a:off x="4400550" y="1852613"/>
            <a:ext cx="433388" cy="431800"/>
            <a:chOff x="4788024" y="1275213"/>
            <a:chExt cx="432048" cy="432048"/>
          </a:xfrm>
        </p:grpSpPr>
        <p:sp>
          <p:nvSpPr>
            <p:cNvPr id="64527" name="椭圆 65"/>
            <p:cNvSpPr/>
            <p:nvPr/>
          </p:nvSpPr>
          <p:spPr>
            <a:xfrm>
              <a:off x="4788024" y="1275213"/>
              <a:ext cx="432048" cy="432048"/>
            </a:xfrm>
            <a:prstGeom prst="ellipse">
              <a:avLst/>
            </a:prstGeom>
            <a:solidFill>
              <a:srgbClr val="F7960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64528" name="Freeform 110"/>
            <p:cNvSpPr/>
            <p:nvPr/>
          </p:nvSpPr>
          <p:spPr>
            <a:xfrm>
              <a:off x="4891102" y="1366806"/>
              <a:ext cx="250679" cy="248862"/>
            </a:xfrm>
            <a:custGeom>
              <a:avLst/>
              <a:gdLst>
                <a:gd name="txL" fmla="*/ 0 w 609"/>
                <a:gd name="txT" fmla="*/ 0 h 602"/>
                <a:gd name="txR" fmla="*/ 609 w 609"/>
                <a:gd name="txB" fmla="*/ 602 h 60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alpha val="100000"/>
              </a:schemeClr>
            </a:solidFill>
            <a:ln w="9525">
              <a:noFill/>
            </a:ln>
          </p:spPr>
          <p:txBody>
            <a:bodyPr/>
            <a:lstStyle/>
            <a:p>
              <a:endParaRPr lang="zh-CN" altLang="en-US"/>
            </a:p>
          </p:txBody>
        </p:sp>
      </p:grpSp>
      <p:grpSp>
        <p:nvGrpSpPr>
          <p:cNvPr id="64518" name="组合 35"/>
          <p:cNvGrpSpPr/>
          <p:nvPr/>
        </p:nvGrpSpPr>
        <p:grpSpPr>
          <a:xfrm>
            <a:off x="5049838" y="1851025"/>
            <a:ext cx="431800" cy="433388"/>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64526" name="Freeform 16"/>
            <p:cNvSpPr/>
            <p:nvPr/>
          </p:nvSpPr>
          <p:spPr>
            <a:xfrm>
              <a:off x="5554420" y="1377705"/>
              <a:ext cx="196183" cy="227065"/>
            </a:xfrm>
            <a:custGeom>
              <a:avLst/>
              <a:gdLst>
                <a:gd name="txL" fmla="*/ 0 w 475"/>
                <a:gd name="txT" fmla="*/ 0 h 552"/>
                <a:gd name="txR" fmla="*/ 475 w 475"/>
                <a:gd name="txB" fmla="*/ 552 h 552"/>
              </a:gdLst>
              <a:ahLst/>
              <a:cxnLst>
                <a:cxn ang="0">
                  <a:pos x="2147483647" y="2147483647"/>
                </a:cxn>
                <a:cxn ang="0">
                  <a:pos x="2147483647" y="2147483647"/>
                </a:cxn>
                <a:cxn ang="0">
                  <a:pos x="2147483647" y="2147483647"/>
                </a:cxn>
                <a:cxn ang="0">
                  <a:pos x="2147483647" y="0"/>
                </a:cxn>
                <a:cxn ang="0">
                  <a:pos x="2147483647" y="0"/>
                </a:cxn>
                <a:cxn ang="0">
                  <a:pos x="2147483647" y="148851695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488516956"/>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60392510" y="2147483647"/>
                </a:cxn>
                <a:cxn ang="0">
                  <a:pos x="0" y="2147483647"/>
                </a:cxn>
                <a:cxn ang="0">
                  <a:pos x="1560392510" y="2147483647"/>
                </a:cxn>
                <a:cxn ang="0">
                  <a:pos x="2147483647" y="2147483647"/>
                </a:cxn>
                <a:cxn ang="0">
                  <a:pos x="2147483647" y="2147483647"/>
                </a:cxn>
                <a:cxn ang="0">
                  <a:pos x="1560392510" y="2147483647"/>
                </a:cxn>
                <a:cxn ang="0">
                  <a:pos x="1560392510" y="2147483647"/>
                </a:cxn>
                <a:cxn ang="0">
                  <a:pos x="2147483647" y="2147483647"/>
                </a:cxn>
                <a:cxn ang="0">
                  <a:pos x="2147483647" y="2147483647"/>
                </a:cxn>
                <a:cxn ang="0">
                  <a:pos x="2147483647" y="2147483647"/>
                </a:cxn>
                <a:cxn ang="0">
                  <a:pos x="1560392510" y="2147483647"/>
                </a:cxn>
                <a:cxn ang="0">
                  <a:pos x="0" y="2147483647"/>
                </a:cxn>
                <a:cxn ang="0">
                  <a:pos x="1560392510" y="2147483647"/>
                </a:cxn>
                <a:cxn ang="0">
                  <a:pos x="1560392510" y="2147483647"/>
                </a:cxn>
                <a:cxn ang="0">
                  <a:pos x="1560392510" y="2147483647"/>
                </a:cxn>
                <a:cxn ang="0">
                  <a:pos x="2147483647" y="2147483647"/>
                </a:cxn>
                <a:cxn ang="0">
                  <a:pos x="2147483647" y="2147483647"/>
                </a:cxn>
                <a:cxn ang="0">
                  <a:pos x="2147483647" y="2147483647"/>
                </a:cxn>
                <a:cxn ang="0">
                  <a:pos x="1560392510" y="2147483647"/>
                </a:cxn>
                <a:cxn ang="0">
                  <a:pos x="0" y="2147483647"/>
                </a:cxn>
                <a:cxn ang="0">
                  <a:pos x="1560392510" y="2147483647"/>
                </a:cxn>
              </a:cxnLst>
              <a:rect l="txL" t="txT" r="txR" b="tx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alpha val="100000"/>
              </a:schemeClr>
            </a:solidFill>
            <a:ln w="9525">
              <a:noFill/>
            </a:ln>
          </p:spPr>
          <p:txBody>
            <a:bodyPr/>
            <a:lstStyle/>
            <a:p>
              <a:endParaRPr lang="zh-CN" altLang="en-US"/>
            </a:p>
          </p:txBody>
        </p:sp>
      </p:grpSp>
      <p:grpSp>
        <p:nvGrpSpPr>
          <p:cNvPr id="64519" name="组合 38"/>
          <p:cNvGrpSpPr/>
          <p:nvPr/>
        </p:nvGrpSpPr>
        <p:grpSpPr>
          <a:xfrm>
            <a:off x="3105150" y="1851025"/>
            <a:ext cx="433388" cy="433388"/>
            <a:chOff x="3491880" y="1274820"/>
            <a:chExt cx="432833" cy="432834"/>
          </a:xfrm>
        </p:grpSpPr>
        <p:sp>
          <p:nvSpPr>
            <p:cNvPr id="64523" name="椭圆 16"/>
            <p:cNvSpPr/>
            <p:nvPr/>
          </p:nvSpPr>
          <p:spPr>
            <a:xfrm>
              <a:off x="3491880" y="1274820"/>
              <a:ext cx="432833" cy="432834"/>
            </a:xfrm>
            <a:prstGeom prst="ellipse">
              <a:avLst/>
            </a:prstGeom>
            <a:solidFill>
              <a:schemeClr val="accent1"/>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64524" name="Freeform 75"/>
            <p:cNvSpPr/>
            <p:nvPr/>
          </p:nvSpPr>
          <p:spPr>
            <a:xfrm>
              <a:off x="3583864" y="1385879"/>
              <a:ext cx="248863" cy="210716"/>
            </a:xfrm>
            <a:custGeom>
              <a:avLst/>
              <a:gdLst>
                <a:gd name="txL" fmla="*/ 0 w 602"/>
                <a:gd name="txT" fmla="*/ 0 h 510"/>
                <a:gd name="txR" fmla="*/ 602 w 602"/>
                <a:gd name="txB" fmla="*/ 510 h 510"/>
              </a:gdLst>
              <a:ahLst/>
              <a:cxnLst>
                <a:cxn ang="0">
                  <a:pos x="2147483647" y="2147483647"/>
                </a:cxn>
                <a:cxn ang="0">
                  <a:pos x="2147483647" y="2147483647"/>
                </a:cxn>
                <a:cxn ang="0">
                  <a:pos x="1510814829" y="2147483647"/>
                </a:cxn>
                <a:cxn ang="0">
                  <a:pos x="0" y="2147483647"/>
                </a:cxn>
                <a:cxn ang="0">
                  <a:pos x="0" y="1508272953"/>
                </a:cxn>
                <a:cxn ang="0">
                  <a:pos x="1510814829" y="0"/>
                </a:cxn>
                <a:cxn ang="0">
                  <a:pos x="2147483647" y="150827295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alpha val="100000"/>
              </a:schemeClr>
            </a:solidFill>
            <a:ln w="9525">
              <a:noFill/>
            </a:ln>
          </p:spPr>
          <p:txBody>
            <a:bodyPr/>
            <a:lstStyle/>
            <a:p>
              <a:endParaRPr lang="zh-CN" altLang="en-US"/>
            </a:p>
          </p:txBody>
        </p:sp>
      </p:grpSp>
      <p:grpSp>
        <p:nvGrpSpPr>
          <p:cNvPr id="64520" name="组合 42"/>
          <p:cNvGrpSpPr/>
          <p:nvPr/>
        </p:nvGrpSpPr>
        <p:grpSpPr>
          <a:xfrm>
            <a:off x="3752850" y="1851025"/>
            <a:ext cx="433388" cy="433388"/>
            <a:chOff x="4139952" y="1274820"/>
            <a:chExt cx="432833" cy="432834"/>
          </a:xfrm>
        </p:grpSpPr>
        <p:sp>
          <p:nvSpPr>
            <p:cNvPr id="64521" name="椭圆 16"/>
            <p:cNvSpPr/>
            <p:nvPr/>
          </p:nvSpPr>
          <p:spPr>
            <a:xfrm>
              <a:off x="4139952" y="1274820"/>
              <a:ext cx="432833" cy="432834"/>
            </a:xfrm>
            <a:prstGeom prst="ellipse">
              <a:avLst/>
            </a:prstGeom>
            <a:solidFill>
              <a:srgbClr val="3992DB"/>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64522" name="Freeform 84"/>
            <p:cNvSpPr/>
            <p:nvPr/>
          </p:nvSpPr>
          <p:spPr>
            <a:xfrm>
              <a:off x="4241546" y="1366806"/>
              <a:ext cx="248863" cy="248863"/>
            </a:xfrm>
            <a:custGeom>
              <a:avLst/>
              <a:gdLst>
                <a:gd name="txL" fmla="*/ 0 w 602"/>
                <a:gd name="txT" fmla="*/ 0 h 602"/>
                <a:gd name="txR" fmla="*/ 602 w 602"/>
                <a:gd name="txB" fmla="*/ 602 h 602"/>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txL" t="txT" r="txR" b="tx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alpha val="100000"/>
              </a:schemeClr>
            </a:solidFill>
            <a:ln w="9525">
              <a:noFill/>
            </a:ln>
          </p:spPr>
          <p:txBody>
            <a:bodyPr/>
            <a:lstStyle/>
            <a:p>
              <a:endParaRPr lang="zh-CN" altLang="en-US"/>
            </a:p>
          </p:txBody>
        </p:sp>
      </p:grpSp>
    </p:spTree>
  </p:cSld>
  <p:clrMapOvr>
    <a:masterClrMapping/>
  </p:clrMapOvr>
  <p:transition spd="med" advTm="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2571750"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主要内容</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6566" name="组合 10"/>
          <p:cNvGrpSpPr/>
          <p:nvPr/>
        </p:nvGrpSpPr>
        <p:grpSpPr>
          <a:xfrm>
            <a:off x="250825" y="1130300"/>
            <a:ext cx="2184400" cy="450850"/>
            <a:chOff x="251520" y="1131590"/>
            <a:chExt cx="2183634" cy="451901"/>
          </a:xfrm>
        </p:grpSpPr>
        <p:sp>
          <p:nvSpPr>
            <p:cNvPr id="66672" name="Shape 3883"/>
            <p:cNvSpPr/>
            <p:nvPr/>
          </p:nvSpPr>
          <p:spPr>
            <a:xfrm>
              <a:off x="274163" y="1131590"/>
              <a:ext cx="2088983" cy="451901"/>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66673" name="Text Placeholder 5"/>
            <p:cNvSpPr txBox="1"/>
            <p:nvPr/>
          </p:nvSpPr>
          <p:spPr>
            <a:xfrm>
              <a:off x="251520" y="1203598"/>
              <a:ext cx="2183634" cy="306559"/>
            </a:xfrm>
            <a:prstGeom prst="rect">
              <a:avLst/>
            </a:prstGeom>
            <a:noFill/>
            <a:ln w="9525">
              <a:noFill/>
            </a:ln>
          </p:spPr>
          <p:txBody>
            <a:bodyPr anchor="ctr"/>
            <a:lstStyle/>
            <a:p>
              <a:pPr algn="ctr">
                <a:spcBef>
                  <a:spcPct val="20000"/>
                </a:spcBef>
                <a:buFont typeface="Arial" panose="020B0604020202020204" pitchFamily="34" charset="0"/>
                <a:buNone/>
              </a:pPr>
              <a:r>
                <a:rPr lang="zh-CN" sz="1400" b="1" dirty="0">
                  <a:solidFill>
                    <a:srgbClr val="FCFCFC"/>
                  </a:solidFill>
                  <a:latin typeface="微软雅黑" panose="020B0503020204020204" pitchFamily="34" charset="-122"/>
                  <a:ea typeface="微软雅黑" panose="020B0503020204020204" pitchFamily="34" charset="-122"/>
                </a:rPr>
                <a:t>基本流程：</a:t>
              </a:r>
            </a:p>
          </p:txBody>
        </p:sp>
      </p:grpSp>
      <p:grpSp>
        <p:nvGrpSpPr>
          <p:cNvPr id="66567" name="组合 9"/>
          <p:cNvGrpSpPr/>
          <p:nvPr/>
        </p:nvGrpSpPr>
        <p:grpSpPr>
          <a:xfrm>
            <a:off x="2435225" y="1130300"/>
            <a:ext cx="2184400" cy="450850"/>
            <a:chOff x="1236238" y="1111737"/>
            <a:chExt cx="2183634" cy="451901"/>
          </a:xfrm>
        </p:grpSpPr>
        <p:sp>
          <p:nvSpPr>
            <p:cNvPr id="66670"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66671" name="Text Placeholder 5"/>
            <p:cNvSpPr txBox="1"/>
            <p:nvPr/>
          </p:nvSpPr>
          <p:spPr>
            <a:xfrm>
              <a:off x="1236238" y="1183745"/>
              <a:ext cx="2183634" cy="306559"/>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01 </a:t>
              </a:r>
              <a:r>
                <a:rPr lang="zh-CN" altLang="en-US" sz="1400" b="1" dirty="0">
                  <a:solidFill>
                    <a:srgbClr val="FCFCFC"/>
                  </a:solidFill>
                  <a:latin typeface="微软雅黑" panose="020B0503020204020204" pitchFamily="34" charset="-122"/>
                  <a:ea typeface="微软雅黑" panose="020B0503020204020204" pitchFamily="34" charset="-122"/>
                </a:rPr>
                <a:t>扣缴登记</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66568" name="组合 62"/>
          <p:cNvGrpSpPr/>
          <p:nvPr/>
        </p:nvGrpSpPr>
        <p:grpSpPr>
          <a:xfrm>
            <a:off x="4619625" y="1130300"/>
            <a:ext cx="2184400" cy="450850"/>
            <a:chOff x="1236238" y="1111737"/>
            <a:chExt cx="2183634" cy="451901"/>
          </a:xfrm>
        </p:grpSpPr>
        <p:sp>
          <p:nvSpPr>
            <p:cNvPr id="66668"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66669" name="Text Placeholder 5"/>
            <p:cNvSpPr txBox="1"/>
            <p:nvPr/>
          </p:nvSpPr>
          <p:spPr>
            <a:xfrm>
              <a:off x="1236238" y="1183745"/>
              <a:ext cx="2183634" cy="306559"/>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02 </a:t>
              </a:r>
              <a:r>
                <a:rPr lang="zh-CN" altLang="en-US" sz="1400" b="1" dirty="0">
                  <a:solidFill>
                    <a:srgbClr val="FCFCFC"/>
                  </a:solidFill>
                  <a:latin typeface="微软雅黑" panose="020B0503020204020204" pitchFamily="34" charset="-122"/>
                  <a:ea typeface="微软雅黑" panose="020B0503020204020204" pitchFamily="34" charset="-122"/>
                </a:rPr>
                <a:t>人员信息采集</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66569" name="组合 68"/>
          <p:cNvGrpSpPr/>
          <p:nvPr/>
        </p:nvGrpSpPr>
        <p:grpSpPr>
          <a:xfrm>
            <a:off x="6804025" y="1130300"/>
            <a:ext cx="2184400" cy="450850"/>
            <a:chOff x="1236238" y="1111737"/>
            <a:chExt cx="2183634" cy="451901"/>
          </a:xfrm>
        </p:grpSpPr>
        <p:sp>
          <p:nvSpPr>
            <p:cNvPr id="66666"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66667" name="Text Placeholder 5"/>
            <p:cNvSpPr txBox="1"/>
            <p:nvPr/>
          </p:nvSpPr>
          <p:spPr>
            <a:xfrm>
              <a:off x="1236238" y="1183745"/>
              <a:ext cx="2183634" cy="306559"/>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03 </a:t>
              </a:r>
              <a:r>
                <a:rPr lang="zh-CN" altLang="en-US" sz="1400" b="1" dirty="0">
                  <a:solidFill>
                    <a:srgbClr val="FCFCFC"/>
                  </a:solidFill>
                  <a:latin typeface="微软雅黑" panose="020B0503020204020204" pitchFamily="34" charset="-122"/>
                  <a:ea typeface="微软雅黑" panose="020B0503020204020204" pitchFamily="34" charset="-122"/>
                </a:rPr>
                <a:t>专项扣除信息采集</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66570" name="组合 73"/>
          <p:cNvGrpSpPr/>
          <p:nvPr/>
        </p:nvGrpSpPr>
        <p:grpSpPr>
          <a:xfrm>
            <a:off x="2387600" y="2192338"/>
            <a:ext cx="2184400" cy="450850"/>
            <a:chOff x="1236238" y="1111737"/>
            <a:chExt cx="2183634" cy="451901"/>
          </a:xfrm>
        </p:grpSpPr>
        <p:sp>
          <p:nvSpPr>
            <p:cNvPr id="66664"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66665" name="Text Placeholder 5"/>
            <p:cNvSpPr txBox="1"/>
            <p:nvPr/>
          </p:nvSpPr>
          <p:spPr>
            <a:xfrm>
              <a:off x="1236238" y="1183745"/>
              <a:ext cx="2183634" cy="306559"/>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04 </a:t>
              </a:r>
              <a:r>
                <a:rPr lang="zh-CN" altLang="en-US" sz="1400" b="1" dirty="0">
                  <a:solidFill>
                    <a:srgbClr val="FCFCFC"/>
                  </a:solidFill>
                  <a:latin typeface="微软雅黑" panose="020B0503020204020204" pitchFamily="34" charset="-122"/>
                  <a:ea typeface="微软雅黑" panose="020B0503020204020204" pitchFamily="34" charset="-122"/>
                </a:rPr>
                <a:t>税款计算</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66571" name="组合 84"/>
          <p:cNvGrpSpPr/>
          <p:nvPr/>
        </p:nvGrpSpPr>
        <p:grpSpPr>
          <a:xfrm>
            <a:off x="4621213" y="2192338"/>
            <a:ext cx="2182812" cy="450850"/>
            <a:chOff x="1236238" y="1111737"/>
            <a:chExt cx="2183634" cy="451901"/>
          </a:xfrm>
        </p:grpSpPr>
        <p:sp>
          <p:nvSpPr>
            <p:cNvPr id="66662"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66663" name="Text Placeholder 5"/>
            <p:cNvSpPr txBox="1"/>
            <p:nvPr/>
          </p:nvSpPr>
          <p:spPr>
            <a:xfrm>
              <a:off x="1236238" y="1183745"/>
              <a:ext cx="2183634" cy="306559"/>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05</a:t>
              </a:r>
              <a:r>
                <a:rPr lang="zh-CN" altLang="en-US" sz="1400" b="1" dirty="0">
                  <a:solidFill>
                    <a:srgbClr val="FCFCFC"/>
                  </a:solidFill>
                  <a:latin typeface="微软雅黑" panose="020B0503020204020204" pitchFamily="34" charset="-122"/>
                  <a:ea typeface="微软雅黑" panose="020B0503020204020204" pitchFamily="34" charset="-122"/>
                </a:rPr>
                <a:t>扣缴申报表填写</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66572" name="组合 87"/>
          <p:cNvGrpSpPr/>
          <p:nvPr/>
        </p:nvGrpSpPr>
        <p:grpSpPr>
          <a:xfrm>
            <a:off x="6780213" y="2192338"/>
            <a:ext cx="2184400" cy="450850"/>
            <a:chOff x="1236238" y="1111737"/>
            <a:chExt cx="2183634" cy="451901"/>
          </a:xfrm>
        </p:grpSpPr>
        <p:sp>
          <p:nvSpPr>
            <p:cNvPr id="66660"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66661" name="Text Placeholder 5"/>
            <p:cNvSpPr txBox="1"/>
            <p:nvPr/>
          </p:nvSpPr>
          <p:spPr>
            <a:xfrm>
              <a:off x="1236238" y="1183745"/>
              <a:ext cx="2183634" cy="306559"/>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06 </a:t>
              </a:r>
              <a:r>
                <a:rPr lang="zh-CN" altLang="en-US" sz="1400" b="1" dirty="0">
                  <a:solidFill>
                    <a:srgbClr val="FCFCFC"/>
                  </a:solidFill>
                  <a:latin typeface="微软雅黑" panose="020B0503020204020204" pitchFamily="34" charset="-122"/>
                  <a:ea typeface="微软雅黑" panose="020B0503020204020204" pitchFamily="34" charset="-122"/>
                </a:rPr>
                <a:t>向纳税人提供信息</a:t>
              </a:r>
              <a:r>
                <a:rPr lang="en-US" altLang="zh-CN" sz="1400" b="1" dirty="0">
                  <a:solidFill>
                    <a:srgbClr val="FCFCFC"/>
                  </a:solidFill>
                  <a:latin typeface="微软雅黑" panose="020B0503020204020204" pitchFamily="34" charset="-122"/>
                  <a:ea typeface="微软雅黑" panose="020B0503020204020204" pitchFamily="34" charset="-122"/>
                </a:rPr>
                <a:t> </a:t>
              </a:r>
            </a:p>
          </p:txBody>
        </p:sp>
      </p:grpSp>
      <p:grpSp>
        <p:nvGrpSpPr>
          <p:cNvPr id="66573" name="组合 16"/>
          <p:cNvGrpSpPr/>
          <p:nvPr/>
        </p:nvGrpSpPr>
        <p:grpSpPr>
          <a:xfrm>
            <a:off x="533400" y="3987800"/>
            <a:ext cx="1446213" cy="744538"/>
            <a:chOff x="4888049" y="987575"/>
            <a:chExt cx="5300575" cy="3928394"/>
          </a:xfrm>
        </p:grpSpPr>
        <p:sp>
          <p:nvSpPr>
            <p:cNvPr id="66580" name="Freeform 660"/>
            <p:cNvSpPr/>
            <p:nvPr/>
          </p:nvSpPr>
          <p:spPr>
            <a:xfrm>
              <a:off x="10046957" y="3382725"/>
              <a:ext cx="82638" cy="324837"/>
            </a:xfrm>
            <a:custGeom>
              <a:avLst/>
              <a:gdLst>
                <a:gd name="txL" fmla="*/ 0 w 6"/>
                <a:gd name="txT" fmla="*/ 0 h 32"/>
                <a:gd name="txR" fmla="*/ 6 w 6"/>
                <a:gd name="txB" fmla="*/ 32 h 32"/>
              </a:gdLst>
              <a:ahLst/>
              <a:cxnLst>
                <a:cxn ang="0">
                  <a:pos x="82638" y="0"/>
                </a:cxn>
                <a:cxn ang="0">
                  <a:pos x="68865" y="324837"/>
                </a:cxn>
                <a:cxn ang="0">
                  <a:pos x="0" y="162419"/>
                </a:cxn>
                <a:cxn ang="0">
                  <a:pos x="82638" y="0"/>
                </a:cxn>
              </a:cxnLst>
              <a:rect l="txL" t="txT" r="txR" b="txB"/>
              <a:pathLst>
                <a:path w="6" h="32">
                  <a:moveTo>
                    <a:pt x="6" y="0"/>
                  </a:moveTo>
                  <a:cubicBezTo>
                    <a:pt x="5" y="32"/>
                    <a:pt x="5" y="32"/>
                    <a:pt x="5" y="32"/>
                  </a:cubicBezTo>
                  <a:cubicBezTo>
                    <a:pt x="5" y="26"/>
                    <a:pt x="4" y="21"/>
                    <a:pt x="0" y="16"/>
                  </a:cubicBezTo>
                  <a:cubicBezTo>
                    <a:pt x="4" y="11"/>
                    <a:pt x="6" y="5"/>
                    <a:pt x="6" y="0"/>
                  </a:cubicBezTo>
                  <a:close/>
                </a:path>
              </a:pathLst>
            </a:custGeom>
            <a:solidFill>
              <a:srgbClr val="005DA2">
                <a:alpha val="100000"/>
              </a:srgbClr>
            </a:solidFill>
            <a:ln w="9525">
              <a:noFill/>
            </a:ln>
          </p:spPr>
          <p:txBody>
            <a:bodyPr/>
            <a:lstStyle/>
            <a:p>
              <a:endParaRPr lang="zh-CN" altLang="en-US"/>
            </a:p>
          </p:txBody>
        </p:sp>
        <p:sp>
          <p:nvSpPr>
            <p:cNvPr id="66581" name="Freeform 661"/>
            <p:cNvSpPr/>
            <p:nvPr/>
          </p:nvSpPr>
          <p:spPr>
            <a:xfrm>
              <a:off x="7148762" y="3534320"/>
              <a:ext cx="2969036" cy="718976"/>
            </a:xfrm>
            <a:custGeom>
              <a:avLst/>
              <a:gdLst>
                <a:gd name="txL" fmla="*/ 0 w 213"/>
                <a:gd name="txT" fmla="*/ 0 h 70"/>
                <a:gd name="txR" fmla="*/ 213 w 213"/>
                <a:gd name="txB" fmla="*/ 70 h 70"/>
              </a:gdLst>
              <a:ahLst/>
              <a:cxnLst>
                <a:cxn ang="0">
                  <a:pos x="613322" y="267048"/>
                </a:cxn>
                <a:cxn ang="0">
                  <a:pos x="1491488" y="369759"/>
                </a:cxn>
                <a:cxn ang="0">
                  <a:pos x="2899340" y="10271"/>
                </a:cxn>
                <a:cxn ang="0">
                  <a:pos x="2969036" y="174608"/>
                </a:cxn>
                <a:cxn ang="0">
                  <a:pos x="1491488" y="718976"/>
                </a:cxn>
                <a:cxn ang="0">
                  <a:pos x="0" y="174608"/>
                </a:cxn>
                <a:cxn ang="0">
                  <a:pos x="0" y="164337"/>
                </a:cxn>
                <a:cxn ang="0">
                  <a:pos x="0" y="164337"/>
                </a:cxn>
                <a:cxn ang="0">
                  <a:pos x="83635" y="0"/>
                </a:cxn>
                <a:cxn ang="0">
                  <a:pos x="613322" y="267048"/>
                </a:cxn>
              </a:cxnLst>
              <a:rect l="txL" t="txT" r="txR" b="txB"/>
              <a:pathLst>
                <a:path w="213" h="70">
                  <a:moveTo>
                    <a:pt x="44" y="26"/>
                  </a:moveTo>
                  <a:cubicBezTo>
                    <a:pt x="62" y="32"/>
                    <a:pt x="84" y="36"/>
                    <a:pt x="107" y="36"/>
                  </a:cubicBezTo>
                  <a:cubicBezTo>
                    <a:pt x="154" y="36"/>
                    <a:pt x="193" y="21"/>
                    <a:pt x="208" y="1"/>
                  </a:cubicBezTo>
                  <a:cubicBezTo>
                    <a:pt x="212" y="6"/>
                    <a:pt x="213" y="11"/>
                    <a:pt x="213" y="17"/>
                  </a:cubicBezTo>
                  <a:cubicBezTo>
                    <a:pt x="213" y="46"/>
                    <a:pt x="166" y="70"/>
                    <a:pt x="107" y="70"/>
                  </a:cubicBezTo>
                  <a:cubicBezTo>
                    <a:pt x="48" y="70"/>
                    <a:pt x="0" y="46"/>
                    <a:pt x="0" y="17"/>
                  </a:cubicBezTo>
                  <a:cubicBezTo>
                    <a:pt x="0" y="16"/>
                    <a:pt x="0" y="16"/>
                    <a:pt x="0" y="16"/>
                  </a:cubicBezTo>
                  <a:cubicBezTo>
                    <a:pt x="0" y="16"/>
                    <a:pt x="0" y="16"/>
                    <a:pt x="0" y="16"/>
                  </a:cubicBezTo>
                  <a:cubicBezTo>
                    <a:pt x="0" y="10"/>
                    <a:pt x="2" y="5"/>
                    <a:pt x="6" y="0"/>
                  </a:cubicBezTo>
                  <a:cubicBezTo>
                    <a:pt x="13" y="10"/>
                    <a:pt x="26" y="19"/>
                    <a:pt x="44" y="26"/>
                  </a:cubicBezTo>
                  <a:close/>
                </a:path>
              </a:pathLst>
            </a:custGeom>
            <a:solidFill>
              <a:srgbClr val="005DA2">
                <a:alpha val="100000"/>
              </a:srgbClr>
            </a:solidFill>
            <a:ln w="9525">
              <a:noFill/>
            </a:ln>
          </p:spPr>
          <p:txBody>
            <a:bodyPr/>
            <a:lstStyle/>
            <a:p>
              <a:endParaRPr lang="zh-CN" altLang="en-US"/>
            </a:p>
          </p:txBody>
        </p:sp>
        <p:sp>
          <p:nvSpPr>
            <p:cNvPr id="66582" name="Freeform 662"/>
            <p:cNvSpPr/>
            <p:nvPr/>
          </p:nvSpPr>
          <p:spPr>
            <a:xfrm>
              <a:off x="8836920" y="3179161"/>
              <a:ext cx="206595" cy="47645"/>
            </a:xfrm>
            <a:custGeom>
              <a:avLst/>
              <a:gdLst>
                <a:gd name="txL" fmla="*/ 0 w 15"/>
                <a:gd name="txT" fmla="*/ 0 h 5"/>
                <a:gd name="txR" fmla="*/ 15 w 15"/>
                <a:gd name="txB" fmla="*/ 5 h 5"/>
              </a:gdLst>
              <a:ahLst/>
              <a:cxnLst>
                <a:cxn ang="0">
                  <a:pos x="0" y="0"/>
                </a:cxn>
                <a:cxn ang="0">
                  <a:pos x="206595" y="9529"/>
                </a:cxn>
                <a:cxn ang="0">
                  <a:pos x="179049" y="28587"/>
                </a:cxn>
                <a:cxn ang="0">
                  <a:pos x="110184" y="47645"/>
                </a:cxn>
                <a:cxn ang="0">
                  <a:pos x="13773" y="9529"/>
                </a:cxn>
                <a:cxn ang="0">
                  <a:pos x="0" y="0"/>
                </a:cxn>
              </a:cxnLst>
              <a:rect l="txL" t="txT" r="txR" b="txB"/>
              <a:pathLst>
                <a:path w="15" h="5">
                  <a:moveTo>
                    <a:pt x="0" y="0"/>
                  </a:moveTo>
                  <a:cubicBezTo>
                    <a:pt x="5" y="0"/>
                    <a:pt x="10" y="1"/>
                    <a:pt x="15" y="1"/>
                  </a:cubicBezTo>
                  <a:cubicBezTo>
                    <a:pt x="15" y="2"/>
                    <a:pt x="14" y="3"/>
                    <a:pt x="13" y="3"/>
                  </a:cubicBezTo>
                  <a:cubicBezTo>
                    <a:pt x="12" y="4"/>
                    <a:pt x="10" y="5"/>
                    <a:pt x="8" y="5"/>
                  </a:cubicBezTo>
                  <a:cubicBezTo>
                    <a:pt x="4" y="5"/>
                    <a:pt x="2" y="3"/>
                    <a:pt x="1" y="1"/>
                  </a:cubicBezTo>
                  <a:cubicBezTo>
                    <a:pt x="1" y="1"/>
                    <a:pt x="0" y="0"/>
                    <a:pt x="0" y="0"/>
                  </a:cubicBezTo>
                  <a:close/>
                </a:path>
              </a:pathLst>
            </a:custGeom>
            <a:solidFill>
              <a:srgbClr val="58595B">
                <a:alpha val="100000"/>
              </a:srgbClr>
            </a:solidFill>
            <a:ln w="9525">
              <a:noFill/>
            </a:ln>
          </p:spPr>
          <p:txBody>
            <a:bodyPr/>
            <a:lstStyle/>
            <a:p>
              <a:endParaRPr lang="zh-CN" altLang="en-US"/>
            </a:p>
          </p:txBody>
        </p:sp>
        <p:sp>
          <p:nvSpPr>
            <p:cNvPr id="66583" name="Freeform 663"/>
            <p:cNvSpPr/>
            <p:nvPr/>
          </p:nvSpPr>
          <p:spPr>
            <a:xfrm>
              <a:off x="8724763" y="3135849"/>
              <a:ext cx="112158" cy="43314"/>
            </a:xfrm>
            <a:custGeom>
              <a:avLst/>
              <a:gdLst>
                <a:gd name="txL" fmla="*/ 0 w 8"/>
                <a:gd name="txT" fmla="*/ 0 h 4"/>
                <a:gd name="txR" fmla="*/ 8 w 8"/>
                <a:gd name="txB" fmla="*/ 4 h 4"/>
              </a:gdLst>
              <a:ahLst/>
              <a:cxnLst>
                <a:cxn ang="0">
                  <a:pos x="112158" y="43314"/>
                </a:cxn>
                <a:cxn ang="0">
                  <a:pos x="0" y="32485"/>
                </a:cxn>
                <a:cxn ang="0">
                  <a:pos x="0" y="0"/>
                </a:cxn>
                <a:cxn ang="0">
                  <a:pos x="112158" y="43314"/>
                </a:cxn>
              </a:cxnLst>
              <a:rect l="txL" t="txT" r="txR" b="txB"/>
              <a:pathLst>
                <a:path w="8" h="4">
                  <a:moveTo>
                    <a:pt x="8" y="4"/>
                  </a:moveTo>
                  <a:cubicBezTo>
                    <a:pt x="6" y="4"/>
                    <a:pt x="3" y="3"/>
                    <a:pt x="0" y="3"/>
                  </a:cubicBezTo>
                  <a:cubicBezTo>
                    <a:pt x="0" y="0"/>
                    <a:pt x="0" y="0"/>
                    <a:pt x="0" y="0"/>
                  </a:cubicBezTo>
                  <a:cubicBezTo>
                    <a:pt x="4" y="1"/>
                    <a:pt x="7" y="2"/>
                    <a:pt x="8" y="4"/>
                  </a:cubicBezTo>
                  <a:close/>
                </a:path>
              </a:pathLst>
            </a:custGeom>
            <a:solidFill>
              <a:srgbClr val="33BFC7">
                <a:alpha val="100000"/>
              </a:srgbClr>
            </a:solidFill>
            <a:ln w="9525">
              <a:noFill/>
            </a:ln>
          </p:spPr>
          <p:txBody>
            <a:bodyPr/>
            <a:lstStyle/>
            <a:p>
              <a:endParaRPr lang="zh-CN" altLang="en-US"/>
            </a:p>
          </p:txBody>
        </p:sp>
        <p:sp>
          <p:nvSpPr>
            <p:cNvPr id="66584" name="Freeform 664"/>
            <p:cNvSpPr/>
            <p:nvPr/>
          </p:nvSpPr>
          <p:spPr>
            <a:xfrm>
              <a:off x="8724763" y="3352409"/>
              <a:ext cx="165273" cy="129932"/>
            </a:xfrm>
            <a:custGeom>
              <a:avLst/>
              <a:gdLst>
                <a:gd name="txL" fmla="*/ 0 w 12"/>
                <a:gd name="txT" fmla="*/ 0 h 13"/>
                <a:gd name="txR" fmla="*/ 12 w 12"/>
                <a:gd name="txB" fmla="*/ 13 h 13"/>
              </a:gdLst>
              <a:ahLst/>
              <a:cxnLst>
                <a:cxn ang="0">
                  <a:pos x="0" y="129932"/>
                </a:cxn>
                <a:cxn ang="0">
                  <a:pos x="0" y="0"/>
                </a:cxn>
                <a:cxn ang="0">
                  <a:pos x="123955" y="19990"/>
                </a:cxn>
                <a:cxn ang="0">
                  <a:pos x="165273" y="59969"/>
                </a:cxn>
                <a:cxn ang="0">
                  <a:pos x="123955" y="109942"/>
                </a:cxn>
                <a:cxn ang="0">
                  <a:pos x="0" y="129932"/>
                </a:cxn>
              </a:cxnLst>
              <a:rect l="txL" t="txT" r="txR" b="txB"/>
              <a:pathLst>
                <a:path w="12" h="13">
                  <a:moveTo>
                    <a:pt x="0" y="13"/>
                  </a:moveTo>
                  <a:cubicBezTo>
                    <a:pt x="0" y="0"/>
                    <a:pt x="0" y="0"/>
                    <a:pt x="0" y="0"/>
                  </a:cubicBezTo>
                  <a:cubicBezTo>
                    <a:pt x="4" y="0"/>
                    <a:pt x="7" y="1"/>
                    <a:pt x="9" y="2"/>
                  </a:cubicBezTo>
                  <a:cubicBezTo>
                    <a:pt x="11" y="3"/>
                    <a:pt x="12" y="5"/>
                    <a:pt x="12" y="6"/>
                  </a:cubicBezTo>
                  <a:cubicBezTo>
                    <a:pt x="12" y="8"/>
                    <a:pt x="11" y="9"/>
                    <a:pt x="9" y="11"/>
                  </a:cubicBezTo>
                  <a:cubicBezTo>
                    <a:pt x="7" y="12"/>
                    <a:pt x="4" y="13"/>
                    <a:pt x="0" y="13"/>
                  </a:cubicBezTo>
                  <a:close/>
                </a:path>
              </a:pathLst>
            </a:custGeom>
            <a:solidFill>
              <a:srgbClr val="33BFC7">
                <a:alpha val="100000"/>
              </a:srgbClr>
            </a:solidFill>
            <a:ln w="9525">
              <a:noFill/>
            </a:ln>
          </p:spPr>
          <p:txBody>
            <a:bodyPr/>
            <a:lstStyle/>
            <a:p>
              <a:endParaRPr lang="zh-CN" altLang="en-US"/>
            </a:p>
          </p:txBody>
        </p:sp>
        <p:sp>
          <p:nvSpPr>
            <p:cNvPr id="66585" name="Freeform 665"/>
            <p:cNvSpPr/>
            <p:nvPr/>
          </p:nvSpPr>
          <p:spPr>
            <a:xfrm>
              <a:off x="8512269" y="3135849"/>
              <a:ext cx="112158" cy="30316"/>
            </a:xfrm>
            <a:custGeom>
              <a:avLst/>
              <a:gdLst>
                <a:gd name="txL" fmla="*/ 0 w 8"/>
                <a:gd name="txT" fmla="*/ 0 h 3"/>
                <a:gd name="txR" fmla="*/ 8 w 8"/>
                <a:gd name="txB" fmla="*/ 3 h 3"/>
              </a:gdLst>
              <a:ahLst/>
              <a:cxnLst>
                <a:cxn ang="0">
                  <a:pos x="112158" y="0"/>
                </a:cxn>
                <a:cxn ang="0">
                  <a:pos x="112158" y="30316"/>
                </a:cxn>
                <a:cxn ang="0">
                  <a:pos x="0" y="30316"/>
                </a:cxn>
                <a:cxn ang="0">
                  <a:pos x="14020" y="20211"/>
                </a:cxn>
                <a:cxn ang="0">
                  <a:pos x="112158" y="0"/>
                </a:cxn>
              </a:cxnLst>
              <a:rect l="txL" t="txT" r="txR" b="txB"/>
              <a:pathLst>
                <a:path w="8" h="3">
                  <a:moveTo>
                    <a:pt x="8" y="0"/>
                  </a:moveTo>
                  <a:cubicBezTo>
                    <a:pt x="8" y="3"/>
                    <a:pt x="8" y="3"/>
                    <a:pt x="8" y="3"/>
                  </a:cubicBezTo>
                  <a:cubicBezTo>
                    <a:pt x="5" y="3"/>
                    <a:pt x="2" y="3"/>
                    <a:pt x="0" y="3"/>
                  </a:cubicBezTo>
                  <a:cubicBezTo>
                    <a:pt x="0" y="3"/>
                    <a:pt x="0" y="3"/>
                    <a:pt x="1" y="2"/>
                  </a:cubicBezTo>
                  <a:cubicBezTo>
                    <a:pt x="3" y="1"/>
                    <a:pt x="5" y="1"/>
                    <a:pt x="8" y="0"/>
                  </a:cubicBezTo>
                  <a:close/>
                </a:path>
              </a:pathLst>
            </a:custGeom>
            <a:solidFill>
              <a:srgbClr val="33BFC7">
                <a:alpha val="100000"/>
              </a:srgbClr>
            </a:solidFill>
            <a:ln w="9525">
              <a:noFill/>
            </a:ln>
          </p:spPr>
          <p:txBody>
            <a:bodyPr/>
            <a:lstStyle/>
            <a:p>
              <a:endParaRPr lang="zh-CN" altLang="en-US"/>
            </a:p>
          </p:txBody>
        </p:sp>
        <p:sp>
          <p:nvSpPr>
            <p:cNvPr id="66586" name="Freeform 666"/>
            <p:cNvSpPr/>
            <p:nvPr/>
          </p:nvSpPr>
          <p:spPr>
            <a:xfrm>
              <a:off x="8500465" y="3166169"/>
              <a:ext cx="123956" cy="90955"/>
            </a:xfrm>
            <a:custGeom>
              <a:avLst/>
              <a:gdLst>
                <a:gd name="txL" fmla="*/ 0 w 9"/>
                <a:gd name="txT" fmla="*/ 0 h 9"/>
                <a:gd name="txR" fmla="*/ 9 w 9"/>
                <a:gd name="txB" fmla="*/ 9 h 9"/>
              </a:gdLst>
              <a:ahLst/>
              <a:cxnLst>
                <a:cxn ang="0">
                  <a:pos x="123956" y="90955"/>
                </a:cxn>
                <a:cxn ang="0">
                  <a:pos x="27546" y="70743"/>
                </a:cxn>
                <a:cxn ang="0">
                  <a:pos x="0" y="30318"/>
                </a:cxn>
                <a:cxn ang="0">
                  <a:pos x="13773" y="0"/>
                </a:cxn>
                <a:cxn ang="0">
                  <a:pos x="123956" y="0"/>
                </a:cxn>
                <a:cxn ang="0">
                  <a:pos x="123956" y="90955"/>
                </a:cxn>
              </a:cxnLst>
              <a:rect l="txL" t="txT" r="txR" b="txB"/>
              <a:pathLst>
                <a:path w="9" h="9">
                  <a:moveTo>
                    <a:pt x="9" y="9"/>
                  </a:moveTo>
                  <a:cubicBezTo>
                    <a:pt x="6" y="8"/>
                    <a:pt x="4" y="7"/>
                    <a:pt x="2" y="7"/>
                  </a:cubicBezTo>
                  <a:cubicBezTo>
                    <a:pt x="0" y="6"/>
                    <a:pt x="0" y="5"/>
                    <a:pt x="0" y="3"/>
                  </a:cubicBezTo>
                  <a:cubicBezTo>
                    <a:pt x="0" y="2"/>
                    <a:pt x="0" y="1"/>
                    <a:pt x="1" y="0"/>
                  </a:cubicBezTo>
                  <a:cubicBezTo>
                    <a:pt x="3" y="0"/>
                    <a:pt x="6" y="0"/>
                    <a:pt x="9" y="0"/>
                  </a:cubicBezTo>
                  <a:lnTo>
                    <a:pt x="9" y="9"/>
                  </a:lnTo>
                  <a:close/>
                </a:path>
              </a:pathLst>
            </a:custGeom>
            <a:solidFill>
              <a:srgbClr val="33BFC7">
                <a:alpha val="100000"/>
              </a:srgbClr>
            </a:solidFill>
            <a:ln w="9525">
              <a:noFill/>
            </a:ln>
          </p:spPr>
          <p:txBody>
            <a:bodyPr/>
            <a:lstStyle/>
            <a:p>
              <a:endParaRPr lang="zh-CN" altLang="en-US"/>
            </a:p>
          </p:txBody>
        </p:sp>
        <p:sp>
          <p:nvSpPr>
            <p:cNvPr id="66587" name="Freeform 667"/>
            <p:cNvSpPr/>
            <p:nvPr/>
          </p:nvSpPr>
          <p:spPr>
            <a:xfrm>
              <a:off x="8305683" y="3014574"/>
              <a:ext cx="737832" cy="173246"/>
            </a:xfrm>
            <a:custGeom>
              <a:avLst/>
              <a:gdLst>
                <a:gd name="txL" fmla="*/ 0 w 53"/>
                <a:gd name="txT" fmla="*/ 0 h 17"/>
                <a:gd name="txR" fmla="*/ 53 w 53"/>
                <a:gd name="txB" fmla="*/ 17 h 17"/>
              </a:gdLst>
              <a:ahLst/>
              <a:cxnLst>
                <a:cxn ang="0">
                  <a:pos x="0" y="173246"/>
                </a:cxn>
                <a:cxn ang="0">
                  <a:pos x="83528" y="101909"/>
                </a:cxn>
                <a:cxn ang="0">
                  <a:pos x="320191" y="61146"/>
                </a:cxn>
                <a:cxn ang="0">
                  <a:pos x="320191" y="30573"/>
                </a:cxn>
                <a:cxn ang="0">
                  <a:pos x="375877" y="0"/>
                </a:cxn>
                <a:cxn ang="0">
                  <a:pos x="417641" y="30573"/>
                </a:cxn>
                <a:cxn ang="0">
                  <a:pos x="417641" y="61146"/>
                </a:cxn>
                <a:cxn ang="0">
                  <a:pos x="556854" y="81528"/>
                </a:cxn>
                <a:cxn ang="0">
                  <a:pos x="668225" y="112100"/>
                </a:cxn>
                <a:cxn ang="0">
                  <a:pos x="723911" y="142673"/>
                </a:cxn>
                <a:cxn ang="0">
                  <a:pos x="737832" y="173246"/>
                </a:cxn>
                <a:cxn ang="0">
                  <a:pos x="737832" y="173246"/>
                </a:cxn>
                <a:cxn ang="0">
                  <a:pos x="529012" y="163055"/>
                </a:cxn>
                <a:cxn ang="0">
                  <a:pos x="417641" y="122291"/>
                </a:cxn>
                <a:cxn ang="0">
                  <a:pos x="417641" y="152864"/>
                </a:cxn>
                <a:cxn ang="0">
                  <a:pos x="334113" y="152864"/>
                </a:cxn>
                <a:cxn ang="0">
                  <a:pos x="320191" y="152864"/>
                </a:cxn>
                <a:cxn ang="0">
                  <a:pos x="320191" y="122291"/>
                </a:cxn>
                <a:cxn ang="0">
                  <a:pos x="222742" y="142673"/>
                </a:cxn>
                <a:cxn ang="0">
                  <a:pos x="208820" y="152864"/>
                </a:cxn>
                <a:cxn ang="0">
                  <a:pos x="0" y="173246"/>
                </a:cxn>
              </a:cxnLst>
              <a:rect l="txL" t="txT" r="txR" b="txB"/>
              <a:pathLst>
                <a:path w="53" h="17">
                  <a:moveTo>
                    <a:pt x="0" y="17"/>
                  </a:moveTo>
                  <a:cubicBezTo>
                    <a:pt x="1" y="14"/>
                    <a:pt x="3" y="12"/>
                    <a:pt x="6" y="10"/>
                  </a:cubicBezTo>
                  <a:cubicBezTo>
                    <a:pt x="10" y="8"/>
                    <a:pt x="16" y="7"/>
                    <a:pt x="23" y="6"/>
                  </a:cubicBezTo>
                  <a:cubicBezTo>
                    <a:pt x="23" y="3"/>
                    <a:pt x="23" y="3"/>
                    <a:pt x="23" y="3"/>
                  </a:cubicBezTo>
                  <a:cubicBezTo>
                    <a:pt x="23" y="1"/>
                    <a:pt x="25" y="0"/>
                    <a:pt x="27" y="0"/>
                  </a:cubicBezTo>
                  <a:cubicBezTo>
                    <a:pt x="29" y="0"/>
                    <a:pt x="30" y="1"/>
                    <a:pt x="30" y="3"/>
                  </a:cubicBezTo>
                  <a:cubicBezTo>
                    <a:pt x="30" y="6"/>
                    <a:pt x="30" y="6"/>
                    <a:pt x="30" y="6"/>
                  </a:cubicBezTo>
                  <a:cubicBezTo>
                    <a:pt x="34" y="6"/>
                    <a:pt x="38" y="7"/>
                    <a:pt x="40" y="8"/>
                  </a:cubicBezTo>
                  <a:cubicBezTo>
                    <a:pt x="43" y="8"/>
                    <a:pt x="46" y="9"/>
                    <a:pt x="48" y="11"/>
                  </a:cubicBezTo>
                  <a:cubicBezTo>
                    <a:pt x="49" y="12"/>
                    <a:pt x="51" y="13"/>
                    <a:pt x="52" y="14"/>
                  </a:cubicBezTo>
                  <a:cubicBezTo>
                    <a:pt x="52" y="15"/>
                    <a:pt x="53" y="16"/>
                    <a:pt x="53" y="17"/>
                  </a:cubicBezTo>
                  <a:cubicBezTo>
                    <a:pt x="53" y="17"/>
                    <a:pt x="53" y="17"/>
                    <a:pt x="53" y="17"/>
                  </a:cubicBezTo>
                  <a:cubicBezTo>
                    <a:pt x="48" y="17"/>
                    <a:pt x="43" y="16"/>
                    <a:pt x="38" y="16"/>
                  </a:cubicBezTo>
                  <a:cubicBezTo>
                    <a:pt x="37" y="14"/>
                    <a:pt x="34" y="13"/>
                    <a:pt x="30" y="12"/>
                  </a:cubicBezTo>
                  <a:cubicBezTo>
                    <a:pt x="30" y="15"/>
                    <a:pt x="30" y="15"/>
                    <a:pt x="30" y="15"/>
                  </a:cubicBezTo>
                  <a:cubicBezTo>
                    <a:pt x="28" y="15"/>
                    <a:pt x="26" y="15"/>
                    <a:pt x="24" y="15"/>
                  </a:cubicBezTo>
                  <a:cubicBezTo>
                    <a:pt x="24" y="15"/>
                    <a:pt x="23" y="15"/>
                    <a:pt x="23" y="15"/>
                  </a:cubicBezTo>
                  <a:cubicBezTo>
                    <a:pt x="23" y="12"/>
                    <a:pt x="23" y="12"/>
                    <a:pt x="23" y="12"/>
                  </a:cubicBezTo>
                  <a:cubicBezTo>
                    <a:pt x="20" y="13"/>
                    <a:pt x="18" y="13"/>
                    <a:pt x="16" y="14"/>
                  </a:cubicBezTo>
                  <a:cubicBezTo>
                    <a:pt x="15" y="15"/>
                    <a:pt x="15" y="15"/>
                    <a:pt x="15" y="15"/>
                  </a:cubicBezTo>
                  <a:cubicBezTo>
                    <a:pt x="10" y="16"/>
                    <a:pt x="5" y="16"/>
                    <a:pt x="0" y="17"/>
                  </a:cubicBezTo>
                  <a:close/>
                </a:path>
              </a:pathLst>
            </a:custGeom>
            <a:solidFill>
              <a:srgbClr val="58595B">
                <a:alpha val="100000"/>
              </a:srgbClr>
            </a:solidFill>
            <a:ln w="9525">
              <a:noFill/>
            </a:ln>
          </p:spPr>
          <p:txBody>
            <a:bodyPr/>
            <a:lstStyle/>
            <a:p>
              <a:endParaRPr lang="zh-CN" altLang="en-US"/>
            </a:p>
          </p:txBody>
        </p:sp>
        <p:sp>
          <p:nvSpPr>
            <p:cNvPr id="66588" name="Freeform 668"/>
            <p:cNvSpPr/>
            <p:nvPr/>
          </p:nvSpPr>
          <p:spPr>
            <a:xfrm>
              <a:off x="7520626" y="3166169"/>
              <a:ext cx="2237103" cy="606367"/>
            </a:xfrm>
            <a:custGeom>
              <a:avLst/>
              <a:gdLst>
                <a:gd name="txL" fmla="*/ 0 w 160"/>
                <a:gd name="txT" fmla="*/ 0 h 59"/>
                <a:gd name="txR" fmla="*/ 160 w 160"/>
                <a:gd name="txB" fmla="*/ 59 h 59"/>
              </a:gdLst>
              <a:ahLst/>
              <a:cxnLst>
                <a:cxn ang="0">
                  <a:pos x="852895" y="215826"/>
                </a:cxn>
                <a:cxn ang="0">
                  <a:pos x="782986" y="226103"/>
                </a:cxn>
                <a:cxn ang="0">
                  <a:pos x="755022" y="246658"/>
                </a:cxn>
                <a:cxn ang="0">
                  <a:pos x="769004" y="287767"/>
                </a:cxn>
                <a:cxn ang="0">
                  <a:pos x="838914" y="328877"/>
                </a:cxn>
                <a:cxn ang="0">
                  <a:pos x="950769" y="359709"/>
                </a:cxn>
                <a:cxn ang="0">
                  <a:pos x="1104570" y="380264"/>
                </a:cxn>
                <a:cxn ang="0">
                  <a:pos x="1104570" y="462483"/>
                </a:cxn>
                <a:cxn ang="0">
                  <a:pos x="1118552" y="483038"/>
                </a:cxn>
                <a:cxn ang="0">
                  <a:pos x="1160497" y="493316"/>
                </a:cxn>
                <a:cxn ang="0">
                  <a:pos x="1202443" y="483038"/>
                </a:cxn>
                <a:cxn ang="0">
                  <a:pos x="1202443" y="462483"/>
                </a:cxn>
                <a:cxn ang="0">
                  <a:pos x="1202443" y="380264"/>
                </a:cxn>
                <a:cxn ang="0">
                  <a:pos x="1398189" y="359709"/>
                </a:cxn>
                <a:cxn ang="0">
                  <a:pos x="1510044" y="308322"/>
                </a:cxn>
                <a:cxn ang="0">
                  <a:pos x="1551990" y="236380"/>
                </a:cxn>
                <a:cxn ang="0">
                  <a:pos x="1538008" y="184993"/>
                </a:cxn>
                <a:cxn ang="0">
                  <a:pos x="1454117" y="143884"/>
                </a:cxn>
                <a:cxn ang="0">
                  <a:pos x="1356244" y="123329"/>
                </a:cxn>
                <a:cxn ang="0">
                  <a:pos x="1202443" y="102774"/>
                </a:cxn>
                <a:cxn ang="0">
                  <a:pos x="1202443" y="0"/>
                </a:cxn>
                <a:cxn ang="0">
                  <a:pos x="1314298" y="10277"/>
                </a:cxn>
                <a:cxn ang="0">
                  <a:pos x="1328280" y="20555"/>
                </a:cxn>
                <a:cxn ang="0">
                  <a:pos x="1426153" y="61664"/>
                </a:cxn>
                <a:cxn ang="0">
                  <a:pos x="1496062" y="41110"/>
                </a:cxn>
                <a:cxn ang="0">
                  <a:pos x="1524026" y="20555"/>
                </a:cxn>
                <a:cxn ang="0">
                  <a:pos x="2237103" y="195271"/>
                </a:cxn>
                <a:cxn ang="0">
                  <a:pos x="2237103" y="195271"/>
                </a:cxn>
                <a:cxn ang="0">
                  <a:pos x="1118552" y="606367"/>
                </a:cxn>
                <a:cxn ang="0">
                  <a:pos x="0" y="195271"/>
                </a:cxn>
                <a:cxn ang="0">
                  <a:pos x="0" y="184993"/>
                </a:cxn>
                <a:cxn ang="0">
                  <a:pos x="782986" y="20555"/>
                </a:cxn>
                <a:cxn ang="0">
                  <a:pos x="782986" y="41110"/>
                </a:cxn>
                <a:cxn ang="0">
                  <a:pos x="824932" y="102774"/>
                </a:cxn>
                <a:cxn ang="0">
                  <a:pos x="936787" y="143884"/>
                </a:cxn>
                <a:cxn ang="0">
                  <a:pos x="1104570" y="174716"/>
                </a:cxn>
                <a:cxn ang="0">
                  <a:pos x="1104570" y="318600"/>
                </a:cxn>
                <a:cxn ang="0">
                  <a:pos x="1034660" y="298045"/>
                </a:cxn>
                <a:cxn ang="0">
                  <a:pos x="978733" y="277490"/>
                </a:cxn>
                <a:cxn ang="0">
                  <a:pos x="950769" y="236380"/>
                </a:cxn>
                <a:cxn ang="0">
                  <a:pos x="908823" y="215826"/>
                </a:cxn>
                <a:cxn ang="0">
                  <a:pos x="852895" y="215826"/>
                </a:cxn>
              </a:cxnLst>
              <a:rect l="txL" t="txT" r="txR" b="txB"/>
              <a:pathLst>
                <a:path w="160" h="59">
                  <a:moveTo>
                    <a:pt x="61" y="21"/>
                  </a:moveTo>
                  <a:cubicBezTo>
                    <a:pt x="59" y="21"/>
                    <a:pt x="57" y="21"/>
                    <a:pt x="56" y="22"/>
                  </a:cubicBezTo>
                  <a:cubicBezTo>
                    <a:pt x="55" y="22"/>
                    <a:pt x="54" y="23"/>
                    <a:pt x="54" y="24"/>
                  </a:cubicBezTo>
                  <a:cubicBezTo>
                    <a:pt x="54" y="26"/>
                    <a:pt x="54" y="27"/>
                    <a:pt x="55" y="28"/>
                  </a:cubicBezTo>
                  <a:cubicBezTo>
                    <a:pt x="57" y="30"/>
                    <a:pt x="58" y="31"/>
                    <a:pt x="60" y="32"/>
                  </a:cubicBezTo>
                  <a:cubicBezTo>
                    <a:pt x="62" y="34"/>
                    <a:pt x="65" y="35"/>
                    <a:pt x="68" y="35"/>
                  </a:cubicBezTo>
                  <a:cubicBezTo>
                    <a:pt x="71" y="36"/>
                    <a:pt x="75" y="37"/>
                    <a:pt x="79" y="37"/>
                  </a:cubicBezTo>
                  <a:cubicBezTo>
                    <a:pt x="79" y="45"/>
                    <a:pt x="79" y="45"/>
                    <a:pt x="79" y="45"/>
                  </a:cubicBezTo>
                  <a:cubicBezTo>
                    <a:pt x="79" y="46"/>
                    <a:pt x="80" y="47"/>
                    <a:pt x="80" y="47"/>
                  </a:cubicBezTo>
                  <a:cubicBezTo>
                    <a:pt x="81" y="48"/>
                    <a:pt x="82" y="48"/>
                    <a:pt x="83" y="48"/>
                  </a:cubicBezTo>
                  <a:cubicBezTo>
                    <a:pt x="84" y="48"/>
                    <a:pt x="85" y="48"/>
                    <a:pt x="86" y="47"/>
                  </a:cubicBezTo>
                  <a:cubicBezTo>
                    <a:pt x="86" y="47"/>
                    <a:pt x="86" y="46"/>
                    <a:pt x="86" y="45"/>
                  </a:cubicBezTo>
                  <a:cubicBezTo>
                    <a:pt x="86" y="37"/>
                    <a:pt x="86" y="37"/>
                    <a:pt x="86" y="37"/>
                  </a:cubicBezTo>
                  <a:cubicBezTo>
                    <a:pt x="92" y="37"/>
                    <a:pt x="96" y="36"/>
                    <a:pt x="100" y="35"/>
                  </a:cubicBezTo>
                  <a:cubicBezTo>
                    <a:pt x="104" y="33"/>
                    <a:pt x="107" y="32"/>
                    <a:pt x="108" y="30"/>
                  </a:cubicBezTo>
                  <a:cubicBezTo>
                    <a:pt x="110" y="28"/>
                    <a:pt x="111" y="26"/>
                    <a:pt x="111" y="23"/>
                  </a:cubicBezTo>
                  <a:cubicBezTo>
                    <a:pt x="111" y="22"/>
                    <a:pt x="111" y="20"/>
                    <a:pt x="110" y="18"/>
                  </a:cubicBezTo>
                  <a:cubicBezTo>
                    <a:pt x="108" y="17"/>
                    <a:pt x="107" y="15"/>
                    <a:pt x="104" y="14"/>
                  </a:cubicBezTo>
                  <a:cubicBezTo>
                    <a:pt x="102" y="13"/>
                    <a:pt x="100" y="12"/>
                    <a:pt x="97" y="12"/>
                  </a:cubicBezTo>
                  <a:cubicBezTo>
                    <a:pt x="94" y="11"/>
                    <a:pt x="91" y="11"/>
                    <a:pt x="86" y="10"/>
                  </a:cubicBezTo>
                  <a:cubicBezTo>
                    <a:pt x="86" y="0"/>
                    <a:pt x="86" y="0"/>
                    <a:pt x="86" y="0"/>
                  </a:cubicBezTo>
                  <a:cubicBezTo>
                    <a:pt x="89" y="0"/>
                    <a:pt x="92" y="1"/>
                    <a:pt x="94" y="1"/>
                  </a:cubicBezTo>
                  <a:cubicBezTo>
                    <a:pt x="94" y="1"/>
                    <a:pt x="95" y="2"/>
                    <a:pt x="95" y="2"/>
                  </a:cubicBezTo>
                  <a:cubicBezTo>
                    <a:pt x="96" y="4"/>
                    <a:pt x="98" y="6"/>
                    <a:pt x="102" y="6"/>
                  </a:cubicBezTo>
                  <a:cubicBezTo>
                    <a:pt x="104" y="6"/>
                    <a:pt x="106" y="5"/>
                    <a:pt x="107" y="4"/>
                  </a:cubicBezTo>
                  <a:cubicBezTo>
                    <a:pt x="108" y="4"/>
                    <a:pt x="109" y="3"/>
                    <a:pt x="109" y="2"/>
                  </a:cubicBezTo>
                  <a:cubicBezTo>
                    <a:pt x="129" y="5"/>
                    <a:pt x="147" y="11"/>
                    <a:pt x="160" y="19"/>
                  </a:cubicBezTo>
                  <a:cubicBezTo>
                    <a:pt x="160" y="19"/>
                    <a:pt x="160" y="19"/>
                    <a:pt x="160" y="19"/>
                  </a:cubicBezTo>
                  <a:cubicBezTo>
                    <a:pt x="160" y="41"/>
                    <a:pt x="124" y="59"/>
                    <a:pt x="80" y="59"/>
                  </a:cubicBezTo>
                  <a:cubicBezTo>
                    <a:pt x="36" y="59"/>
                    <a:pt x="0" y="41"/>
                    <a:pt x="0" y="19"/>
                  </a:cubicBezTo>
                  <a:cubicBezTo>
                    <a:pt x="0" y="19"/>
                    <a:pt x="0" y="18"/>
                    <a:pt x="0" y="18"/>
                  </a:cubicBezTo>
                  <a:cubicBezTo>
                    <a:pt x="15" y="10"/>
                    <a:pt x="34" y="4"/>
                    <a:pt x="56" y="2"/>
                  </a:cubicBezTo>
                  <a:cubicBezTo>
                    <a:pt x="56" y="2"/>
                    <a:pt x="56" y="3"/>
                    <a:pt x="56" y="4"/>
                  </a:cubicBezTo>
                  <a:cubicBezTo>
                    <a:pt x="56" y="6"/>
                    <a:pt x="57" y="9"/>
                    <a:pt x="59" y="10"/>
                  </a:cubicBezTo>
                  <a:cubicBezTo>
                    <a:pt x="61" y="12"/>
                    <a:pt x="64" y="13"/>
                    <a:pt x="67" y="14"/>
                  </a:cubicBezTo>
                  <a:cubicBezTo>
                    <a:pt x="70" y="15"/>
                    <a:pt x="75" y="16"/>
                    <a:pt x="79" y="17"/>
                  </a:cubicBezTo>
                  <a:cubicBezTo>
                    <a:pt x="79" y="31"/>
                    <a:pt x="79" y="31"/>
                    <a:pt x="79" y="31"/>
                  </a:cubicBezTo>
                  <a:cubicBezTo>
                    <a:pt x="77" y="30"/>
                    <a:pt x="75" y="30"/>
                    <a:pt x="74" y="29"/>
                  </a:cubicBezTo>
                  <a:cubicBezTo>
                    <a:pt x="72" y="28"/>
                    <a:pt x="71" y="28"/>
                    <a:pt x="70" y="27"/>
                  </a:cubicBezTo>
                  <a:cubicBezTo>
                    <a:pt x="69" y="26"/>
                    <a:pt x="69" y="25"/>
                    <a:pt x="68" y="23"/>
                  </a:cubicBezTo>
                  <a:cubicBezTo>
                    <a:pt x="67" y="22"/>
                    <a:pt x="66" y="22"/>
                    <a:pt x="65" y="21"/>
                  </a:cubicBezTo>
                  <a:cubicBezTo>
                    <a:pt x="64" y="21"/>
                    <a:pt x="63" y="21"/>
                    <a:pt x="61" y="21"/>
                  </a:cubicBezTo>
                  <a:close/>
                </a:path>
              </a:pathLst>
            </a:custGeom>
            <a:solidFill>
              <a:schemeClr val="accent1">
                <a:alpha val="100000"/>
              </a:schemeClr>
            </a:solidFill>
            <a:ln w="9525">
              <a:noFill/>
            </a:ln>
          </p:spPr>
          <p:txBody>
            <a:bodyPr/>
            <a:lstStyle/>
            <a:p>
              <a:endParaRPr lang="zh-CN" altLang="en-US"/>
            </a:p>
          </p:txBody>
        </p:sp>
        <p:sp>
          <p:nvSpPr>
            <p:cNvPr id="66589" name="Freeform 669"/>
            <p:cNvSpPr>
              <a:spLocks noEditPoints="1"/>
            </p:cNvSpPr>
            <p:nvPr/>
          </p:nvSpPr>
          <p:spPr>
            <a:xfrm>
              <a:off x="8276164" y="3166169"/>
              <a:ext cx="796861" cy="493757"/>
            </a:xfrm>
            <a:custGeom>
              <a:avLst/>
              <a:gdLst>
                <a:gd name="txL" fmla="*/ 0 w 57"/>
                <a:gd name="txT" fmla="*/ 0 h 48"/>
                <a:gd name="txR" fmla="*/ 57 w 57"/>
                <a:gd name="txB" fmla="*/ 48 h 48"/>
              </a:gdLst>
              <a:ahLst/>
              <a:cxnLst>
                <a:cxn ang="0">
                  <a:pos x="447361" y="185159"/>
                </a:cxn>
                <a:cxn ang="0">
                  <a:pos x="447361" y="318885"/>
                </a:cxn>
                <a:cxn ang="0">
                  <a:pos x="573181" y="298312"/>
                </a:cxn>
                <a:cxn ang="0">
                  <a:pos x="615121" y="246879"/>
                </a:cxn>
                <a:cxn ang="0">
                  <a:pos x="573181" y="205732"/>
                </a:cxn>
                <a:cxn ang="0">
                  <a:pos x="447361" y="185159"/>
                </a:cxn>
                <a:cxn ang="0">
                  <a:pos x="27960" y="20573"/>
                </a:cxn>
                <a:cxn ang="0">
                  <a:pos x="237660" y="0"/>
                </a:cxn>
                <a:cxn ang="0">
                  <a:pos x="223680" y="30860"/>
                </a:cxn>
                <a:cxn ang="0">
                  <a:pos x="251640" y="72006"/>
                </a:cxn>
                <a:cxn ang="0">
                  <a:pos x="349500" y="92579"/>
                </a:cxn>
                <a:cxn ang="0">
                  <a:pos x="349500" y="0"/>
                </a:cxn>
                <a:cxn ang="0">
                  <a:pos x="363480" y="0"/>
                </a:cxn>
                <a:cxn ang="0">
                  <a:pos x="447361" y="0"/>
                </a:cxn>
                <a:cxn ang="0">
                  <a:pos x="447361" y="102866"/>
                </a:cxn>
                <a:cxn ang="0">
                  <a:pos x="601141" y="123439"/>
                </a:cxn>
                <a:cxn ang="0">
                  <a:pos x="699001" y="144012"/>
                </a:cxn>
                <a:cxn ang="0">
                  <a:pos x="782881" y="185159"/>
                </a:cxn>
                <a:cxn ang="0">
                  <a:pos x="796861" y="236592"/>
                </a:cxn>
                <a:cxn ang="0">
                  <a:pos x="754921" y="308598"/>
                </a:cxn>
                <a:cxn ang="0">
                  <a:pos x="643081" y="360031"/>
                </a:cxn>
                <a:cxn ang="0">
                  <a:pos x="447361" y="380604"/>
                </a:cxn>
                <a:cxn ang="0">
                  <a:pos x="447361" y="462897"/>
                </a:cxn>
                <a:cxn ang="0">
                  <a:pos x="447361" y="483470"/>
                </a:cxn>
                <a:cxn ang="0">
                  <a:pos x="405421" y="493757"/>
                </a:cxn>
                <a:cxn ang="0">
                  <a:pos x="363480" y="483470"/>
                </a:cxn>
                <a:cxn ang="0">
                  <a:pos x="349500" y="462897"/>
                </a:cxn>
                <a:cxn ang="0">
                  <a:pos x="349500" y="380604"/>
                </a:cxn>
                <a:cxn ang="0">
                  <a:pos x="195720" y="360031"/>
                </a:cxn>
                <a:cxn ang="0">
                  <a:pos x="83880" y="329171"/>
                </a:cxn>
                <a:cxn ang="0">
                  <a:pos x="13980" y="288025"/>
                </a:cxn>
                <a:cxn ang="0">
                  <a:pos x="0" y="246879"/>
                </a:cxn>
                <a:cxn ang="0">
                  <a:pos x="27960" y="226305"/>
                </a:cxn>
                <a:cxn ang="0">
                  <a:pos x="97860" y="216019"/>
                </a:cxn>
                <a:cxn ang="0">
                  <a:pos x="153780" y="216019"/>
                </a:cxn>
                <a:cxn ang="0">
                  <a:pos x="195720" y="236592"/>
                </a:cxn>
                <a:cxn ang="0">
                  <a:pos x="223680" y="277738"/>
                </a:cxn>
                <a:cxn ang="0">
                  <a:pos x="279600" y="298312"/>
                </a:cxn>
                <a:cxn ang="0">
                  <a:pos x="349500" y="318885"/>
                </a:cxn>
                <a:cxn ang="0">
                  <a:pos x="349500" y="174872"/>
                </a:cxn>
                <a:cxn ang="0">
                  <a:pos x="181740" y="144012"/>
                </a:cxn>
                <a:cxn ang="0">
                  <a:pos x="69900" y="102866"/>
                </a:cxn>
                <a:cxn ang="0">
                  <a:pos x="27960" y="41146"/>
                </a:cxn>
                <a:cxn ang="0">
                  <a:pos x="27960" y="20573"/>
                </a:cxn>
              </a:cxnLst>
              <a:rect l="txL" t="txT" r="txR" b="txB"/>
              <a:pathLst>
                <a:path w="57" h="48">
                  <a:moveTo>
                    <a:pt x="32" y="18"/>
                  </a:moveTo>
                  <a:cubicBezTo>
                    <a:pt x="32" y="31"/>
                    <a:pt x="32" y="31"/>
                    <a:pt x="32" y="31"/>
                  </a:cubicBezTo>
                  <a:cubicBezTo>
                    <a:pt x="36" y="31"/>
                    <a:pt x="39" y="30"/>
                    <a:pt x="41" y="29"/>
                  </a:cubicBezTo>
                  <a:cubicBezTo>
                    <a:pt x="43" y="27"/>
                    <a:pt x="44" y="26"/>
                    <a:pt x="44" y="24"/>
                  </a:cubicBezTo>
                  <a:cubicBezTo>
                    <a:pt x="44" y="23"/>
                    <a:pt x="43" y="21"/>
                    <a:pt x="41" y="20"/>
                  </a:cubicBezTo>
                  <a:cubicBezTo>
                    <a:pt x="39" y="19"/>
                    <a:pt x="36" y="18"/>
                    <a:pt x="32" y="18"/>
                  </a:cubicBezTo>
                  <a:close/>
                  <a:moveTo>
                    <a:pt x="2" y="2"/>
                  </a:moveTo>
                  <a:cubicBezTo>
                    <a:pt x="7" y="1"/>
                    <a:pt x="12" y="1"/>
                    <a:pt x="17" y="0"/>
                  </a:cubicBezTo>
                  <a:cubicBezTo>
                    <a:pt x="16" y="1"/>
                    <a:pt x="16" y="2"/>
                    <a:pt x="16" y="3"/>
                  </a:cubicBezTo>
                  <a:cubicBezTo>
                    <a:pt x="16" y="5"/>
                    <a:pt x="16" y="6"/>
                    <a:pt x="18" y="7"/>
                  </a:cubicBezTo>
                  <a:cubicBezTo>
                    <a:pt x="20" y="7"/>
                    <a:pt x="22" y="8"/>
                    <a:pt x="25" y="9"/>
                  </a:cubicBezTo>
                  <a:cubicBezTo>
                    <a:pt x="25" y="0"/>
                    <a:pt x="25" y="0"/>
                    <a:pt x="25" y="0"/>
                  </a:cubicBezTo>
                  <a:cubicBezTo>
                    <a:pt x="25" y="0"/>
                    <a:pt x="26" y="0"/>
                    <a:pt x="26" y="0"/>
                  </a:cubicBezTo>
                  <a:cubicBezTo>
                    <a:pt x="28" y="0"/>
                    <a:pt x="30" y="0"/>
                    <a:pt x="32" y="0"/>
                  </a:cubicBezTo>
                  <a:cubicBezTo>
                    <a:pt x="32" y="10"/>
                    <a:pt x="32" y="10"/>
                    <a:pt x="32" y="10"/>
                  </a:cubicBezTo>
                  <a:cubicBezTo>
                    <a:pt x="37" y="11"/>
                    <a:pt x="40" y="11"/>
                    <a:pt x="43" y="12"/>
                  </a:cubicBezTo>
                  <a:cubicBezTo>
                    <a:pt x="46" y="12"/>
                    <a:pt x="48" y="13"/>
                    <a:pt x="50" y="14"/>
                  </a:cubicBezTo>
                  <a:cubicBezTo>
                    <a:pt x="53" y="15"/>
                    <a:pt x="54" y="17"/>
                    <a:pt x="56" y="18"/>
                  </a:cubicBezTo>
                  <a:cubicBezTo>
                    <a:pt x="57" y="20"/>
                    <a:pt x="57" y="22"/>
                    <a:pt x="57" y="23"/>
                  </a:cubicBezTo>
                  <a:cubicBezTo>
                    <a:pt x="57" y="26"/>
                    <a:pt x="56" y="28"/>
                    <a:pt x="54" y="30"/>
                  </a:cubicBezTo>
                  <a:cubicBezTo>
                    <a:pt x="53" y="32"/>
                    <a:pt x="50" y="33"/>
                    <a:pt x="46" y="35"/>
                  </a:cubicBezTo>
                  <a:cubicBezTo>
                    <a:pt x="42" y="36"/>
                    <a:pt x="38" y="37"/>
                    <a:pt x="32" y="37"/>
                  </a:cubicBezTo>
                  <a:cubicBezTo>
                    <a:pt x="32" y="45"/>
                    <a:pt x="32" y="45"/>
                    <a:pt x="32" y="45"/>
                  </a:cubicBezTo>
                  <a:cubicBezTo>
                    <a:pt x="32" y="46"/>
                    <a:pt x="32" y="47"/>
                    <a:pt x="32" y="47"/>
                  </a:cubicBezTo>
                  <a:cubicBezTo>
                    <a:pt x="31" y="48"/>
                    <a:pt x="30" y="48"/>
                    <a:pt x="29" y="48"/>
                  </a:cubicBezTo>
                  <a:cubicBezTo>
                    <a:pt x="28" y="48"/>
                    <a:pt x="27" y="48"/>
                    <a:pt x="26" y="47"/>
                  </a:cubicBezTo>
                  <a:cubicBezTo>
                    <a:pt x="26" y="47"/>
                    <a:pt x="25" y="46"/>
                    <a:pt x="25" y="45"/>
                  </a:cubicBezTo>
                  <a:cubicBezTo>
                    <a:pt x="25" y="37"/>
                    <a:pt x="25" y="37"/>
                    <a:pt x="25" y="37"/>
                  </a:cubicBezTo>
                  <a:cubicBezTo>
                    <a:pt x="21" y="37"/>
                    <a:pt x="17" y="36"/>
                    <a:pt x="14" y="35"/>
                  </a:cubicBezTo>
                  <a:cubicBezTo>
                    <a:pt x="11" y="35"/>
                    <a:pt x="8" y="34"/>
                    <a:pt x="6" y="32"/>
                  </a:cubicBezTo>
                  <a:cubicBezTo>
                    <a:pt x="4" y="31"/>
                    <a:pt x="3" y="30"/>
                    <a:pt x="1" y="28"/>
                  </a:cubicBezTo>
                  <a:cubicBezTo>
                    <a:pt x="0" y="27"/>
                    <a:pt x="0" y="26"/>
                    <a:pt x="0" y="24"/>
                  </a:cubicBezTo>
                  <a:cubicBezTo>
                    <a:pt x="0" y="23"/>
                    <a:pt x="1" y="22"/>
                    <a:pt x="2" y="22"/>
                  </a:cubicBezTo>
                  <a:cubicBezTo>
                    <a:pt x="3" y="21"/>
                    <a:pt x="5" y="21"/>
                    <a:pt x="7" y="21"/>
                  </a:cubicBezTo>
                  <a:cubicBezTo>
                    <a:pt x="9" y="21"/>
                    <a:pt x="10" y="21"/>
                    <a:pt x="11" y="21"/>
                  </a:cubicBezTo>
                  <a:cubicBezTo>
                    <a:pt x="12" y="22"/>
                    <a:pt x="13" y="22"/>
                    <a:pt x="14" y="23"/>
                  </a:cubicBezTo>
                  <a:cubicBezTo>
                    <a:pt x="15" y="25"/>
                    <a:pt x="15" y="26"/>
                    <a:pt x="16" y="27"/>
                  </a:cubicBezTo>
                  <a:cubicBezTo>
                    <a:pt x="17" y="28"/>
                    <a:pt x="18" y="28"/>
                    <a:pt x="20" y="29"/>
                  </a:cubicBezTo>
                  <a:cubicBezTo>
                    <a:pt x="21" y="30"/>
                    <a:pt x="23" y="30"/>
                    <a:pt x="25" y="31"/>
                  </a:cubicBezTo>
                  <a:cubicBezTo>
                    <a:pt x="25" y="17"/>
                    <a:pt x="25" y="17"/>
                    <a:pt x="25" y="17"/>
                  </a:cubicBezTo>
                  <a:cubicBezTo>
                    <a:pt x="21" y="16"/>
                    <a:pt x="16" y="15"/>
                    <a:pt x="13" y="14"/>
                  </a:cubicBezTo>
                  <a:cubicBezTo>
                    <a:pt x="10" y="13"/>
                    <a:pt x="7" y="12"/>
                    <a:pt x="5" y="10"/>
                  </a:cubicBezTo>
                  <a:cubicBezTo>
                    <a:pt x="3" y="9"/>
                    <a:pt x="2" y="6"/>
                    <a:pt x="2" y="4"/>
                  </a:cubicBezTo>
                  <a:cubicBezTo>
                    <a:pt x="2" y="3"/>
                    <a:pt x="2" y="2"/>
                    <a:pt x="2" y="2"/>
                  </a:cubicBezTo>
                  <a:close/>
                </a:path>
              </a:pathLst>
            </a:custGeom>
            <a:solidFill>
              <a:srgbClr val="58595B">
                <a:alpha val="100000"/>
              </a:srgbClr>
            </a:solidFill>
            <a:ln w="9525">
              <a:noFill/>
            </a:ln>
          </p:spPr>
          <p:txBody>
            <a:bodyPr/>
            <a:lstStyle/>
            <a:p>
              <a:endParaRPr lang="zh-CN" altLang="en-US"/>
            </a:p>
          </p:txBody>
        </p:sp>
        <p:sp>
          <p:nvSpPr>
            <p:cNvPr id="66590" name="Freeform 670"/>
            <p:cNvSpPr/>
            <p:nvPr/>
          </p:nvSpPr>
          <p:spPr>
            <a:xfrm>
              <a:off x="7520626" y="2962601"/>
              <a:ext cx="2237103" cy="398472"/>
            </a:xfrm>
            <a:custGeom>
              <a:avLst/>
              <a:gdLst>
                <a:gd name="txL" fmla="*/ 0 w 160"/>
                <a:gd name="txT" fmla="*/ 0 h 39"/>
                <a:gd name="txR" fmla="*/ 160 w 160"/>
                <a:gd name="txB" fmla="*/ 39 h 39"/>
              </a:gdLst>
              <a:ahLst/>
              <a:cxnLst>
                <a:cxn ang="0">
                  <a:pos x="0" y="388255"/>
                </a:cxn>
                <a:cxn ang="0">
                  <a:pos x="1118552" y="0"/>
                </a:cxn>
                <a:cxn ang="0">
                  <a:pos x="1901538" y="112390"/>
                </a:cxn>
                <a:cxn ang="0">
                  <a:pos x="2237103" y="398472"/>
                </a:cxn>
                <a:cxn ang="0">
                  <a:pos x="1524026" y="224779"/>
                </a:cxn>
                <a:cxn ang="0">
                  <a:pos x="1524026" y="224779"/>
                </a:cxn>
                <a:cxn ang="0">
                  <a:pos x="1510044" y="194127"/>
                </a:cxn>
                <a:cxn ang="0">
                  <a:pos x="1454117" y="163476"/>
                </a:cxn>
                <a:cxn ang="0">
                  <a:pos x="1342262" y="132824"/>
                </a:cxn>
                <a:cxn ang="0">
                  <a:pos x="1202443" y="112390"/>
                </a:cxn>
                <a:cxn ang="0">
                  <a:pos x="1202443" y="81738"/>
                </a:cxn>
                <a:cxn ang="0">
                  <a:pos x="1160497" y="51086"/>
                </a:cxn>
                <a:cxn ang="0">
                  <a:pos x="1104570" y="81738"/>
                </a:cxn>
                <a:cxn ang="0">
                  <a:pos x="1104570" y="112390"/>
                </a:cxn>
                <a:cxn ang="0">
                  <a:pos x="866877" y="153258"/>
                </a:cxn>
                <a:cxn ang="0">
                  <a:pos x="782986" y="224779"/>
                </a:cxn>
                <a:cxn ang="0">
                  <a:pos x="0" y="388255"/>
                </a:cxn>
              </a:cxnLst>
              <a:rect l="txL" t="txT" r="txR" b="txB"/>
              <a:pathLst>
                <a:path w="160" h="39">
                  <a:moveTo>
                    <a:pt x="0" y="38"/>
                  </a:moveTo>
                  <a:cubicBezTo>
                    <a:pt x="2" y="17"/>
                    <a:pt x="37" y="0"/>
                    <a:pt x="80" y="0"/>
                  </a:cubicBezTo>
                  <a:cubicBezTo>
                    <a:pt x="102" y="0"/>
                    <a:pt x="122" y="4"/>
                    <a:pt x="136" y="11"/>
                  </a:cubicBezTo>
                  <a:cubicBezTo>
                    <a:pt x="151" y="18"/>
                    <a:pt x="160" y="28"/>
                    <a:pt x="160" y="39"/>
                  </a:cubicBezTo>
                  <a:cubicBezTo>
                    <a:pt x="147" y="31"/>
                    <a:pt x="129" y="25"/>
                    <a:pt x="109" y="22"/>
                  </a:cubicBezTo>
                  <a:cubicBezTo>
                    <a:pt x="109" y="22"/>
                    <a:pt x="109" y="22"/>
                    <a:pt x="109" y="22"/>
                  </a:cubicBezTo>
                  <a:cubicBezTo>
                    <a:pt x="109" y="21"/>
                    <a:pt x="108" y="20"/>
                    <a:pt x="108" y="19"/>
                  </a:cubicBezTo>
                  <a:cubicBezTo>
                    <a:pt x="107" y="18"/>
                    <a:pt x="105" y="17"/>
                    <a:pt x="104" y="16"/>
                  </a:cubicBezTo>
                  <a:cubicBezTo>
                    <a:pt x="102" y="14"/>
                    <a:pt x="99" y="13"/>
                    <a:pt x="96" y="13"/>
                  </a:cubicBezTo>
                  <a:cubicBezTo>
                    <a:pt x="94" y="12"/>
                    <a:pt x="90" y="11"/>
                    <a:pt x="86" y="11"/>
                  </a:cubicBezTo>
                  <a:cubicBezTo>
                    <a:pt x="86" y="8"/>
                    <a:pt x="86" y="8"/>
                    <a:pt x="86" y="8"/>
                  </a:cubicBezTo>
                  <a:cubicBezTo>
                    <a:pt x="86" y="6"/>
                    <a:pt x="85" y="5"/>
                    <a:pt x="83" y="5"/>
                  </a:cubicBezTo>
                  <a:cubicBezTo>
                    <a:pt x="81" y="5"/>
                    <a:pt x="79" y="6"/>
                    <a:pt x="79" y="8"/>
                  </a:cubicBezTo>
                  <a:cubicBezTo>
                    <a:pt x="79" y="11"/>
                    <a:pt x="79" y="11"/>
                    <a:pt x="79" y="11"/>
                  </a:cubicBezTo>
                  <a:cubicBezTo>
                    <a:pt x="72" y="12"/>
                    <a:pt x="66" y="13"/>
                    <a:pt x="62" y="15"/>
                  </a:cubicBezTo>
                  <a:cubicBezTo>
                    <a:pt x="59" y="17"/>
                    <a:pt x="57" y="19"/>
                    <a:pt x="56" y="22"/>
                  </a:cubicBezTo>
                  <a:cubicBezTo>
                    <a:pt x="34" y="24"/>
                    <a:pt x="15" y="30"/>
                    <a:pt x="0" y="38"/>
                  </a:cubicBezTo>
                  <a:close/>
                </a:path>
              </a:pathLst>
            </a:custGeom>
            <a:solidFill>
              <a:srgbClr val="33BFC7">
                <a:alpha val="100000"/>
              </a:srgbClr>
            </a:solidFill>
            <a:ln w="9525">
              <a:noFill/>
            </a:ln>
          </p:spPr>
          <p:txBody>
            <a:bodyPr/>
            <a:lstStyle/>
            <a:p>
              <a:endParaRPr lang="zh-CN" altLang="en-US"/>
            </a:p>
          </p:txBody>
        </p:sp>
        <p:sp>
          <p:nvSpPr>
            <p:cNvPr id="66591" name="Freeform 671"/>
            <p:cNvSpPr/>
            <p:nvPr/>
          </p:nvSpPr>
          <p:spPr>
            <a:xfrm>
              <a:off x="7384867" y="3352409"/>
              <a:ext cx="2508625" cy="467767"/>
            </a:xfrm>
            <a:custGeom>
              <a:avLst/>
              <a:gdLst>
                <a:gd name="txL" fmla="*/ 0 w 180"/>
                <a:gd name="txT" fmla="*/ 0 h 46"/>
                <a:gd name="txR" fmla="*/ 180 w 180"/>
                <a:gd name="txB" fmla="*/ 46 h 46"/>
              </a:gdLst>
              <a:ahLst/>
              <a:cxnLst>
                <a:cxn ang="0">
                  <a:pos x="1254313" y="467767"/>
                </a:cxn>
                <a:cxn ang="0">
                  <a:pos x="0" y="61013"/>
                </a:cxn>
                <a:cxn ang="0">
                  <a:pos x="139368" y="0"/>
                </a:cxn>
                <a:cxn ang="0">
                  <a:pos x="139368" y="10169"/>
                </a:cxn>
                <a:cxn ang="0">
                  <a:pos x="1254313" y="416923"/>
                </a:cxn>
                <a:cxn ang="0">
                  <a:pos x="2369257" y="10169"/>
                </a:cxn>
                <a:cxn ang="0">
                  <a:pos x="2369257" y="10169"/>
                </a:cxn>
                <a:cxn ang="0">
                  <a:pos x="2508625" y="71182"/>
                </a:cxn>
                <a:cxn ang="0">
                  <a:pos x="1254313" y="467767"/>
                </a:cxn>
              </a:cxnLst>
              <a:rect l="txL" t="txT" r="txR" b="txB"/>
              <a:pathLst>
                <a:path w="180" h="46">
                  <a:moveTo>
                    <a:pt x="90" y="46"/>
                  </a:moveTo>
                  <a:cubicBezTo>
                    <a:pt x="44" y="46"/>
                    <a:pt x="5" y="29"/>
                    <a:pt x="0" y="6"/>
                  </a:cubicBezTo>
                  <a:cubicBezTo>
                    <a:pt x="3" y="4"/>
                    <a:pt x="7" y="2"/>
                    <a:pt x="10" y="0"/>
                  </a:cubicBezTo>
                  <a:cubicBezTo>
                    <a:pt x="10" y="0"/>
                    <a:pt x="10" y="1"/>
                    <a:pt x="10" y="1"/>
                  </a:cubicBezTo>
                  <a:cubicBezTo>
                    <a:pt x="10" y="23"/>
                    <a:pt x="46" y="41"/>
                    <a:pt x="90" y="41"/>
                  </a:cubicBezTo>
                  <a:cubicBezTo>
                    <a:pt x="134" y="41"/>
                    <a:pt x="170" y="23"/>
                    <a:pt x="170" y="1"/>
                  </a:cubicBezTo>
                  <a:cubicBezTo>
                    <a:pt x="170" y="1"/>
                    <a:pt x="170" y="1"/>
                    <a:pt x="170" y="1"/>
                  </a:cubicBezTo>
                  <a:cubicBezTo>
                    <a:pt x="174" y="3"/>
                    <a:pt x="177" y="5"/>
                    <a:pt x="180" y="7"/>
                  </a:cubicBezTo>
                  <a:cubicBezTo>
                    <a:pt x="174" y="29"/>
                    <a:pt x="136" y="46"/>
                    <a:pt x="90" y="46"/>
                  </a:cubicBezTo>
                  <a:close/>
                </a:path>
              </a:pathLst>
            </a:custGeom>
            <a:solidFill>
              <a:srgbClr val="FFFFFF">
                <a:alpha val="100000"/>
              </a:srgbClr>
            </a:solidFill>
            <a:ln w="9525">
              <a:noFill/>
            </a:ln>
          </p:spPr>
          <p:txBody>
            <a:bodyPr/>
            <a:lstStyle/>
            <a:p>
              <a:endParaRPr lang="zh-CN" altLang="en-US"/>
            </a:p>
          </p:txBody>
        </p:sp>
        <p:sp>
          <p:nvSpPr>
            <p:cNvPr id="66592" name="Freeform 672"/>
            <p:cNvSpPr/>
            <p:nvPr/>
          </p:nvSpPr>
          <p:spPr>
            <a:xfrm>
              <a:off x="7384867" y="2901964"/>
              <a:ext cx="2526337" cy="519749"/>
            </a:xfrm>
            <a:custGeom>
              <a:avLst/>
              <a:gdLst>
                <a:gd name="txL" fmla="*/ 0 w 181"/>
                <a:gd name="txT" fmla="*/ 0 h 51"/>
                <a:gd name="txR" fmla="*/ 181 w 181"/>
                <a:gd name="txB" fmla="*/ 51 h 51"/>
              </a:gdLst>
              <a:ahLst/>
              <a:cxnLst>
                <a:cxn ang="0">
                  <a:pos x="139577" y="448411"/>
                </a:cxn>
                <a:cxn ang="0">
                  <a:pos x="0" y="509558"/>
                </a:cxn>
                <a:cxn ang="0">
                  <a:pos x="0" y="458602"/>
                </a:cxn>
                <a:cxn ang="0">
                  <a:pos x="1256190" y="0"/>
                </a:cxn>
                <a:cxn ang="0">
                  <a:pos x="2526337" y="458602"/>
                </a:cxn>
                <a:cxn ang="0">
                  <a:pos x="2512379" y="519749"/>
                </a:cxn>
                <a:cxn ang="0">
                  <a:pos x="2372803" y="458602"/>
                </a:cxn>
                <a:cxn ang="0">
                  <a:pos x="2037819" y="173250"/>
                </a:cxn>
                <a:cxn ang="0">
                  <a:pos x="1256190" y="61147"/>
                </a:cxn>
                <a:cxn ang="0">
                  <a:pos x="139577" y="448411"/>
                </a:cxn>
              </a:cxnLst>
              <a:rect l="txL" t="txT" r="txR" b="txB"/>
              <a:pathLst>
                <a:path w="181" h="51">
                  <a:moveTo>
                    <a:pt x="10" y="44"/>
                  </a:moveTo>
                  <a:cubicBezTo>
                    <a:pt x="7" y="46"/>
                    <a:pt x="3" y="48"/>
                    <a:pt x="0" y="50"/>
                  </a:cubicBezTo>
                  <a:cubicBezTo>
                    <a:pt x="0" y="49"/>
                    <a:pt x="0" y="47"/>
                    <a:pt x="0" y="45"/>
                  </a:cubicBezTo>
                  <a:cubicBezTo>
                    <a:pt x="0" y="20"/>
                    <a:pt x="40" y="0"/>
                    <a:pt x="90" y="0"/>
                  </a:cubicBezTo>
                  <a:cubicBezTo>
                    <a:pt x="140" y="0"/>
                    <a:pt x="181" y="20"/>
                    <a:pt x="181" y="45"/>
                  </a:cubicBezTo>
                  <a:cubicBezTo>
                    <a:pt x="181" y="47"/>
                    <a:pt x="181" y="49"/>
                    <a:pt x="180" y="51"/>
                  </a:cubicBezTo>
                  <a:cubicBezTo>
                    <a:pt x="177" y="49"/>
                    <a:pt x="174" y="47"/>
                    <a:pt x="170" y="45"/>
                  </a:cubicBezTo>
                  <a:cubicBezTo>
                    <a:pt x="170" y="34"/>
                    <a:pt x="161" y="24"/>
                    <a:pt x="146" y="17"/>
                  </a:cubicBezTo>
                  <a:cubicBezTo>
                    <a:pt x="132" y="10"/>
                    <a:pt x="112" y="6"/>
                    <a:pt x="90" y="6"/>
                  </a:cubicBezTo>
                  <a:cubicBezTo>
                    <a:pt x="47" y="6"/>
                    <a:pt x="12" y="23"/>
                    <a:pt x="10" y="44"/>
                  </a:cubicBezTo>
                  <a:close/>
                </a:path>
              </a:pathLst>
            </a:custGeom>
            <a:solidFill>
              <a:srgbClr val="FFFFFF">
                <a:alpha val="100000"/>
              </a:srgbClr>
            </a:solidFill>
            <a:ln w="9525">
              <a:noFill/>
            </a:ln>
          </p:spPr>
          <p:txBody>
            <a:bodyPr/>
            <a:lstStyle/>
            <a:p>
              <a:endParaRPr lang="zh-CN" altLang="en-US"/>
            </a:p>
          </p:txBody>
        </p:sp>
        <p:sp>
          <p:nvSpPr>
            <p:cNvPr id="66593" name="Freeform 673"/>
            <p:cNvSpPr/>
            <p:nvPr/>
          </p:nvSpPr>
          <p:spPr>
            <a:xfrm>
              <a:off x="7231400" y="3413045"/>
              <a:ext cx="2815565" cy="489426"/>
            </a:xfrm>
            <a:custGeom>
              <a:avLst/>
              <a:gdLst>
                <a:gd name="txL" fmla="*/ 0 w 202"/>
                <a:gd name="txT" fmla="*/ 0 h 48"/>
                <a:gd name="txR" fmla="*/ 202 w 202"/>
                <a:gd name="txB" fmla="*/ 48 h 48"/>
              </a:gdLst>
              <a:ahLst/>
              <a:cxnLst>
                <a:cxn ang="0">
                  <a:pos x="153323" y="0"/>
                </a:cxn>
                <a:cxn ang="0">
                  <a:pos x="1407783" y="407855"/>
                </a:cxn>
                <a:cxn ang="0">
                  <a:pos x="2662242" y="10196"/>
                </a:cxn>
                <a:cxn ang="0">
                  <a:pos x="2815565" y="132553"/>
                </a:cxn>
                <a:cxn ang="0">
                  <a:pos x="1407783" y="489426"/>
                </a:cxn>
                <a:cxn ang="0">
                  <a:pos x="529661" y="387462"/>
                </a:cxn>
                <a:cxn ang="0">
                  <a:pos x="0" y="122357"/>
                </a:cxn>
                <a:cxn ang="0">
                  <a:pos x="153323" y="0"/>
                </a:cxn>
              </a:cxnLst>
              <a:rect l="txL" t="txT" r="txR" b="txB"/>
              <a:pathLst>
                <a:path w="202" h="48">
                  <a:moveTo>
                    <a:pt x="11" y="0"/>
                  </a:moveTo>
                  <a:cubicBezTo>
                    <a:pt x="16" y="23"/>
                    <a:pt x="55" y="40"/>
                    <a:pt x="101" y="40"/>
                  </a:cubicBezTo>
                  <a:cubicBezTo>
                    <a:pt x="147" y="40"/>
                    <a:pt x="185" y="23"/>
                    <a:pt x="191" y="1"/>
                  </a:cubicBezTo>
                  <a:cubicBezTo>
                    <a:pt x="196" y="5"/>
                    <a:pt x="199" y="9"/>
                    <a:pt x="202" y="13"/>
                  </a:cubicBezTo>
                  <a:cubicBezTo>
                    <a:pt x="187" y="33"/>
                    <a:pt x="148" y="48"/>
                    <a:pt x="101" y="48"/>
                  </a:cubicBezTo>
                  <a:cubicBezTo>
                    <a:pt x="78" y="48"/>
                    <a:pt x="56" y="44"/>
                    <a:pt x="38" y="38"/>
                  </a:cubicBezTo>
                  <a:cubicBezTo>
                    <a:pt x="20" y="31"/>
                    <a:pt x="7" y="22"/>
                    <a:pt x="0" y="12"/>
                  </a:cubicBezTo>
                  <a:cubicBezTo>
                    <a:pt x="3" y="8"/>
                    <a:pt x="7" y="4"/>
                    <a:pt x="11" y="0"/>
                  </a:cubicBezTo>
                  <a:close/>
                </a:path>
              </a:pathLst>
            </a:custGeom>
            <a:solidFill>
              <a:srgbClr val="58595B">
                <a:alpha val="100000"/>
              </a:srgbClr>
            </a:solidFill>
            <a:ln w="9525">
              <a:noFill/>
            </a:ln>
          </p:spPr>
          <p:txBody>
            <a:bodyPr/>
            <a:lstStyle/>
            <a:p>
              <a:endParaRPr lang="zh-CN" altLang="en-US"/>
            </a:p>
          </p:txBody>
        </p:sp>
        <p:sp>
          <p:nvSpPr>
            <p:cNvPr id="66594" name="Freeform 674"/>
            <p:cNvSpPr/>
            <p:nvPr/>
          </p:nvSpPr>
          <p:spPr>
            <a:xfrm>
              <a:off x="7160569" y="2819668"/>
              <a:ext cx="2969036" cy="727642"/>
            </a:xfrm>
            <a:custGeom>
              <a:avLst/>
              <a:gdLst>
                <a:gd name="txL" fmla="*/ 0 w 213"/>
                <a:gd name="txT" fmla="*/ 0 h 71"/>
                <a:gd name="txR" fmla="*/ 213 w 213"/>
                <a:gd name="txB" fmla="*/ 71 h 71"/>
              </a:gdLst>
              <a:ahLst/>
              <a:cxnLst>
                <a:cxn ang="0">
                  <a:pos x="1477548" y="81988"/>
                </a:cxn>
                <a:cxn ang="0">
                  <a:pos x="223026" y="543169"/>
                </a:cxn>
                <a:cxn ang="0">
                  <a:pos x="223026" y="594412"/>
                </a:cxn>
                <a:cxn ang="0">
                  <a:pos x="69696" y="717394"/>
                </a:cxn>
                <a:cxn ang="0">
                  <a:pos x="0" y="553418"/>
                </a:cxn>
                <a:cxn ang="0">
                  <a:pos x="0" y="543169"/>
                </a:cxn>
                <a:cxn ang="0">
                  <a:pos x="1477548" y="0"/>
                </a:cxn>
                <a:cxn ang="0">
                  <a:pos x="2969036" y="543169"/>
                </a:cxn>
                <a:cxn ang="0">
                  <a:pos x="2969036" y="543169"/>
                </a:cxn>
                <a:cxn ang="0">
                  <a:pos x="2969036" y="553418"/>
                </a:cxn>
                <a:cxn ang="0">
                  <a:pos x="2969036" y="563666"/>
                </a:cxn>
                <a:cxn ang="0">
                  <a:pos x="2885401" y="727642"/>
                </a:cxn>
                <a:cxn ang="0">
                  <a:pos x="2732071" y="604660"/>
                </a:cxn>
                <a:cxn ang="0">
                  <a:pos x="2746010" y="543169"/>
                </a:cxn>
                <a:cxn ang="0">
                  <a:pos x="1477548" y="81988"/>
                </a:cxn>
              </a:cxnLst>
              <a:rect l="txL" t="txT" r="txR" b="txB"/>
              <a:pathLst>
                <a:path w="213" h="71">
                  <a:moveTo>
                    <a:pt x="106" y="8"/>
                  </a:moveTo>
                  <a:cubicBezTo>
                    <a:pt x="56" y="8"/>
                    <a:pt x="16" y="28"/>
                    <a:pt x="16" y="53"/>
                  </a:cubicBezTo>
                  <a:cubicBezTo>
                    <a:pt x="16" y="55"/>
                    <a:pt x="16" y="57"/>
                    <a:pt x="16" y="58"/>
                  </a:cubicBezTo>
                  <a:cubicBezTo>
                    <a:pt x="12" y="62"/>
                    <a:pt x="8" y="66"/>
                    <a:pt x="5" y="70"/>
                  </a:cubicBezTo>
                  <a:cubicBezTo>
                    <a:pt x="2" y="65"/>
                    <a:pt x="0" y="59"/>
                    <a:pt x="0" y="54"/>
                  </a:cubicBezTo>
                  <a:cubicBezTo>
                    <a:pt x="0" y="53"/>
                    <a:pt x="0" y="53"/>
                    <a:pt x="0" y="53"/>
                  </a:cubicBezTo>
                  <a:cubicBezTo>
                    <a:pt x="0" y="24"/>
                    <a:pt x="47" y="0"/>
                    <a:pt x="106" y="0"/>
                  </a:cubicBezTo>
                  <a:cubicBezTo>
                    <a:pt x="165" y="0"/>
                    <a:pt x="213" y="24"/>
                    <a:pt x="213" y="53"/>
                  </a:cubicBezTo>
                  <a:cubicBezTo>
                    <a:pt x="213" y="53"/>
                    <a:pt x="213" y="53"/>
                    <a:pt x="213" y="53"/>
                  </a:cubicBezTo>
                  <a:cubicBezTo>
                    <a:pt x="213" y="54"/>
                    <a:pt x="213" y="54"/>
                    <a:pt x="213" y="54"/>
                  </a:cubicBezTo>
                  <a:cubicBezTo>
                    <a:pt x="213" y="55"/>
                    <a:pt x="213" y="55"/>
                    <a:pt x="213" y="55"/>
                  </a:cubicBezTo>
                  <a:cubicBezTo>
                    <a:pt x="213" y="60"/>
                    <a:pt x="211" y="66"/>
                    <a:pt x="207" y="71"/>
                  </a:cubicBezTo>
                  <a:cubicBezTo>
                    <a:pt x="204" y="67"/>
                    <a:pt x="201" y="63"/>
                    <a:pt x="196" y="59"/>
                  </a:cubicBezTo>
                  <a:cubicBezTo>
                    <a:pt x="197" y="57"/>
                    <a:pt x="197" y="55"/>
                    <a:pt x="197" y="53"/>
                  </a:cubicBezTo>
                  <a:cubicBezTo>
                    <a:pt x="197" y="28"/>
                    <a:pt x="156" y="8"/>
                    <a:pt x="106" y="8"/>
                  </a:cubicBezTo>
                  <a:close/>
                </a:path>
              </a:pathLst>
            </a:custGeom>
            <a:solidFill>
              <a:srgbClr val="58595B">
                <a:alpha val="100000"/>
              </a:srgbClr>
            </a:solidFill>
            <a:ln w="9525">
              <a:noFill/>
            </a:ln>
          </p:spPr>
          <p:txBody>
            <a:bodyPr/>
            <a:lstStyle/>
            <a:p>
              <a:endParaRPr lang="zh-CN" altLang="en-US"/>
            </a:p>
          </p:txBody>
        </p:sp>
        <p:sp>
          <p:nvSpPr>
            <p:cNvPr id="66595" name="Freeform 675"/>
            <p:cNvSpPr/>
            <p:nvPr/>
          </p:nvSpPr>
          <p:spPr>
            <a:xfrm>
              <a:off x="7148762" y="3369731"/>
              <a:ext cx="82638" cy="329170"/>
            </a:xfrm>
            <a:custGeom>
              <a:avLst/>
              <a:gdLst>
                <a:gd name="txL" fmla="*/ 0 w 6"/>
                <a:gd name="txT" fmla="*/ 0 h 32"/>
                <a:gd name="txR" fmla="*/ 6 w 6"/>
                <a:gd name="txB" fmla="*/ 32 h 32"/>
              </a:gdLst>
              <a:ahLst/>
              <a:cxnLst>
                <a:cxn ang="0">
                  <a:pos x="0" y="329170"/>
                </a:cxn>
                <a:cxn ang="0">
                  <a:pos x="13773" y="0"/>
                </a:cxn>
                <a:cxn ang="0">
                  <a:pos x="82638" y="164585"/>
                </a:cxn>
                <a:cxn ang="0">
                  <a:pos x="0" y="329170"/>
                </a:cxn>
              </a:cxnLst>
              <a:rect l="txL" t="txT" r="txR" b="txB"/>
              <a:pathLst>
                <a:path w="6" h="32">
                  <a:moveTo>
                    <a:pt x="0" y="32"/>
                  </a:moveTo>
                  <a:cubicBezTo>
                    <a:pt x="1" y="0"/>
                    <a:pt x="1" y="0"/>
                    <a:pt x="1" y="0"/>
                  </a:cubicBezTo>
                  <a:cubicBezTo>
                    <a:pt x="1" y="5"/>
                    <a:pt x="3" y="11"/>
                    <a:pt x="6" y="16"/>
                  </a:cubicBezTo>
                  <a:cubicBezTo>
                    <a:pt x="2" y="21"/>
                    <a:pt x="0" y="26"/>
                    <a:pt x="0" y="32"/>
                  </a:cubicBezTo>
                  <a:close/>
                </a:path>
              </a:pathLst>
            </a:custGeom>
            <a:solidFill>
              <a:srgbClr val="005DA2">
                <a:alpha val="100000"/>
              </a:srgbClr>
            </a:solidFill>
            <a:ln w="9525">
              <a:noFill/>
            </a:ln>
          </p:spPr>
          <p:txBody>
            <a:bodyPr/>
            <a:lstStyle/>
            <a:p>
              <a:endParaRPr lang="zh-CN" altLang="en-US"/>
            </a:p>
          </p:txBody>
        </p:sp>
        <p:sp>
          <p:nvSpPr>
            <p:cNvPr id="66596" name="Freeform 676"/>
            <p:cNvSpPr/>
            <p:nvPr/>
          </p:nvSpPr>
          <p:spPr>
            <a:xfrm>
              <a:off x="10046957" y="2819668"/>
              <a:ext cx="82638" cy="337835"/>
            </a:xfrm>
            <a:custGeom>
              <a:avLst/>
              <a:gdLst>
                <a:gd name="txL" fmla="*/ 0 w 6"/>
                <a:gd name="txT" fmla="*/ 0 h 33"/>
                <a:gd name="txR" fmla="*/ 6 w 6"/>
                <a:gd name="txB" fmla="*/ 33 h 33"/>
              </a:gdLst>
              <a:ahLst/>
              <a:cxnLst>
                <a:cxn ang="0">
                  <a:pos x="82638" y="0"/>
                </a:cxn>
                <a:cxn ang="0">
                  <a:pos x="82638" y="337835"/>
                </a:cxn>
                <a:cxn ang="0">
                  <a:pos x="0" y="163799"/>
                </a:cxn>
                <a:cxn ang="0">
                  <a:pos x="82638" y="0"/>
                </a:cxn>
              </a:cxnLst>
              <a:rect l="txL" t="txT" r="txR" b="txB"/>
              <a:pathLst>
                <a:path w="6" h="33">
                  <a:moveTo>
                    <a:pt x="6" y="0"/>
                  </a:moveTo>
                  <a:cubicBezTo>
                    <a:pt x="6" y="33"/>
                    <a:pt x="6" y="33"/>
                    <a:pt x="6" y="33"/>
                  </a:cubicBezTo>
                  <a:cubicBezTo>
                    <a:pt x="6" y="27"/>
                    <a:pt x="4" y="21"/>
                    <a:pt x="0" y="16"/>
                  </a:cubicBezTo>
                  <a:cubicBezTo>
                    <a:pt x="4" y="11"/>
                    <a:pt x="6" y="6"/>
                    <a:pt x="6" y="0"/>
                  </a:cubicBezTo>
                  <a:close/>
                </a:path>
              </a:pathLst>
            </a:custGeom>
            <a:solidFill>
              <a:srgbClr val="005DA2">
                <a:alpha val="100000"/>
              </a:srgbClr>
            </a:solidFill>
            <a:ln w="9525">
              <a:noFill/>
            </a:ln>
          </p:spPr>
          <p:txBody>
            <a:bodyPr/>
            <a:lstStyle/>
            <a:p>
              <a:endParaRPr lang="zh-CN" altLang="en-US"/>
            </a:p>
          </p:txBody>
        </p:sp>
        <p:sp>
          <p:nvSpPr>
            <p:cNvPr id="66597" name="Freeform 677"/>
            <p:cNvSpPr/>
            <p:nvPr/>
          </p:nvSpPr>
          <p:spPr>
            <a:xfrm>
              <a:off x="7148762" y="2971260"/>
              <a:ext cx="2980834" cy="718976"/>
            </a:xfrm>
            <a:custGeom>
              <a:avLst/>
              <a:gdLst>
                <a:gd name="txL" fmla="*/ 0 w 214"/>
                <a:gd name="txT" fmla="*/ 0 h 70"/>
                <a:gd name="txR" fmla="*/ 214 w 214"/>
                <a:gd name="txB" fmla="*/ 70 h 70"/>
              </a:gdLst>
              <a:ahLst/>
              <a:cxnLst>
                <a:cxn ang="0">
                  <a:pos x="83575" y="0"/>
                </a:cxn>
                <a:cxn ang="0">
                  <a:pos x="612882" y="267048"/>
                </a:cxn>
                <a:cxn ang="0">
                  <a:pos x="1504346" y="369759"/>
                </a:cxn>
                <a:cxn ang="0">
                  <a:pos x="2897259" y="10271"/>
                </a:cxn>
                <a:cxn ang="0">
                  <a:pos x="2980834" y="184880"/>
                </a:cxn>
                <a:cxn ang="0">
                  <a:pos x="1490417" y="718976"/>
                </a:cxn>
                <a:cxn ang="0">
                  <a:pos x="0" y="184880"/>
                </a:cxn>
                <a:cxn ang="0">
                  <a:pos x="0" y="164337"/>
                </a:cxn>
                <a:cxn ang="0">
                  <a:pos x="0" y="164337"/>
                </a:cxn>
                <a:cxn ang="0">
                  <a:pos x="83575" y="0"/>
                </a:cxn>
              </a:cxnLst>
              <a:rect l="txL" t="txT" r="txR" b="txB"/>
              <a:pathLst>
                <a:path w="214" h="70">
                  <a:moveTo>
                    <a:pt x="6" y="0"/>
                  </a:moveTo>
                  <a:cubicBezTo>
                    <a:pt x="13" y="11"/>
                    <a:pt x="27" y="20"/>
                    <a:pt x="44" y="26"/>
                  </a:cubicBezTo>
                  <a:cubicBezTo>
                    <a:pt x="62" y="33"/>
                    <a:pt x="84" y="36"/>
                    <a:pt x="108" y="36"/>
                  </a:cubicBezTo>
                  <a:cubicBezTo>
                    <a:pt x="154" y="36"/>
                    <a:pt x="194" y="22"/>
                    <a:pt x="208" y="1"/>
                  </a:cubicBezTo>
                  <a:cubicBezTo>
                    <a:pt x="212" y="6"/>
                    <a:pt x="214" y="12"/>
                    <a:pt x="214" y="18"/>
                  </a:cubicBezTo>
                  <a:cubicBezTo>
                    <a:pt x="214" y="47"/>
                    <a:pt x="166" y="70"/>
                    <a:pt x="107" y="70"/>
                  </a:cubicBezTo>
                  <a:cubicBezTo>
                    <a:pt x="48" y="70"/>
                    <a:pt x="0" y="47"/>
                    <a:pt x="0" y="18"/>
                  </a:cubicBezTo>
                  <a:cubicBezTo>
                    <a:pt x="0" y="16"/>
                    <a:pt x="0" y="16"/>
                    <a:pt x="0" y="16"/>
                  </a:cubicBezTo>
                  <a:cubicBezTo>
                    <a:pt x="0" y="16"/>
                    <a:pt x="0" y="16"/>
                    <a:pt x="0" y="16"/>
                  </a:cubicBezTo>
                  <a:cubicBezTo>
                    <a:pt x="0" y="11"/>
                    <a:pt x="2" y="5"/>
                    <a:pt x="6" y="0"/>
                  </a:cubicBezTo>
                  <a:close/>
                </a:path>
              </a:pathLst>
            </a:custGeom>
            <a:solidFill>
              <a:srgbClr val="005DA2">
                <a:alpha val="100000"/>
              </a:srgbClr>
            </a:solidFill>
            <a:ln w="9525">
              <a:noFill/>
            </a:ln>
          </p:spPr>
          <p:txBody>
            <a:bodyPr/>
            <a:lstStyle/>
            <a:p>
              <a:endParaRPr lang="zh-CN" altLang="en-US"/>
            </a:p>
          </p:txBody>
        </p:sp>
        <p:sp>
          <p:nvSpPr>
            <p:cNvPr id="66598" name="Freeform 678"/>
            <p:cNvSpPr/>
            <p:nvPr/>
          </p:nvSpPr>
          <p:spPr>
            <a:xfrm>
              <a:off x="8836920" y="2616104"/>
              <a:ext cx="206595" cy="47645"/>
            </a:xfrm>
            <a:custGeom>
              <a:avLst/>
              <a:gdLst>
                <a:gd name="txL" fmla="*/ 0 w 15"/>
                <a:gd name="txT" fmla="*/ 0 h 5"/>
                <a:gd name="txR" fmla="*/ 15 w 15"/>
                <a:gd name="txB" fmla="*/ 5 h 5"/>
              </a:gdLst>
              <a:ahLst/>
              <a:cxnLst>
                <a:cxn ang="0">
                  <a:pos x="0" y="0"/>
                </a:cxn>
                <a:cxn ang="0">
                  <a:pos x="206595" y="19058"/>
                </a:cxn>
                <a:cxn ang="0">
                  <a:pos x="179049" y="38116"/>
                </a:cxn>
                <a:cxn ang="0">
                  <a:pos x="110184" y="47645"/>
                </a:cxn>
                <a:cxn ang="0">
                  <a:pos x="13773" y="19058"/>
                </a:cxn>
                <a:cxn ang="0">
                  <a:pos x="0" y="0"/>
                </a:cxn>
              </a:cxnLst>
              <a:rect l="txL" t="txT" r="txR" b="txB"/>
              <a:pathLst>
                <a:path w="15" h="5">
                  <a:moveTo>
                    <a:pt x="0" y="0"/>
                  </a:moveTo>
                  <a:cubicBezTo>
                    <a:pt x="5" y="1"/>
                    <a:pt x="10" y="1"/>
                    <a:pt x="15" y="2"/>
                  </a:cubicBezTo>
                  <a:cubicBezTo>
                    <a:pt x="15" y="3"/>
                    <a:pt x="14" y="3"/>
                    <a:pt x="13" y="4"/>
                  </a:cubicBezTo>
                  <a:cubicBezTo>
                    <a:pt x="12" y="5"/>
                    <a:pt x="10" y="5"/>
                    <a:pt x="8" y="5"/>
                  </a:cubicBezTo>
                  <a:cubicBezTo>
                    <a:pt x="5" y="5"/>
                    <a:pt x="2" y="4"/>
                    <a:pt x="1" y="2"/>
                  </a:cubicBezTo>
                  <a:cubicBezTo>
                    <a:pt x="1" y="1"/>
                    <a:pt x="1" y="1"/>
                    <a:pt x="0" y="0"/>
                  </a:cubicBezTo>
                  <a:close/>
                </a:path>
              </a:pathLst>
            </a:custGeom>
            <a:solidFill>
              <a:srgbClr val="58595B">
                <a:alpha val="100000"/>
              </a:srgbClr>
            </a:solidFill>
            <a:ln w="9525">
              <a:noFill/>
            </a:ln>
          </p:spPr>
          <p:txBody>
            <a:bodyPr/>
            <a:lstStyle/>
            <a:p>
              <a:endParaRPr lang="zh-CN" altLang="en-US"/>
            </a:p>
          </p:txBody>
        </p:sp>
        <p:sp>
          <p:nvSpPr>
            <p:cNvPr id="66599" name="Freeform 679"/>
            <p:cNvSpPr/>
            <p:nvPr/>
          </p:nvSpPr>
          <p:spPr>
            <a:xfrm>
              <a:off x="8736570" y="2581453"/>
              <a:ext cx="100346" cy="34647"/>
            </a:xfrm>
            <a:custGeom>
              <a:avLst/>
              <a:gdLst>
                <a:gd name="txL" fmla="*/ 0 w 7"/>
                <a:gd name="txT" fmla="*/ 0 h 3"/>
                <a:gd name="txR" fmla="*/ 7 w 7"/>
                <a:gd name="txB" fmla="*/ 3 h 3"/>
              </a:gdLst>
              <a:ahLst/>
              <a:cxnLst>
                <a:cxn ang="0">
                  <a:pos x="0" y="0"/>
                </a:cxn>
                <a:cxn ang="0">
                  <a:pos x="100346" y="34647"/>
                </a:cxn>
                <a:cxn ang="0">
                  <a:pos x="0" y="34647"/>
                </a:cxn>
                <a:cxn ang="0">
                  <a:pos x="0" y="0"/>
                </a:cxn>
              </a:cxnLst>
              <a:rect l="txL" t="txT" r="txR" b="txB"/>
              <a:pathLst>
                <a:path w="7" h="3">
                  <a:moveTo>
                    <a:pt x="0" y="0"/>
                  </a:moveTo>
                  <a:cubicBezTo>
                    <a:pt x="3" y="0"/>
                    <a:pt x="6" y="1"/>
                    <a:pt x="7" y="3"/>
                  </a:cubicBezTo>
                  <a:cubicBezTo>
                    <a:pt x="5" y="3"/>
                    <a:pt x="2" y="3"/>
                    <a:pt x="0" y="3"/>
                  </a:cubicBezTo>
                  <a:lnTo>
                    <a:pt x="0" y="0"/>
                  </a:lnTo>
                  <a:close/>
                </a:path>
              </a:pathLst>
            </a:custGeom>
            <a:solidFill>
              <a:srgbClr val="33BFC7">
                <a:alpha val="100000"/>
              </a:srgbClr>
            </a:solidFill>
            <a:ln w="9525">
              <a:noFill/>
            </a:ln>
          </p:spPr>
          <p:txBody>
            <a:bodyPr/>
            <a:lstStyle/>
            <a:p>
              <a:endParaRPr lang="zh-CN" altLang="en-US"/>
            </a:p>
          </p:txBody>
        </p:sp>
        <p:sp>
          <p:nvSpPr>
            <p:cNvPr id="66600" name="Freeform 680"/>
            <p:cNvSpPr/>
            <p:nvPr/>
          </p:nvSpPr>
          <p:spPr>
            <a:xfrm>
              <a:off x="8736570" y="2789355"/>
              <a:ext cx="153465" cy="142930"/>
            </a:xfrm>
            <a:custGeom>
              <a:avLst/>
              <a:gdLst>
                <a:gd name="txL" fmla="*/ 0 w 11"/>
                <a:gd name="txT" fmla="*/ 0 h 14"/>
                <a:gd name="txR" fmla="*/ 11 w 11"/>
                <a:gd name="txB" fmla="*/ 14 h 14"/>
              </a:gdLst>
              <a:ahLst/>
              <a:cxnLst>
                <a:cxn ang="0">
                  <a:pos x="0" y="142930"/>
                </a:cxn>
                <a:cxn ang="0">
                  <a:pos x="0" y="0"/>
                </a:cxn>
                <a:cxn ang="0">
                  <a:pos x="111611" y="30628"/>
                </a:cxn>
                <a:cxn ang="0">
                  <a:pos x="153465" y="71465"/>
                </a:cxn>
                <a:cxn ang="0">
                  <a:pos x="111611" y="112302"/>
                </a:cxn>
                <a:cxn ang="0">
                  <a:pos x="0" y="142930"/>
                </a:cxn>
              </a:cxnLst>
              <a:rect l="txL" t="txT" r="txR" b="txB"/>
              <a:pathLst>
                <a:path w="11" h="14">
                  <a:moveTo>
                    <a:pt x="0" y="14"/>
                  </a:moveTo>
                  <a:cubicBezTo>
                    <a:pt x="0" y="0"/>
                    <a:pt x="0" y="0"/>
                    <a:pt x="0" y="0"/>
                  </a:cubicBezTo>
                  <a:cubicBezTo>
                    <a:pt x="3" y="1"/>
                    <a:pt x="6" y="2"/>
                    <a:pt x="8" y="3"/>
                  </a:cubicBezTo>
                  <a:cubicBezTo>
                    <a:pt x="10" y="4"/>
                    <a:pt x="11" y="5"/>
                    <a:pt x="11" y="7"/>
                  </a:cubicBezTo>
                  <a:cubicBezTo>
                    <a:pt x="11" y="8"/>
                    <a:pt x="10" y="10"/>
                    <a:pt x="8" y="11"/>
                  </a:cubicBezTo>
                  <a:cubicBezTo>
                    <a:pt x="6" y="12"/>
                    <a:pt x="3" y="13"/>
                    <a:pt x="0" y="14"/>
                  </a:cubicBezTo>
                  <a:close/>
                </a:path>
              </a:pathLst>
            </a:custGeom>
            <a:solidFill>
              <a:srgbClr val="33BFC7">
                <a:alpha val="100000"/>
              </a:srgbClr>
            </a:solidFill>
            <a:ln w="9525">
              <a:noFill/>
            </a:ln>
          </p:spPr>
          <p:txBody>
            <a:bodyPr/>
            <a:lstStyle/>
            <a:p>
              <a:endParaRPr lang="zh-CN" altLang="en-US"/>
            </a:p>
          </p:txBody>
        </p:sp>
        <p:sp>
          <p:nvSpPr>
            <p:cNvPr id="66601" name="Freeform 681"/>
            <p:cNvSpPr/>
            <p:nvPr/>
          </p:nvSpPr>
          <p:spPr>
            <a:xfrm>
              <a:off x="8512269" y="2581453"/>
              <a:ext cx="129855" cy="34647"/>
            </a:xfrm>
            <a:custGeom>
              <a:avLst/>
              <a:gdLst>
                <a:gd name="txL" fmla="*/ 0 w 9"/>
                <a:gd name="txT" fmla="*/ 0 h 3"/>
                <a:gd name="txR" fmla="*/ 9 w 9"/>
                <a:gd name="txB" fmla="*/ 3 h 3"/>
              </a:gdLst>
              <a:ahLst/>
              <a:cxnLst>
                <a:cxn ang="0">
                  <a:pos x="129855" y="0"/>
                </a:cxn>
                <a:cxn ang="0">
                  <a:pos x="129855" y="34647"/>
                </a:cxn>
                <a:cxn ang="0">
                  <a:pos x="0" y="34647"/>
                </a:cxn>
                <a:cxn ang="0">
                  <a:pos x="14428" y="23098"/>
                </a:cxn>
                <a:cxn ang="0">
                  <a:pos x="129855" y="0"/>
                </a:cxn>
              </a:cxnLst>
              <a:rect l="txL" t="txT" r="txR" b="txB"/>
              <a:pathLst>
                <a:path w="9" h="3">
                  <a:moveTo>
                    <a:pt x="9" y="0"/>
                  </a:moveTo>
                  <a:cubicBezTo>
                    <a:pt x="9" y="3"/>
                    <a:pt x="9" y="3"/>
                    <a:pt x="9" y="3"/>
                  </a:cubicBezTo>
                  <a:cubicBezTo>
                    <a:pt x="6" y="3"/>
                    <a:pt x="3" y="3"/>
                    <a:pt x="0" y="3"/>
                  </a:cubicBezTo>
                  <a:cubicBezTo>
                    <a:pt x="0" y="2"/>
                    <a:pt x="1" y="2"/>
                    <a:pt x="1" y="2"/>
                  </a:cubicBezTo>
                  <a:cubicBezTo>
                    <a:pt x="3" y="1"/>
                    <a:pt x="5" y="0"/>
                    <a:pt x="9" y="0"/>
                  </a:cubicBezTo>
                  <a:close/>
                </a:path>
              </a:pathLst>
            </a:custGeom>
            <a:solidFill>
              <a:srgbClr val="33BFC7">
                <a:alpha val="100000"/>
              </a:srgbClr>
            </a:solidFill>
            <a:ln w="9525">
              <a:noFill/>
            </a:ln>
          </p:spPr>
          <p:txBody>
            <a:bodyPr/>
            <a:lstStyle/>
            <a:p>
              <a:endParaRPr lang="zh-CN" altLang="en-US"/>
            </a:p>
          </p:txBody>
        </p:sp>
        <p:sp>
          <p:nvSpPr>
            <p:cNvPr id="66602" name="Freeform 682"/>
            <p:cNvSpPr/>
            <p:nvPr/>
          </p:nvSpPr>
          <p:spPr>
            <a:xfrm>
              <a:off x="8500465" y="2616104"/>
              <a:ext cx="141667" cy="77961"/>
            </a:xfrm>
            <a:custGeom>
              <a:avLst/>
              <a:gdLst>
                <a:gd name="txL" fmla="*/ 0 w 10"/>
                <a:gd name="txT" fmla="*/ 0 h 8"/>
                <a:gd name="txR" fmla="*/ 10 w 10"/>
                <a:gd name="txB" fmla="*/ 8 h 8"/>
              </a:gdLst>
              <a:ahLst/>
              <a:cxnLst>
                <a:cxn ang="0">
                  <a:pos x="28333" y="58471"/>
                </a:cxn>
                <a:cxn ang="0">
                  <a:pos x="0" y="19490"/>
                </a:cxn>
                <a:cxn ang="0">
                  <a:pos x="14167" y="0"/>
                </a:cxn>
                <a:cxn ang="0">
                  <a:pos x="141667" y="0"/>
                </a:cxn>
                <a:cxn ang="0">
                  <a:pos x="141667" y="77961"/>
                </a:cxn>
                <a:cxn ang="0">
                  <a:pos x="28333" y="58471"/>
                </a:cxn>
              </a:cxnLst>
              <a:rect l="txL" t="txT" r="txR" b="txB"/>
              <a:pathLst>
                <a:path w="10" h="8">
                  <a:moveTo>
                    <a:pt x="2" y="6"/>
                  </a:moveTo>
                  <a:cubicBezTo>
                    <a:pt x="1" y="5"/>
                    <a:pt x="0" y="4"/>
                    <a:pt x="0" y="2"/>
                  </a:cubicBezTo>
                  <a:cubicBezTo>
                    <a:pt x="0" y="1"/>
                    <a:pt x="0" y="1"/>
                    <a:pt x="1" y="0"/>
                  </a:cubicBezTo>
                  <a:cubicBezTo>
                    <a:pt x="4" y="0"/>
                    <a:pt x="7" y="0"/>
                    <a:pt x="10" y="0"/>
                  </a:cubicBezTo>
                  <a:cubicBezTo>
                    <a:pt x="10" y="8"/>
                    <a:pt x="10" y="8"/>
                    <a:pt x="10" y="8"/>
                  </a:cubicBezTo>
                  <a:cubicBezTo>
                    <a:pt x="6" y="8"/>
                    <a:pt x="4" y="7"/>
                    <a:pt x="2" y="6"/>
                  </a:cubicBezTo>
                  <a:close/>
                </a:path>
              </a:pathLst>
            </a:custGeom>
            <a:solidFill>
              <a:srgbClr val="33BFC7">
                <a:alpha val="100000"/>
              </a:srgbClr>
            </a:solidFill>
            <a:ln w="9525">
              <a:noFill/>
            </a:ln>
          </p:spPr>
          <p:txBody>
            <a:bodyPr/>
            <a:lstStyle/>
            <a:p>
              <a:endParaRPr lang="zh-CN" altLang="en-US"/>
            </a:p>
          </p:txBody>
        </p:sp>
        <p:sp>
          <p:nvSpPr>
            <p:cNvPr id="66603" name="Freeform 683"/>
            <p:cNvSpPr/>
            <p:nvPr/>
          </p:nvSpPr>
          <p:spPr>
            <a:xfrm>
              <a:off x="8317481" y="2460183"/>
              <a:ext cx="726029" cy="173246"/>
            </a:xfrm>
            <a:custGeom>
              <a:avLst/>
              <a:gdLst>
                <a:gd name="txL" fmla="*/ 0 w 52"/>
                <a:gd name="txT" fmla="*/ 0 h 17"/>
                <a:gd name="txR" fmla="*/ 52 w 52"/>
                <a:gd name="txB" fmla="*/ 17 h 17"/>
              </a:gdLst>
              <a:ahLst/>
              <a:cxnLst>
                <a:cxn ang="0">
                  <a:pos x="209431" y="142673"/>
                </a:cxn>
                <a:cxn ang="0">
                  <a:pos x="195469" y="152864"/>
                </a:cxn>
                <a:cxn ang="0">
                  <a:pos x="0" y="163055"/>
                </a:cxn>
                <a:cxn ang="0">
                  <a:pos x="69810" y="101909"/>
                </a:cxn>
                <a:cxn ang="0">
                  <a:pos x="321128" y="61146"/>
                </a:cxn>
                <a:cxn ang="0">
                  <a:pos x="321128" y="20382"/>
                </a:cxn>
                <a:cxn ang="0">
                  <a:pos x="363015" y="0"/>
                </a:cxn>
                <a:cxn ang="0">
                  <a:pos x="418863" y="20382"/>
                </a:cxn>
                <a:cxn ang="0">
                  <a:pos x="418863" y="61146"/>
                </a:cxn>
                <a:cxn ang="0">
                  <a:pos x="558484" y="71337"/>
                </a:cxn>
                <a:cxn ang="0">
                  <a:pos x="656219" y="101909"/>
                </a:cxn>
                <a:cxn ang="0">
                  <a:pos x="712067" y="132482"/>
                </a:cxn>
                <a:cxn ang="0">
                  <a:pos x="726029" y="163055"/>
                </a:cxn>
                <a:cxn ang="0">
                  <a:pos x="726029" y="173246"/>
                </a:cxn>
                <a:cxn ang="0">
                  <a:pos x="516598" y="152864"/>
                </a:cxn>
                <a:cxn ang="0">
                  <a:pos x="418863" y="122291"/>
                </a:cxn>
                <a:cxn ang="0">
                  <a:pos x="418863" y="152864"/>
                </a:cxn>
                <a:cxn ang="0">
                  <a:pos x="321128" y="152864"/>
                </a:cxn>
                <a:cxn ang="0">
                  <a:pos x="321128" y="152864"/>
                </a:cxn>
                <a:cxn ang="0">
                  <a:pos x="321128" y="122291"/>
                </a:cxn>
                <a:cxn ang="0">
                  <a:pos x="209431" y="142673"/>
                </a:cxn>
              </a:cxnLst>
              <a:rect l="txL" t="txT" r="txR" b="txB"/>
              <a:pathLst>
                <a:path w="52" h="17">
                  <a:moveTo>
                    <a:pt x="15" y="14"/>
                  </a:moveTo>
                  <a:cubicBezTo>
                    <a:pt x="15" y="14"/>
                    <a:pt x="14" y="14"/>
                    <a:pt x="14" y="15"/>
                  </a:cubicBezTo>
                  <a:cubicBezTo>
                    <a:pt x="9" y="15"/>
                    <a:pt x="4" y="15"/>
                    <a:pt x="0" y="16"/>
                  </a:cubicBezTo>
                  <a:cubicBezTo>
                    <a:pt x="0" y="13"/>
                    <a:pt x="2" y="11"/>
                    <a:pt x="5" y="10"/>
                  </a:cubicBezTo>
                  <a:cubicBezTo>
                    <a:pt x="9" y="7"/>
                    <a:pt x="15" y="6"/>
                    <a:pt x="23" y="6"/>
                  </a:cubicBezTo>
                  <a:cubicBezTo>
                    <a:pt x="23" y="2"/>
                    <a:pt x="23" y="2"/>
                    <a:pt x="23" y="2"/>
                  </a:cubicBezTo>
                  <a:cubicBezTo>
                    <a:pt x="23" y="1"/>
                    <a:pt x="24" y="0"/>
                    <a:pt x="26" y="0"/>
                  </a:cubicBezTo>
                  <a:cubicBezTo>
                    <a:pt x="28" y="0"/>
                    <a:pt x="30" y="1"/>
                    <a:pt x="30" y="2"/>
                  </a:cubicBezTo>
                  <a:cubicBezTo>
                    <a:pt x="30" y="6"/>
                    <a:pt x="30" y="6"/>
                    <a:pt x="30" y="6"/>
                  </a:cubicBezTo>
                  <a:cubicBezTo>
                    <a:pt x="33" y="6"/>
                    <a:pt x="37" y="6"/>
                    <a:pt x="40" y="7"/>
                  </a:cubicBezTo>
                  <a:cubicBezTo>
                    <a:pt x="42" y="8"/>
                    <a:pt x="45" y="9"/>
                    <a:pt x="47" y="10"/>
                  </a:cubicBezTo>
                  <a:cubicBezTo>
                    <a:pt x="49" y="11"/>
                    <a:pt x="50" y="12"/>
                    <a:pt x="51" y="13"/>
                  </a:cubicBezTo>
                  <a:cubicBezTo>
                    <a:pt x="52" y="14"/>
                    <a:pt x="52" y="15"/>
                    <a:pt x="52" y="16"/>
                  </a:cubicBezTo>
                  <a:cubicBezTo>
                    <a:pt x="52" y="16"/>
                    <a:pt x="52" y="17"/>
                    <a:pt x="52" y="17"/>
                  </a:cubicBezTo>
                  <a:cubicBezTo>
                    <a:pt x="47" y="16"/>
                    <a:pt x="42" y="16"/>
                    <a:pt x="37" y="15"/>
                  </a:cubicBezTo>
                  <a:cubicBezTo>
                    <a:pt x="36" y="13"/>
                    <a:pt x="33" y="12"/>
                    <a:pt x="30" y="12"/>
                  </a:cubicBezTo>
                  <a:cubicBezTo>
                    <a:pt x="30" y="15"/>
                    <a:pt x="30" y="15"/>
                    <a:pt x="30" y="15"/>
                  </a:cubicBezTo>
                  <a:cubicBezTo>
                    <a:pt x="27" y="15"/>
                    <a:pt x="25" y="15"/>
                    <a:pt x="23" y="15"/>
                  </a:cubicBezTo>
                  <a:cubicBezTo>
                    <a:pt x="23" y="15"/>
                    <a:pt x="23" y="15"/>
                    <a:pt x="23" y="15"/>
                  </a:cubicBezTo>
                  <a:cubicBezTo>
                    <a:pt x="23" y="12"/>
                    <a:pt x="23" y="12"/>
                    <a:pt x="23" y="12"/>
                  </a:cubicBezTo>
                  <a:cubicBezTo>
                    <a:pt x="19" y="12"/>
                    <a:pt x="17" y="13"/>
                    <a:pt x="15" y="14"/>
                  </a:cubicBezTo>
                  <a:close/>
                </a:path>
              </a:pathLst>
            </a:custGeom>
            <a:solidFill>
              <a:srgbClr val="58595B">
                <a:alpha val="100000"/>
              </a:srgbClr>
            </a:solidFill>
            <a:ln w="9525">
              <a:noFill/>
            </a:ln>
          </p:spPr>
          <p:txBody>
            <a:bodyPr/>
            <a:lstStyle/>
            <a:p>
              <a:endParaRPr lang="zh-CN" altLang="en-US"/>
            </a:p>
          </p:txBody>
        </p:sp>
        <p:sp>
          <p:nvSpPr>
            <p:cNvPr id="66604" name="Freeform 684"/>
            <p:cNvSpPr/>
            <p:nvPr/>
          </p:nvSpPr>
          <p:spPr>
            <a:xfrm>
              <a:off x="7538332" y="2616104"/>
              <a:ext cx="2219396" cy="593379"/>
            </a:xfrm>
            <a:custGeom>
              <a:avLst/>
              <a:gdLst>
                <a:gd name="txL" fmla="*/ 0 w 159"/>
                <a:gd name="txT" fmla="*/ 0 h 58"/>
                <a:gd name="txR" fmla="*/ 159 w 159"/>
                <a:gd name="txB" fmla="*/ 58 h 58"/>
              </a:gdLst>
              <a:ahLst/>
              <a:cxnLst>
                <a:cxn ang="0">
                  <a:pos x="921259" y="143229"/>
                </a:cxn>
                <a:cxn ang="0">
                  <a:pos x="1102719" y="163691"/>
                </a:cxn>
                <a:cxn ang="0">
                  <a:pos x="1102719" y="306920"/>
                </a:cxn>
                <a:cxn ang="0">
                  <a:pos x="1018968" y="296690"/>
                </a:cxn>
                <a:cxn ang="0">
                  <a:pos x="963134" y="265997"/>
                </a:cxn>
                <a:cxn ang="0">
                  <a:pos x="935217" y="225075"/>
                </a:cxn>
                <a:cxn ang="0">
                  <a:pos x="893342" y="214844"/>
                </a:cxn>
                <a:cxn ang="0">
                  <a:pos x="837508" y="204613"/>
                </a:cxn>
                <a:cxn ang="0">
                  <a:pos x="767716" y="214844"/>
                </a:cxn>
                <a:cxn ang="0">
                  <a:pos x="739799" y="245536"/>
                </a:cxn>
                <a:cxn ang="0">
                  <a:pos x="767716" y="286459"/>
                </a:cxn>
                <a:cxn ang="0">
                  <a:pos x="823549" y="327382"/>
                </a:cxn>
                <a:cxn ang="0">
                  <a:pos x="935217" y="358074"/>
                </a:cxn>
                <a:cxn ang="0">
                  <a:pos x="1102719" y="378535"/>
                </a:cxn>
                <a:cxn ang="0">
                  <a:pos x="1102719" y="460380"/>
                </a:cxn>
                <a:cxn ang="0">
                  <a:pos x="1102719" y="480842"/>
                </a:cxn>
                <a:cxn ang="0">
                  <a:pos x="1144594" y="480842"/>
                </a:cxn>
                <a:cxn ang="0">
                  <a:pos x="1186470" y="480842"/>
                </a:cxn>
                <a:cxn ang="0">
                  <a:pos x="1200428" y="450150"/>
                </a:cxn>
                <a:cxn ang="0">
                  <a:pos x="1200428" y="368304"/>
                </a:cxn>
                <a:cxn ang="0">
                  <a:pos x="1381888" y="347843"/>
                </a:cxn>
                <a:cxn ang="0">
                  <a:pos x="1507514" y="296690"/>
                </a:cxn>
                <a:cxn ang="0">
                  <a:pos x="1549389" y="235305"/>
                </a:cxn>
                <a:cxn ang="0">
                  <a:pos x="1521473" y="184152"/>
                </a:cxn>
                <a:cxn ang="0">
                  <a:pos x="1451680" y="143229"/>
                </a:cxn>
                <a:cxn ang="0">
                  <a:pos x="1340013" y="112537"/>
                </a:cxn>
                <a:cxn ang="0">
                  <a:pos x="1200428" y="92076"/>
                </a:cxn>
                <a:cxn ang="0">
                  <a:pos x="1200428" y="0"/>
                </a:cxn>
                <a:cxn ang="0">
                  <a:pos x="1298137" y="0"/>
                </a:cxn>
                <a:cxn ang="0">
                  <a:pos x="1312096" y="20461"/>
                </a:cxn>
                <a:cxn ang="0">
                  <a:pos x="1409805" y="51153"/>
                </a:cxn>
                <a:cxn ang="0">
                  <a:pos x="1479597" y="40923"/>
                </a:cxn>
                <a:cxn ang="0">
                  <a:pos x="1507514" y="20461"/>
                </a:cxn>
                <a:cxn ang="0">
                  <a:pos x="2219396" y="184152"/>
                </a:cxn>
                <a:cxn ang="0">
                  <a:pos x="2219396" y="194383"/>
                </a:cxn>
                <a:cxn ang="0">
                  <a:pos x="1102719" y="593379"/>
                </a:cxn>
                <a:cxn ang="0">
                  <a:pos x="0" y="194383"/>
                </a:cxn>
                <a:cxn ang="0">
                  <a:pos x="0" y="173921"/>
                </a:cxn>
                <a:cxn ang="0">
                  <a:pos x="781674" y="10231"/>
                </a:cxn>
                <a:cxn ang="0">
                  <a:pos x="767716" y="30692"/>
                </a:cxn>
                <a:cxn ang="0">
                  <a:pos x="809591" y="102307"/>
                </a:cxn>
                <a:cxn ang="0">
                  <a:pos x="921259" y="143229"/>
                </a:cxn>
              </a:cxnLst>
              <a:rect l="txL" t="txT" r="txR" b="txB"/>
              <a:pathLst>
                <a:path w="159" h="58">
                  <a:moveTo>
                    <a:pt x="66" y="14"/>
                  </a:moveTo>
                  <a:cubicBezTo>
                    <a:pt x="70" y="15"/>
                    <a:pt x="74" y="15"/>
                    <a:pt x="79" y="16"/>
                  </a:cubicBezTo>
                  <a:cubicBezTo>
                    <a:pt x="79" y="30"/>
                    <a:pt x="79" y="30"/>
                    <a:pt x="79" y="30"/>
                  </a:cubicBezTo>
                  <a:cubicBezTo>
                    <a:pt x="76" y="30"/>
                    <a:pt x="74" y="29"/>
                    <a:pt x="73" y="29"/>
                  </a:cubicBezTo>
                  <a:cubicBezTo>
                    <a:pt x="71" y="28"/>
                    <a:pt x="70" y="27"/>
                    <a:pt x="69" y="26"/>
                  </a:cubicBezTo>
                  <a:cubicBezTo>
                    <a:pt x="69" y="25"/>
                    <a:pt x="68" y="24"/>
                    <a:pt x="67" y="22"/>
                  </a:cubicBezTo>
                  <a:cubicBezTo>
                    <a:pt x="66" y="22"/>
                    <a:pt x="66" y="21"/>
                    <a:pt x="64" y="21"/>
                  </a:cubicBezTo>
                  <a:cubicBezTo>
                    <a:pt x="63" y="20"/>
                    <a:pt x="62" y="20"/>
                    <a:pt x="60" y="20"/>
                  </a:cubicBezTo>
                  <a:cubicBezTo>
                    <a:pt x="58" y="20"/>
                    <a:pt x="57" y="20"/>
                    <a:pt x="55" y="21"/>
                  </a:cubicBezTo>
                  <a:cubicBezTo>
                    <a:pt x="54" y="22"/>
                    <a:pt x="53" y="23"/>
                    <a:pt x="53" y="24"/>
                  </a:cubicBezTo>
                  <a:cubicBezTo>
                    <a:pt x="53" y="25"/>
                    <a:pt x="54" y="26"/>
                    <a:pt x="55" y="28"/>
                  </a:cubicBezTo>
                  <a:cubicBezTo>
                    <a:pt x="56" y="29"/>
                    <a:pt x="57" y="30"/>
                    <a:pt x="59" y="32"/>
                  </a:cubicBezTo>
                  <a:cubicBezTo>
                    <a:pt x="62" y="33"/>
                    <a:pt x="64" y="34"/>
                    <a:pt x="67" y="35"/>
                  </a:cubicBezTo>
                  <a:cubicBezTo>
                    <a:pt x="71" y="36"/>
                    <a:pt x="74" y="36"/>
                    <a:pt x="79" y="37"/>
                  </a:cubicBezTo>
                  <a:cubicBezTo>
                    <a:pt x="79" y="45"/>
                    <a:pt x="79" y="45"/>
                    <a:pt x="79" y="45"/>
                  </a:cubicBezTo>
                  <a:cubicBezTo>
                    <a:pt x="79" y="46"/>
                    <a:pt x="79" y="46"/>
                    <a:pt x="79" y="47"/>
                  </a:cubicBezTo>
                  <a:cubicBezTo>
                    <a:pt x="80" y="47"/>
                    <a:pt x="81" y="47"/>
                    <a:pt x="82" y="47"/>
                  </a:cubicBezTo>
                  <a:cubicBezTo>
                    <a:pt x="84" y="47"/>
                    <a:pt x="84" y="47"/>
                    <a:pt x="85" y="47"/>
                  </a:cubicBezTo>
                  <a:cubicBezTo>
                    <a:pt x="85" y="46"/>
                    <a:pt x="86" y="45"/>
                    <a:pt x="86" y="44"/>
                  </a:cubicBezTo>
                  <a:cubicBezTo>
                    <a:pt x="86" y="36"/>
                    <a:pt x="86" y="36"/>
                    <a:pt x="86" y="36"/>
                  </a:cubicBezTo>
                  <a:cubicBezTo>
                    <a:pt x="91" y="36"/>
                    <a:pt x="95" y="35"/>
                    <a:pt x="99" y="34"/>
                  </a:cubicBezTo>
                  <a:cubicBezTo>
                    <a:pt x="103" y="33"/>
                    <a:pt x="106" y="31"/>
                    <a:pt x="108" y="29"/>
                  </a:cubicBezTo>
                  <a:cubicBezTo>
                    <a:pt x="110" y="27"/>
                    <a:pt x="111" y="25"/>
                    <a:pt x="111" y="23"/>
                  </a:cubicBezTo>
                  <a:cubicBezTo>
                    <a:pt x="111" y="21"/>
                    <a:pt x="110" y="19"/>
                    <a:pt x="109" y="18"/>
                  </a:cubicBezTo>
                  <a:cubicBezTo>
                    <a:pt x="108" y="16"/>
                    <a:pt x="106" y="15"/>
                    <a:pt x="104" y="14"/>
                  </a:cubicBezTo>
                  <a:cubicBezTo>
                    <a:pt x="101" y="13"/>
                    <a:pt x="99" y="12"/>
                    <a:pt x="96" y="11"/>
                  </a:cubicBezTo>
                  <a:cubicBezTo>
                    <a:pt x="94" y="11"/>
                    <a:pt x="90" y="10"/>
                    <a:pt x="86" y="9"/>
                  </a:cubicBezTo>
                  <a:cubicBezTo>
                    <a:pt x="86" y="0"/>
                    <a:pt x="86" y="0"/>
                    <a:pt x="86" y="0"/>
                  </a:cubicBezTo>
                  <a:cubicBezTo>
                    <a:pt x="88" y="0"/>
                    <a:pt x="91" y="0"/>
                    <a:pt x="93" y="0"/>
                  </a:cubicBezTo>
                  <a:cubicBezTo>
                    <a:pt x="94" y="1"/>
                    <a:pt x="94" y="1"/>
                    <a:pt x="94" y="2"/>
                  </a:cubicBezTo>
                  <a:cubicBezTo>
                    <a:pt x="95" y="4"/>
                    <a:pt x="98" y="5"/>
                    <a:pt x="101" y="5"/>
                  </a:cubicBezTo>
                  <a:cubicBezTo>
                    <a:pt x="103" y="5"/>
                    <a:pt x="105" y="5"/>
                    <a:pt x="106" y="4"/>
                  </a:cubicBezTo>
                  <a:cubicBezTo>
                    <a:pt x="107" y="3"/>
                    <a:pt x="108" y="3"/>
                    <a:pt x="108" y="2"/>
                  </a:cubicBezTo>
                  <a:cubicBezTo>
                    <a:pt x="128" y="5"/>
                    <a:pt x="146" y="10"/>
                    <a:pt x="159" y="18"/>
                  </a:cubicBezTo>
                  <a:cubicBezTo>
                    <a:pt x="159" y="18"/>
                    <a:pt x="159" y="18"/>
                    <a:pt x="159" y="19"/>
                  </a:cubicBezTo>
                  <a:cubicBezTo>
                    <a:pt x="159" y="40"/>
                    <a:pt x="124" y="58"/>
                    <a:pt x="79" y="58"/>
                  </a:cubicBezTo>
                  <a:cubicBezTo>
                    <a:pt x="35" y="58"/>
                    <a:pt x="0" y="40"/>
                    <a:pt x="0" y="19"/>
                  </a:cubicBezTo>
                  <a:cubicBezTo>
                    <a:pt x="0" y="18"/>
                    <a:pt x="0" y="18"/>
                    <a:pt x="0" y="17"/>
                  </a:cubicBezTo>
                  <a:cubicBezTo>
                    <a:pt x="14" y="9"/>
                    <a:pt x="34" y="3"/>
                    <a:pt x="56" y="1"/>
                  </a:cubicBezTo>
                  <a:cubicBezTo>
                    <a:pt x="55" y="2"/>
                    <a:pt x="55" y="2"/>
                    <a:pt x="55" y="3"/>
                  </a:cubicBezTo>
                  <a:cubicBezTo>
                    <a:pt x="55" y="6"/>
                    <a:pt x="56" y="8"/>
                    <a:pt x="58" y="10"/>
                  </a:cubicBezTo>
                  <a:cubicBezTo>
                    <a:pt x="60" y="11"/>
                    <a:pt x="63" y="13"/>
                    <a:pt x="66" y="14"/>
                  </a:cubicBezTo>
                  <a:close/>
                </a:path>
              </a:pathLst>
            </a:custGeom>
            <a:solidFill>
              <a:srgbClr val="005DA2">
                <a:alpha val="100000"/>
              </a:srgbClr>
            </a:solidFill>
            <a:ln w="9525">
              <a:noFill/>
            </a:ln>
          </p:spPr>
          <p:txBody>
            <a:bodyPr/>
            <a:lstStyle/>
            <a:p>
              <a:endParaRPr lang="zh-CN" altLang="en-US"/>
            </a:p>
          </p:txBody>
        </p:sp>
        <p:sp>
          <p:nvSpPr>
            <p:cNvPr id="66605" name="Freeform 685"/>
            <p:cNvSpPr>
              <a:spLocks noEditPoints="1"/>
            </p:cNvSpPr>
            <p:nvPr/>
          </p:nvSpPr>
          <p:spPr>
            <a:xfrm>
              <a:off x="8276164" y="2616104"/>
              <a:ext cx="808669" cy="480761"/>
            </a:xfrm>
            <a:custGeom>
              <a:avLst/>
              <a:gdLst>
                <a:gd name="txL" fmla="*/ 0 w 58"/>
                <a:gd name="txT" fmla="*/ 0 h 47"/>
                <a:gd name="txR" fmla="*/ 58 w 58"/>
                <a:gd name="txB" fmla="*/ 47 h 47"/>
              </a:gdLst>
              <a:ahLst/>
              <a:cxnLst>
                <a:cxn ang="0">
                  <a:pos x="613473" y="245495"/>
                </a:cxn>
                <a:cxn ang="0">
                  <a:pos x="571645" y="204579"/>
                </a:cxn>
                <a:cxn ang="0">
                  <a:pos x="460105" y="173892"/>
                </a:cxn>
                <a:cxn ang="0">
                  <a:pos x="460105" y="317098"/>
                </a:cxn>
                <a:cxn ang="0">
                  <a:pos x="571645" y="286411"/>
                </a:cxn>
                <a:cxn ang="0">
                  <a:pos x="613473" y="245495"/>
                </a:cxn>
                <a:cxn ang="0">
                  <a:pos x="223081" y="265953"/>
                </a:cxn>
                <a:cxn ang="0">
                  <a:pos x="278851" y="296640"/>
                </a:cxn>
                <a:cxn ang="0">
                  <a:pos x="362507" y="306869"/>
                </a:cxn>
                <a:cxn ang="0">
                  <a:pos x="362507" y="163663"/>
                </a:cxn>
                <a:cxn ang="0">
                  <a:pos x="181253" y="143205"/>
                </a:cxn>
                <a:cxn ang="0">
                  <a:pos x="69713" y="102290"/>
                </a:cxn>
                <a:cxn ang="0">
                  <a:pos x="27885" y="30687"/>
                </a:cxn>
                <a:cxn ang="0">
                  <a:pos x="41828" y="10229"/>
                </a:cxn>
                <a:cxn ang="0">
                  <a:pos x="237024" y="0"/>
                </a:cxn>
                <a:cxn ang="0">
                  <a:pos x="223081" y="20458"/>
                </a:cxn>
                <a:cxn ang="0">
                  <a:pos x="250966" y="61374"/>
                </a:cxn>
                <a:cxn ang="0">
                  <a:pos x="362507" y="81832"/>
                </a:cxn>
                <a:cxn ang="0">
                  <a:pos x="362507" y="0"/>
                </a:cxn>
                <a:cxn ang="0">
                  <a:pos x="362507" y="0"/>
                </a:cxn>
                <a:cxn ang="0">
                  <a:pos x="460105" y="0"/>
                </a:cxn>
                <a:cxn ang="0">
                  <a:pos x="460105" y="92061"/>
                </a:cxn>
                <a:cxn ang="0">
                  <a:pos x="599531" y="112519"/>
                </a:cxn>
                <a:cxn ang="0">
                  <a:pos x="711071" y="143205"/>
                </a:cxn>
                <a:cxn ang="0">
                  <a:pos x="780784" y="184121"/>
                </a:cxn>
                <a:cxn ang="0">
                  <a:pos x="808669" y="235266"/>
                </a:cxn>
                <a:cxn ang="0">
                  <a:pos x="766841" y="296640"/>
                </a:cxn>
                <a:cxn ang="0">
                  <a:pos x="641358" y="347785"/>
                </a:cxn>
                <a:cxn ang="0">
                  <a:pos x="460105" y="368243"/>
                </a:cxn>
                <a:cxn ang="0">
                  <a:pos x="460105" y="450074"/>
                </a:cxn>
                <a:cxn ang="0">
                  <a:pos x="446162" y="480761"/>
                </a:cxn>
                <a:cxn ang="0">
                  <a:pos x="404335" y="480761"/>
                </a:cxn>
                <a:cxn ang="0">
                  <a:pos x="362507" y="480761"/>
                </a:cxn>
                <a:cxn ang="0">
                  <a:pos x="362507" y="460303"/>
                </a:cxn>
                <a:cxn ang="0">
                  <a:pos x="362507" y="378471"/>
                </a:cxn>
                <a:cxn ang="0">
                  <a:pos x="195196" y="358014"/>
                </a:cxn>
                <a:cxn ang="0">
                  <a:pos x="83655" y="327327"/>
                </a:cxn>
                <a:cxn ang="0">
                  <a:pos x="27885" y="286411"/>
                </a:cxn>
                <a:cxn ang="0">
                  <a:pos x="0" y="245495"/>
                </a:cxn>
                <a:cxn ang="0">
                  <a:pos x="27885" y="214808"/>
                </a:cxn>
                <a:cxn ang="0">
                  <a:pos x="97598" y="204579"/>
                </a:cxn>
                <a:cxn ang="0">
                  <a:pos x="153368" y="214808"/>
                </a:cxn>
                <a:cxn ang="0">
                  <a:pos x="195196" y="225037"/>
                </a:cxn>
                <a:cxn ang="0">
                  <a:pos x="223081" y="265953"/>
                </a:cxn>
              </a:cxnLst>
              <a:rect l="txL" t="txT" r="txR" b="txB"/>
              <a:pathLst>
                <a:path w="58" h="47">
                  <a:moveTo>
                    <a:pt x="44" y="24"/>
                  </a:moveTo>
                  <a:cubicBezTo>
                    <a:pt x="44" y="22"/>
                    <a:pt x="43" y="21"/>
                    <a:pt x="41" y="20"/>
                  </a:cubicBezTo>
                  <a:cubicBezTo>
                    <a:pt x="39" y="19"/>
                    <a:pt x="36" y="18"/>
                    <a:pt x="33" y="17"/>
                  </a:cubicBezTo>
                  <a:cubicBezTo>
                    <a:pt x="33" y="31"/>
                    <a:pt x="33" y="31"/>
                    <a:pt x="33" y="31"/>
                  </a:cubicBezTo>
                  <a:cubicBezTo>
                    <a:pt x="36" y="30"/>
                    <a:pt x="39" y="29"/>
                    <a:pt x="41" y="28"/>
                  </a:cubicBezTo>
                  <a:cubicBezTo>
                    <a:pt x="43" y="27"/>
                    <a:pt x="44" y="25"/>
                    <a:pt x="44" y="24"/>
                  </a:cubicBezTo>
                  <a:close/>
                  <a:moveTo>
                    <a:pt x="16" y="26"/>
                  </a:moveTo>
                  <a:cubicBezTo>
                    <a:pt x="17" y="27"/>
                    <a:pt x="18" y="28"/>
                    <a:pt x="20" y="29"/>
                  </a:cubicBezTo>
                  <a:cubicBezTo>
                    <a:pt x="21" y="29"/>
                    <a:pt x="23" y="30"/>
                    <a:pt x="26" y="30"/>
                  </a:cubicBezTo>
                  <a:cubicBezTo>
                    <a:pt x="26" y="16"/>
                    <a:pt x="26" y="16"/>
                    <a:pt x="26" y="16"/>
                  </a:cubicBezTo>
                  <a:cubicBezTo>
                    <a:pt x="21" y="15"/>
                    <a:pt x="17" y="15"/>
                    <a:pt x="13" y="14"/>
                  </a:cubicBezTo>
                  <a:cubicBezTo>
                    <a:pt x="10" y="13"/>
                    <a:pt x="7" y="11"/>
                    <a:pt x="5" y="10"/>
                  </a:cubicBezTo>
                  <a:cubicBezTo>
                    <a:pt x="3" y="8"/>
                    <a:pt x="2" y="6"/>
                    <a:pt x="2" y="3"/>
                  </a:cubicBezTo>
                  <a:cubicBezTo>
                    <a:pt x="2" y="2"/>
                    <a:pt x="2" y="2"/>
                    <a:pt x="3" y="1"/>
                  </a:cubicBezTo>
                  <a:cubicBezTo>
                    <a:pt x="7" y="0"/>
                    <a:pt x="12" y="0"/>
                    <a:pt x="17" y="0"/>
                  </a:cubicBezTo>
                  <a:cubicBezTo>
                    <a:pt x="16" y="1"/>
                    <a:pt x="16" y="1"/>
                    <a:pt x="16" y="2"/>
                  </a:cubicBezTo>
                  <a:cubicBezTo>
                    <a:pt x="16" y="4"/>
                    <a:pt x="17" y="5"/>
                    <a:pt x="18" y="6"/>
                  </a:cubicBezTo>
                  <a:cubicBezTo>
                    <a:pt x="20" y="7"/>
                    <a:pt x="22" y="8"/>
                    <a:pt x="26" y="8"/>
                  </a:cubicBezTo>
                  <a:cubicBezTo>
                    <a:pt x="26" y="0"/>
                    <a:pt x="26" y="0"/>
                    <a:pt x="26" y="0"/>
                  </a:cubicBezTo>
                  <a:cubicBezTo>
                    <a:pt x="26" y="0"/>
                    <a:pt x="26" y="0"/>
                    <a:pt x="26" y="0"/>
                  </a:cubicBezTo>
                  <a:cubicBezTo>
                    <a:pt x="28" y="0"/>
                    <a:pt x="30" y="0"/>
                    <a:pt x="33" y="0"/>
                  </a:cubicBezTo>
                  <a:cubicBezTo>
                    <a:pt x="33" y="9"/>
                    <a:pt x="33" y="9"/>
                    <a:pt x="33" y="9"/>
                  </a:cubicBezTo>
                  <a:cubicBezTo>
                    <a:pt x="37" y="10"/>
                    <a:pt x="41" y="11"/>
                    <a:pt x="43" y="11"/>
                  </a:cubicBezTo>
                  <a:cubicBezTo>
                    <a:pt x="46" y="12"/>
                    <a:pt x="48" y="13"/>
                    <a:pt x="51" y="14"/>
                  </a:cubicBezTo>
                  <a:cubicBezTo>
                    <a:pt x="53" y="15"/>
                    <a:pt x="55" y="16"/>
                    <a:pt x="56" y="18"/>
                  </a:cubicBezTo>
                  <a:cubicBezTo>
                    <a:pt x="57" y="19"/>
                    <a:pt x="58" y="21"/>
                    <a:pt x="58" y="23"/>
                  </a:cubicBezTo>
                  <a:cubicBezTo>
                    <a:pt x="58" y="25"/>
                    <a:pt x="57" y="27"/>
                    <a:pt x="55" y="29"/>
                  </a:cubicBezTo>
                  <a:cubicBezTo>
                    <a:pt x="53" y="31"/>
                    <a:pt x="50" y="33"/>
                    <a:pt x="46" y="34"/>
                  </a:cubicBezTo>
                  <a:cubicBezTo>
                    <a:pt x="42" y="35"/>
                    <a:pt x="38" y="36"/>
                    <a:pt x="33" y="36"/>
                  </a:cubicBezTo>
                  <a:cubicBezTo>
                    <a:pt x="33" y="44"/>
                    <a:pt x="33" y="44"/>
                    <a:pt x="33" y="44"/>
                  </a:cubicBezTo>
                  <a:cubicBezTo>
                    <a:pt x="33" y="45"/>
                    <a:pt x="32" y="46"/>
                    <a:pt x="32" y="47"/>
                  </a:cubicBezTo>
                  <a:cubicBezTo>
                    <a:pt x="31" y="47"/>
                    <a:pt x="31" y="47"/>
                    <a:pt x="29" y="47"/>
                  </a:cubicBezTo>
                  <a:cubicBezTo>
                    <a:pt x="28" y="47"/>
                    <a:pt x="27" y="47"/>
                    <a:pt x="26" y="47"/>
                  </a:cubicBezTo>
                  <a:cubicBezTo>
                    <a:pt x="26" y="46"/>
                    <a:pt x="26" y="46"/>
                    <a:pt x="26" y="45"/>
                  </a:cubicBezTo>
                  <a:cubicBezTo>
                    <a:pt x="26" y="37"/>
                    <a:pt x="26" y="37"/>
                    <a:pt x="26" y="37"/>
                  </a:cubicBezTo>
                  <a:cubicBezTo>
                    <a:pt x="21" y="36"/>
                    <a:pt x="18" y="36"/>
                    <a:pt x="14" y="35"/>
                  </a:cubicBezTo>
                  <a:cubicBezTo>
                    <a:pt x="11" y="34"/>
                    <a:pt x="9" y="33"/>
                    <a:pt x="6" y="32"/>
                  </a:cubicBezTo>
                  <a:cubicBezTo>
                    <a:pt x="4" y="30"/>
                    <a:pt x="3" y="29"/>
                    <a:pt x="2" y="28"/>
                  </a:cubicBezTo>
                  <a:cubicBezTo>
                    <a:pt x="1" y="26"/>
                    <a:pt x="0" y="25"/>
                    <a:pt x="0" y="24"/>
                  </a:cubicBezTo>
                  <a:cubicBezTo>
                    <a:pt x="0" y="23"/>
                    <a:pt x="1" y="22"/>
                    <a:pt x="2" y="21"/>
                  </a:cubicBezTo>
                  <a:cubicBezTo>
                    <a:pt x="4" y="20"/>
                    <a:pt x="5" y="20"/>
                    <a:pt x="7" y="20"/>
                  </a:cubicBezTo>
                  <a:cubicBezTo>
                    <a:pt x="9" y="20"/>
                    <a:pt x="10" y="20"/>
                    <a:pt x="11" y="21"/>
                  </a:cubicBezTo>
                  <a:cubicBezTo>
                    <a:pt x="13" y="21"/>
                    <a:pt x="13" y="22"/>
                    <a:pt x="14" y="22"/>
                  </a:cubicBezTo>
                  <a:cubicBezTo>
                    <a:pt x="15" y="24"/>
                    <a:pt x="16" y="25"/>
                    <a:pt x="16" y="26"/>
                  </a:cubicBezTo>
                  <a:close/>
                </a:path>
              </a:pathLst>
            </a:custGeom>
            <a:solidFill>
              <a:srgbClr val="58595B">
                <a:alpha val="100000"/>
              </a:srgbClr>
            </a:solidFill>
            <a:ln w="9525">
              <a:noFill/>
            </a:ln>
          </p:spPr>
          <p:txBody>
            <a:bodyPr/>
            <a:lstStyle/>
            <a:p>
              <a:endParaRPr lang="zh-CN" altLang="en-US"/>
            </a:p>
          </p:txBody>
        </p:sp>
        <p:sp>
          <p:nvSpPr>
            <p:cNvPr id="66606" name="Freeform 686"/>
            <p:cNvSpPr/>
            <p:nvPr/>
          </p:nvSpPr>
          <p:spPr>
            <a:xfrm>
              <a:off x="7538332" y="2399544"/>
              <a:ext cx="2219396" cy="398472"/>
            </a:xfrm>
            <a:custGeom>
              <a:avLst/>
              <a:gdLst>
                <a:gd name="txL" fmla="*/ 0 w 159"/>
                <a:gd name="txT" fmla="*/ 0 h 39"/>
                <a:gd name="txR" fmla="*/ 159 w 159"/>
                <a:gd name="txB" fmla="*/ 39 h 39"/>
              </a:gdLst>
              <a:ahLst/>
              <a:cxnLst>
                <a:cxn ang="0">
                  <a:pos x="0" y="388255"/>
                </a:cxn>
                <a:cxn ang="0">
                  <a:pos x="1102719" y="0"/>
                </a:cxn>
                <a:cxn ang="0">
                  <a:pos x="1898351" y="112390"/>
                </a:cxn>
                <a:cxn ang="0">
                  <a:pos x="2219396" y="398472"/>
                </a:cxn>
                <a:cxn ang="0">
                  <a:pos x="1507514" y="234996"/>
                </a:cxn>
                <a:cxn ang="0">
                  <a:pos x="1507514" y="224779"/>
                </a:cxn>
                <a:cxn ang="0">
                  <a:pos x="1493556" y="194127"/>
                </a:cxn>
                <a:cxn ang="0">
                  <a:pos x="1437722" y="163476"/>
                </a:cxn>
                <a:cxn ang="0">
                  <a:pos x="1340013" y="132824"/>
                </a:cxn>
                <a:cxn ang="0">
                  <a:pos x="1200428" y="122607"/>
                </a:cxn>
                <a:cxn ang="0">
                  <a:pos x="1200428" y="81738"/>
                </a:cxn>
                <a:cxn ang="0">
                  <a:pos x="1144594" y="61303"/>
                </a:cxn>
                <a:cxn ang="0">
                  <a:pos x="1102719" y="81738"/>
                </a:cxn>
                <a:cxn ang="0">
                  <a:pos x="1102719" y="122607"/>
                </a:cxn>
                <a:cxn ang="0">
                  <a:pos x="851466" y="163476"/>
                </a:cxn>
                <a:cxn ang="0">
                  <a:pos x="781674" y="224779"/>
                </a:cxn>
                <a:cxn ang="0">
                  <a:pos x="0" y="388255"/>
                </a:cxn>
              </a:cxnLst>
              <a:rect l="txL" t="txT" r="txR" b="txB"/>
              <a:pathLst>
                <a:path w="159" h="39">
                  <a:moveTo>
                    <a:pt x="0" y="38"/>
                  </a:moveTo>
                  <a:cubicBezTo>
                    <a:pt x="1" y="17"/>
                    <a:pt x="36" y="0"/>
                    <a:pt x="79" y="0"/>
                  </a:cubicBezTo>
                  <a:cubicBezTo>
                    <a:pt x="101" y="0"/>
                    <a:pt x="121" y="4"/>
                    <a:pt x="136" y="11"/>
                  </a:cubicBezTo>
                  <a:cubicBezTo>
                    <a:pt x="150" y="18"/>
                    <a:pt x="159" y="28"/>
                    <a:pt x="159" y="39"/>
                  </a:cubicBezTo>
                  <a:cubicBezTo>
                    <a:pt x="146" y="31"/>
                    <a:pt x="128" y="26"/>
                    <a:pt x="108" y="23"/>
                  </a:cubicBezTo>
                  <a:cubicBezTo>
                    <a:pt x="108" y="23"/>
                    <a:pt x="108" y="22"/>
                    <a:pt x="108" y="22"/>
                  </a:cubicBezTo>
                  <a:cubicBezTo>
                    <a:pt x="108" y="21"/>
                    <a:pt x="108" y="20"/>
                    <a:pt x="107" y="19"/>
                  </a:cubicBezTo>
                  <a:cubicBezTo>
                    <a:pt x="106" y="18"/>
                    <a:pt x="105" y="17"/>
                    <a:pt x="103" y="16"/>
                  </a:cubicBezTo>
                  <a:cubicBezTo>
                    <a:pt x="101" y="15"/>
                    <a:pt x="98" y="14"/>
                    <a:pt x="96" y="13"/>
                  </a:cubicBezTo>
                  <a:cubicBezTo>
                    <a:pt x="93" y="12"/>
                    <a:pt x="89" y="12"/>
                    <a:pt x="86" y="12"/>
                  </a:cubicBezTo>
                  <a:cubicBezTo>
                    <a:pt x="86" y="8"/>
                    <a:pt x="86" y="8"/>
                    <a:pt x="86" y="8"/>
                  </a:cubicBezTo>
                  <a:cubicBezTo>
                    <a:pt x="86" y="7"/>
                    <a:pt x="84" y="6"/>
                    <a:pt x="82" y="6"/>
                  </a:cubicBezTo>
                  <a:cubicBezTo>
                    <a:pt x="80" y="6"/>
                    <a:pt x="79" y="7"/>
                    <a:pt x="79" y="8"/>
                  </a:cubicBezTo>
                  <a:cubicBezTo>
                    <a:pt x="79" y="12"/>
                    <a:pt x="79" y="12"/>
                    <a:pt x="79" y="12"/>
                  </a:cubicBezTo>
                  <a:cubicBezTo>
                    <a:pt x="71" y="12"/>
                    <a:pt x="65" y="13"/>
                    <a:pt x="61" y="16"/>
                  </a:cubicBezTo>
                  <a:cubicBezTo>
                    <a:pt x="58" y="17"/>
                    <a:pt x="56" y="19"/>
                    <a:pt x="56" y="22"/>
                  </a:cubicBezTo>
                  <a:cubicBezTo>
                    <a:pt x="34" y="24"/>
                    <a:pt x="14" y="30"/>
                    <a:pt x="0" y="38"/>
                  </a:cubicBezTo>
                  <a:close/>
                </a:path>
              </a:pathLst>
            </a:custGeom>
            <a:solidFill>
              <a:srgbClr val="33BFC7">
                <a:alpha val="100000"/>
              </a:srgbClr>
            </a:solidFill>
            <a:ln w="9525">
              <a:noFill/>
            </a:ln>
          </p:spPr>
          <p:txBody>
            <a:bodyPr/>
            <a:lstStyle/>
            <a:p>
              <a:endParaRPr lang="zh-CN" altLang="en-US"/>
            </a:p>
          </p:txBody>
        </p:sp>
        <p:sp>
          <p:nvSpPr>
            <p:cNvPr id="66607" name="Freeform 687"/>
            <p:cNvSpPr/>
            <p:nvPr/>
          </p:nvSpPr>
          <p:spPr>
            <a:xfrm>
              <a:off x="7384867" y="2789355"/>
              <a:ext cx="2508625" cy="467767"/>
            </a:xfrm>
            <a:custGeom>
              <a:avLst/>
              <a:gdLst>
                <a:gd name="txL" fmla="*/ 0 w 180"/>
                <a:gd name="txT" fmla="*/ 0 h 46"/>
                <a:gd name="txR" fmla="*/ 180 w 180"/>
                <a:gd name="txB" fmla="*/ 46 h 46"/>
              </a:gdLst>
              <a:ahLst/>
              <a:cxnLst>
                <a:cxn ang="0">
                  <a:pos x="153305" y="20338"/>
                </a:cxn>
                <a:cxn ang="0">
                  <a:pos x="1254313" y="416923"/>
                </a:cxn>
                <a:cxn ang="0">
                  <a:pos x="2369257" y="20338"/>
                </a:cxn>
                <a:cxn ang="0">
                  <a:pos x="2369257" y="10169"/>
                </a:cxn>
                <a:cxn ang="0">
                  <a:pos x="2508625" y="81351"/>
                </a:cxn>
                <a:cxn ang="0">
                  <a:pos x="1254313" y="467767"/>
                </a:cxn>
                <a:cxn ang="0">
                  <a:pos x="0" y="71182"/>
                </a:cxn>
                <a:cxn ang="0">
                  <a:pos x="153305" y="0"/>
                </a:cxn>
                <a:cxn ang="0">
                  <a:pos x="153305" y="20338"/>
                </a:cxn>
              </a:cxnLst>
              <a:rect l="txL" t="txT" r="txR" b="txB"/>
              <a:pathLst>
                <a:path w="180" h="46">
                  <a:moveTo>
                    <a:pt x="11" y="2"/>
                  </a:moveTo>
                  <a:cubicBezTo>
                    <a:pt x="11" y="23"/>
                    <a:pt x="46" y="41"/>
                    <a:pt x="90" y="41"/>
                  </a:cubicBezTo>
                  <a:cubicBezTo>
                    <a:pt x="135" y="41"/>
                    <a:pt x="170" y="23"/>
                    <a:pt x="170" y="2"/>
                  </a:cubicBezTo>
                  <a:cubicBezTo>
                    <a:pt x="170" y="1"/>
                    <a:pt x="170" y="1"/>
                    <a:pt x="170" y="1"/>
                  </a:cubicBezTo>
                  <a:cubicBezTo>
                    <a:pt x="174" y="3"/>
                    <a:pt x="177" y="5"/>
                    <a:pt x="180" y="8"/>
                  </a:cubicBezTo>
                  <a:cubicBezTo>
                    <a:pt x="174" y="30"/>
                    <a:pt x="136" y="46"/>
                    <a:pt x="90" y="46"/>
                  </a:cubicBezTo>
                  <a:cubicBezTo>
                    <a:pt x="44" y="46"/>
                    <a:pt x="6" y="29"/>
                    <a:pt x="0" y="7"/>
                  </a:cubicBezTo>
                  <a:cubicBezTo>
                    <a:pt x="3" y="4"/>
                    <a:pt x="7" y="2"/>
                    <a:pt x="11" y="0"/>
                  </a:cubicBezTo>
                  <a:cubicBezTo>
                    <a:pt x="11" y="1"/>
                    <a:pt x="11" y="1"/>
                    <a:pt x="11" y="2"/>
                  </a:cubicBezTo>
                  <a:close/>
                </a:path>
              </a:pathLst>
            </a:custGeom>
            <a:solidFill>
              <a:srgbClr val="FFFFFF">
                <a:alpha val="100000"/>
              </a:srgbClr>
            </a:solidFill>
            <a:ln w="9525">
              <a:noFill/>
            </a:ln>
          </p:spPr>
          <p:txBody>
            <a:bodyPr/>
            <a:lstStyle/>
            <a:p>
              <a:endParaRPr lang="zh-CN" altLang="en-US"/>
            </a:p>
          </p:txBody>
        </p:sp>
        <p:sp>
          <p:nvSpPr>
            <p:cNvPr id="66608" name="Freeform 688"/>
            <p:cNvSpPr/>
            <p:nvPr/>
          </p:nvSpPr>
          <p:spPr>
            <a:xfrm>
              <a:off x="7384867" y="2347569"/>
              <a:ext cx="2526337" cy="524075"/>
            </a:xfrm>
            <a:custGeom>
              <a:avLst/>
              <a:gdLst>
                <a:gd name="txL" fmla="*/ 0 w 181"/>
                <a:gd name="txT" fmla="*/ 0 h 51"/>
                <a:gd name="txR" fmla="*/ 181 w 181"/>
                <a:gd name="txB" fmla="*/ 51 h 51"/>
              </a:gdLst>
              <a:ahLst/>
              <a:cxnLst>
                <a:cxn ang="0">
                  <a:pos x="1256190" y="51380"/>
                </a:cxn>
                <a:cxn ang="0">
                  <a:pos x="153534" y="441867"/>
                </a:cxn>
                <a:cxn ang="0">
                  <a:pos x="0" y="513799"/>
                </a:cxn>
                <a:cxn ang="0">
                  <a:pos x="0" y="462419"/>
                </a:cxn>
                <a:cxn ang="0">
                  <a:pos x="1256190" y="0"/>
                </a:cxn>
                <a:cxn ang="0">
                  <a:pos x="2526337" y="462419"/>
                </a:cxn>
                <a:cxn ang="0">
                  <a:pos x="2512379" y="524075"/>
                </a:cxn>
                <a:cxn ang="0">
                  <a:pos x="2372803" y="452143"/>
                </a:cxn>
                <a:cxn ang="0">
                  <a:pos x="2051777" y="164416"/>
                </a:cxn>
                <a:cxn ang="0">
                  <a:pos x="1256190" y="51380"/>
                </a:cxn>
              </a:cxnLst>
              <a:rect l="txL" t="txT" r="txR" b="txB"/>
              <a:pathLst>
                <a:path w="181" h="51">
                  <a:moveTo>
                    <a:pt x="90" y="5"/>
                  </a:moveTo>
                  <a:cubicBezTo>
                    <a:pt x="47" y="5"/>
                    <a:pt x="12" y="22"/>
                    <a:pt x="11" y="43"/>
                  </a:cubicBezTo>
                  <a:cubicBezTo>
                    <a:pt x="7" y="45"/>
                    <a:pt x="3" y="47"/>
                    <a:pt x="0" y="50"/>
                  </a:cubicBezTo>
                  <a:cubicBezTo>
                    <a:pt x="0" y="48"/>
                    <a:pt x="0" y="46"/>
                    <a:pt x="0" y="45"/>
                  </a:cubicBezTo>
                  <a:cubicBezTo>
                    <a:pt x="0" y="20"/>
                    <a:pt x="40" y="0"/>
                    <a:pt x="90" y="0"/>
                  </a:cubicBezTo>
                  <a:cubicBezTo>
                    <a:pt x="141" y="0"/>
                    <a:pt x="181" y="20"/>
                    <a:pt x="181" y="45"/>
                  </a:cubicBezTo>
                  <a:cubicBezTo>
                    <a:pt x="181" y="47"/>
                    <a:pt x="181" y="49"/>
                    <a:pt x="180" y="51"/>
                  </a:cubicBezTo>
                  <a:cubicBezTo>
                    <a:pt x="177" y="48"/>
                    <a:pt x="174" y="46"/>
                    <a:pt x="170" y="44"/>
                  </a:cubicBezTo>
                  <a:cubicBezTo>
                    <a:pt x="170" y="33"/>
                    <a:pt x="161" y="23"/>
                    <a:pt x="147" y="16"/>
                  </a:cubicBezTo>
                  <a:cubicBezTo>
                    <a:pt x="132" y="9"/>
                    <a:pt x="112" y="5"/>
                    <a:pt x="90" y="5"/>
                  </a:cubicBezTo>
                  <a:close/>
                </a:path>
              </a:pathLst>
            </a:custGeom>
            <a:solidFill>
              <a:srgbClr val="FFFFFF">
                <a:alpha val="100000"/>
              </a:srgbClr>
            </a:solidFill>
            <a:ln w="9525">
              <a:noFill/>
            </a:ln>
          </p:spPr>
          <p:txBody>
            <a:bodyPr/>
            <a:lstStyle/>
            <a:p>
              <a:endParaRPr lang="zh-CN" altLang="en-US"/>
            </a:p>
          </p:txBody>
        </p:sp>
        <p:sp>
          <p:nvSpPr>
            <p:cNvPr id="66609" name="Freeform 689"/>
            <p:cNvSpPr/>
            <p:nvPr/>
          </p:nvSpPr>
          <p:spPr>
            <a:xfrm>
              <a:off x="7231400" y="2858650"/>
              <a:ext cx="2815565" cy="480761"/>
            </a:xfrm>
            <a:custGeom>
              <a:avLst/>
              <a:gdLst>
                <a:gd name="txL" fmla="*/ 0 w 202"/>
                <a:gd name="txT" fmla="*/ 0 h 47"/>
                <a:gd name="txR" fmla="*/ 202 w 202"/>
                <a:gd name="txB" fmla="*/ 47 h 47"/>
              </a:gdLst>
              <a:ahLst/>
              <a:cxnLst>
                <a:cxn ang="0">
                  <a:pos x="529661" y="378471"/>
                </a:cxn>
                <a:cxn ang="0">
                  <a:pos x="0" y="112519"/>
                </a:cxn>
                <a:cxn ang="0">
                  <a:pos x="153323" y="0"/>
                </a:cxn>
                <a:cxn ang="0">
                  <a:pos x="1407783" y="398929"/>
                </a:cxn>
                <a:cxn ang="0">
                  <a:pos x="2662242" y="10229"/>
                </a:cxn>
                <a:cxn ang="0">
                  <a:pos x="2815565" y="122747"/>
                </a:cxn>
                <a:cxn ang="0">
                  <a:pos x="1421721" y="480761"/>
                </a:cxn>
                <a:cxn ang="0">
                  <a:pos x="529661" y="378471"/>
                </a:cxn>
              </a:cxnLst>
              <a:rect l="txL" t="txT" r="txR" b="txB"/>
              <a:pathLst>
                <a:path w="202" h="47">
                  <a:moveTo>
                    <a:pt x="38" y="37"/>
                  </a:moveTo>
                  <a:cubicBezTo>
                    <a:pt x="21" y="31"/>
                    <a:pt x="7" y="22"/>
                    <a:pt x="0" y="11"/>
                  </a:cubicBezTo>
                  <a:cubicBezTo>
                    <a:pt x="3" y="7"/>
                    <a:pt x="7" y="3"/>
                    <a:pt x="11" y="0"/>
                  </a:cubicBezTo>
                  <a:cubicBezTo>
                    <a:pt x="17" y="22"/>
                    <a:pt x="55" y="39"/>
                    <a:pt x="101" y="39"/>
                  </a:cubicBezTo>
                  <a:cubicBezTo>
                    <a:pt x="147" y="39"/>
                    <a:pt x="185" y="23"/>
                    <a:pt x="191" y="1"/>
                  </a:cubicBezTo>
                  <a:cubicBezTo>
                    <a:pt x="196" y="4"/>
                    <a:pt x="200" y="8"/>
                    <a:pt x="202" y="12"/>
                  </a:cubicBezTo>
                  <a:cubicBezTo>
                    <a:pt x="188" y="33"/>
                    <a:pt x="148" y="47"/>
                    <a:pt x="102" y="47"/>
                  </a:cubicBezTo>
                  <a:cubicBezTo>
                    <a:pt x="78" y="47"/>
                    <a:pt x="56" y="44"/>
                    <a:pt x="38" y="37"/>
                  </a:cubicBezTo>
                  <a:close/>
                </a:path>
              </a:pathLst>
            </a:custGeom>
            <a:solidFill>
              <a:srgbClr val="58595B">
                <a:alpha val="100000"/>
              </a:srgbClr>
            </a:solidFill>
            <a:ln w="9525">
              <a:noFill/>
            </a:ln>
          </p:spPr>
          <p:txBody>
            <a:bodyPr/>
            <a:lstStyle/>
            <a:p>
              <a:endParaRPr lang="zh-CN" altLang="en-US"/>
            </a:p>
          </p:txBody>
        </p:sp>
        <p:sp>
          <p:nvSpPr>
            <p:cNvPr id="66610" name="Freeform 690"/>
            <p:cNvSpPr/>
            <p:nvPr/>
          </p:nvSpPr>
          <p:spPr>
            <a:xfrm>
              <a:off x="7160569" y="2265282"/>
              <a:ext cx="2969036" cy="718976"/>
            </a:xfrm>
            <a:custGeom>
              <a:avLst/>
              <a:gdLst>
                <a:gd name="txL" fmla="*/ 0 w 213"/>
                <a:gd name="txT" fmla="*/ 0 h 70"/>
                <a:gd name="txR" fmla="*/ 213 w 213"/>
                <a:gd name="txB" fmla="*/ 70 h 70"/>
              </a:gdLst>
              <a:ahLst/>
              <a:cxnLst>
                <a:cxn ang="0">
                  <a:pos x="223026" y="595723"/>
                </a:cxn>
                <a:cxn ang="0">
                  <a:pos x="69696" y="708705"/>
                </a:cxn>
                <a:cxn ang="0">
                  <a:pos x="0" y="544367"/>
                </a:cxn>
                <a:cxn ang="0">
                  <a:pos x="0" y="544367"/>
                </a:cxn>
                <a:cxn ang="0">
                  <a:pos x="1491488" y="0"/>
                </a:cxn>
                <a:cxn ang="0">
                  <a:pos x="2969036" y="544367"/>
                </a:cxn>
                <a:cxn ang="0">
                  <a:pos x="2969036" y="544367"/>
                </a:cxn>
                <a:cxn ang="0">
                  <a:pos x="2969036" y="554639"/>
                </a:cxn>
                <a:cxn ang="0">
                  <a:pos x="2969036" y="554639"/>
                </a:cxn>
                <a:cxn ang="0">
                  <a:pos x="2885401" y="718976"/>
                </a:cxn>
                <a:cxn ang="0">
                  <a:pos x="2732071" y="605994"/>
                </a:cxn>
                <a:cxn ang="0">
                  <a:pos x="2746010" y="544367"/>
                </a:cxn>
                <a:cxn ang="0">
                  <a:pos x="1477548" y="82169"/>
                </a:cxn>
                <a:cxn ang="0">
                  <a:pos x="223026" y="544367"/>
                </a:cxn>
                <a:cxn ang="0">
                  <a:pos x="223026" y="595723"/>
                </a:cxn>
              </a:cxnLst>
              <a:rect l="txL" t="txT" r="txR" b="txB"/>
              <a:pathLst>
                <a:path w="213" h="70">
                  <a:moveTo>
                    <a:pt x="16" y="58"/>
                  </a:moveTo>
                  <a:cubicBezTo>
                    <a:pt x="12" y="61"/>
                    <a:pt x="8" y="65"/>
                    <a:pt x="5" y="69"/>
                  </a:cubicBezTo>
                  <a:cubicBezTo>
                    <a:pt x="2" y="64"/>
                    <a:pt x="0" y="59"/>
                    <a:pt x="0" y="53"/>
                  </a:cubicBezTo>
                  <a:cubicBezTo>
                    <a:pt x="0" y="53"/>
                    <a:pt x="0" y="53"/>
                    <a:pt x="0" y="53"/>
                  </a:cubicBezTo>
                  <a:cubicBezTo>
                    <a:pt x="0" y="23"/>
                    <a:pt x="48" y="0"/>
                    <a:pt x="107" y="0"/>
                  </a:cubicBezTo>
                  <a:cubicBezTo>
                    <a:pt x="166" y="0"/>
                    <a:pt x="213" y="23"/>
                    <a:pt x="213" y="53"/>
                  </a:cubicBezTo>
                  <a:cubicBezTo>
                    <a:pt x="213" y="53"/>
                    <a:pt x="213" y="53"/>
                    <a:pt x="213" y="53"/>
                  </a:cubicBezTo>
                  <a:cubicBezTo>
                    <a:pt x="213" y="54"/>
                    <a:pt x="213" y="54"/>
                    <a:pt x="213" y="54"/>
                  </a:cubicBezTo>
                  <a:cubicBezTo>
                    <a:pt x="213" y="54"/>
                    <a:pt x="213" y="54"/>
                    <a:pt x="213" y="54"/>
                  </a:cubicBezTo>
                  <a:cubicBezTo>
                    <a:pt x="213" y="60"/>
                    <a:pt x="211" y="65"/>
                    <a:pt x="207" y="70"/>
                  </a:cubicBezTo>
                  <a:cubicBezTo>
                    <a:pt x="205" y="66"/>
                    <a:pt x="201" y="62"/>
                    <a:pt x="196" y="59"/>
                  </a:cubicBezTo>
                  <a:cubicBezTo>
                    <a:pt x="197" y="57"/>
                    <a:pt x="197" y="55"/>
                    <a:pt x="197" y="53"/>
                  </a:cubicBezTo>
                  <a:cubicBezTo>
                    <a:pt x="197" y="28"/>
                    <a:pt x="157" y="8"/>
                    <a:pt x="106" y="8"/>
                  </a:cubicBezTo>
                  <a:cubicBezTo>
                    <a:pt x="56" y="8"/>
                    <a:pt x="16" y="28"/>
                    <a:pt x="16" y="53"/>
                  </a:cubicBezTo>
                  <a:cubicBezTo>
                    <a:pt x="16" y="54"/>
                    <a:pt x="16" y="56"/>
                    <a:pt x="16" y="58"/>
                  </a:cubicBezTo>
                  <a:close/>
                </a:path>
              </a:pathLst>
            </a:custGeom>
            <a:solidFill>
              <a:srgbClr val="58595B">
                <a:alpha val="100000"/>
              </a:srgbClr>
            </a:solidFill>
            <a:ln w="9525">
              <a:noFill/>
            </a:ln>
          </p:spPr>
          <p:txBody>
            <a:bodyPr/>
            <a:lstStyle/>
            <a:p>
              <a:endParaRPr lang="zh-CN" altLang="en-US"/>
            </a:p>
          </p:txBody>
        </p:sp>
        <p:sp>
          <p:nvSpPr>
            <p:cNvPr id="66611" name="Freeform 691"/>
            <p:cNvSpPr/>
            <p:nvPr/>
          </p:nvSpPr>
          <p:spPr>
            <a:xfrm>
              <a:off x="7148762" y="2806679"/>
              <a:ext cx="82638" cy="329170"/>
            </a:xfrm>
            <a:custGeom>
              <a:avLst/>
              <a:gdLst>
                <a:gd name="txL" fmla="*/ 0 w 6"/>
                <a:gd name="txT" fmla="*/ 0 h 32"/>
                <a:gd name="txR" fmla="*/ 6 w 6"/>
                <a:gd name="txB" fmla="*/ 32 h 32"/>
              </a:gdLst>
              <a:ahLst/>
              <a:cxnLst>
                <a:cxn ang="0">
                  <a:pos x="82638" y="164585"/>
                </a:cxn>
                <a:cxn ang="0">
                  <a:pos x="0" y="329170"/>
                </a:cxn>
                <a:cxn ang="0">
                  <a:pos x="13773" y="0"/>
                </a:cxn>
                <a:cxn ang="0">
                  <a:pos x="82638" y="164585"/>
                </a:cxn>
              </a:cxnLst>
              <a:rect l="txL" t="txT" r="txR" b="txB"/>
              <a:pathLst>
                <a:path w="6" h="32">
                  <a:moveTo>
                    <a:pt x="6" y="16"/>
                  </a:moveTo>
                  <a:cubicBezTo>
                    <a:pt x="2" y="21"/>
                    <a:pt x="0" y="27"/>
                    <a:pt x="0" y="32"/>
                  </a:cubicBezTo>
                  <a:cubicBezTo>
                    <a:pt x="1" y="0"/>
                    <a:pt x="1" y="0"/>
                    <a:pt x="1" y="0"/>
                  </a:cubicBezTo>
                  <a:cubicBezTo>
                    <a:pt x="1" y="6"/>
                    <a:pt x="3" y="11"/>
                    <a:pt x="6" y="16"/>
                  </a:cubicBezTo>
                  <a:close/>
                </a:path>
              </a:pathLst>
            </a:custGeom>
            <a:solidFill>
              <a:srgbClr val="005DA2">
                <a:alpha val="100000"/>
              </a:srgbClr>
            </a:solidFill>
            <a:ln w="9525">
              <a:noFill/>
            </a:ln>
          </p:spPr>
          <p:txBody>
            <a:bodyPr/>
            <a:lstStyle/>
            <a:p>
              <a:endParaRPr lang="zh-CN" altLang="en-US"/>
            </a:p>
          </p:txBody>
        </p:sp>
        <p:sp>
          <p:nvSpPr>
            <p:cNvPr id="66612" name="Freeform 692"/>
            <p:cNvSpPr/>
            <p:nvPr/>
          </p:nvSpPr>
          <p:spPr>
            <a:xfrm>
              <a:off x="10064668" y="2182988"/>
              <a:ext cx="82638" cy="337835"/>
            </a:xfrm>
            <a:custGeom>
              <a:avLst/>
              <a:gdLst>
                <a:gd name="txL" fmla="*/ 0 w 6"/>
                <a:gd name="txT" fmla="*/ 0 h 33"/>
                <a:gd name="txR" fmla="*/ 6 w 6"/>
                <a:gd name="txB" fmla="*/ 33 h 33"/>
              </a:gdLst>
              <a:ahLst/>
              <a:cxnLst>
                <a:cxn ang="0">
                  <a:pos x="0" y="163799"/>
                </a:cxn>
                <a:cxn ang="0">
                  <a:pos x="82638" y="0"/>
                </a:cxn>
                <a:cxn ang="0">
                  <a:pos x="68865" y="337835"/>
                </a:cxn>
                <a:cxn ang="0">
                  <a:pos x="0" y="163799"/>
                </a:cxn>
              </a:cxnLst>
              <a:rect l="txL" t="txT" r="txR" b="txB"/>
              <a:pathLst>
                <a:path w="6" h="33">
                  <a:moveTo>
                    <a:pt x="0" y="16"/>
                  </a:moveTo>
                  <a:cubicBezTo>
                    <a:pt x="3" y="11"/>
                    <a:pt x="6" y="6"/>
                    <a:pt x="6" y="0"/>
                  </a:cubicBezTo>
                  <a:cubicBezTo>
                    <a:pt x="5" y="33"/>
                    <a:pt x="5" y="33"/>
                    <a:pt x="5" y="33"/>
                  </a:cubicBezTo>
                  <a:cubicBezTo>
                    <a:pt x="5" y="27"/>
                    <a:pt x="3" y="21"/>
                    <a:pt x="0" y="16"/>
                  </a:cubicBezTo>
                  <a:close/>
                </a:path>
              </a:pathLst>
            </a:custGeom>
            <a:solidFill>
              <a:srgbClr val="005DA2">
                <a:alpha val="100000"/>
              </a:srgbClr>
            </a:solidFill>
            <a:ln w="9525">
              <a:noFill/>
            </a:ln>
          </p:spPr>
          <p:txBody>
            <a:bodyPr/>
            <a:lstStyle/>
            <a:p>
              <a:endParaRPr lang="zh-CN" altLang="en-US"/>
            </a:p>
          </p:txBody>
        </p:sp>
        <p:sp>
          <p:nvSpPr>
            <p:cNvPr id="66613" name="Freeform 693"/>
            <p:cNvSpPr/>
            <p:nvPr/>
          </p:nvSpPr>
          <p:spPr>
            <a:xfrm>
              <a:off x="7160569" y="2338912"/>
              <a:ext cx="2969036" cy="714643"/>
            </a:xfrm>
            <a:custGeom>
              <a:avLst/>
              <a:gdLst>
                <a:gd name="txL" fmla="*/ 0 w 213"/>
                <a:gd name="txT" fmla="*/ 0 h 70"/>
                <a:gd name="txR" fmla="*/ 213 w 213"/>
                <a:gd name="txB" fmla="*/ 70 h 70"/>
              </a:gdLst>
              <a:ahLst/>
              <a:cxnLst>
                <a:cxn ang="0">
                  <a:pos x="83635" y="0"/>
                </a:cxn>
                <a:cxn ang="0">
                  <a:pos x="613322" y="265439"/>
                </a:cxn>
                <a:cxn ang="0">
                  <a:pos x="1491488" y="367531"/>
                </a:cxn>
                <a:cxn ang="0">
                  <a:pos x="2899340" y="10209"/>
                </a:cxn>
                <a:cxn ang="0">
                  <a:pos x="2969036" y="183765"/>
                </a:cxn>
                <a:cxn ang="0">
                  <a:pos x="1477548" y="714643"/>
                </a:cxn>
                <a:cxn ang="0">
                  <a:pos x="0" y="183765"/>
                </a:cxn>
                <a:cxn ang="0">
                  <a:pos x="0" y="163347"/>
                </a:cxn>
                <a:cxn ang="0">
                  <a:pos x="0" y="163347"/>
                </a:cxn>
                <a:cxn ang="0">
                  <a:pos x="83635" y="0"/>
                </a:cxn>
              </a:cxnLst>
              <a:rect l="txL" t="txT" r="txR" b="txB"/>
              <a:pathLst>
                <a:path w="213" h="70">
                  <a:moveTo>
                    <a:pt x="6" y="0"/>
                  </a:moveTo>
                  <a:cubicBezTo>
                    <a:pt x="13" y="11"/>
                    <a:pt x="26" y="20"/>
                    <a:pt x="44" y="26"/>
                  </a:cubicBezTo>
                  <a:cubicBezTo>
                    <a:pt x="62" y="33"/>
                    <a:pt x="83" y="36"/>
                    <a:pt x="107" y="36"/>
                  </a:cubicBezTo>
                  <a:cubicBezTo>
                    <a:pt x="154" y="36"/>
                    <a:pt x="193" y="22"/>
                    <a:pt x="208" y="1"/>
                  </a:cubicBezTo>
                  <a:cubicBezTo>
                    <a:pt x="211" y="6"/>
                    <a:pt x="213" y="12"/>
                    <a:pt x="213" y="18"/>
                  </a:cubicBezTo>
                  <a:cubicBezTo>
                    <a:pt x="213" y="47"/>
                    <a:pt x="165" y="70"/>
                    <a:pt x="106" y="70"/>
                  </a:cubicBezTo>
                  <a:cubicBezTo>
                    <a:pt x="47" y="70"/>
                    <a:pt x="0" y="47"/>
                    <a:pt x="0" y="18"/>
                  </a:cubicBezTo>
                  <a:cubicBezTo>
                    <a:pt x="0" y="16"/>
                    <a:pt x="0" y="16"/>
                    <a:pt x="0" y="16"/>
                  </a:cubicBezTo>
                  <a:cubicBezTo>
                    <a:pt x="0" y="16"/>
                    <a:pt x="0" y="16"/>
                    <a:pt x="0" y="16"/>
                  </a:cubicBezTo>
                  <a:cubicBezTo>
                    <a:pt x="0" y="11"/>
                    <a:pt x="2" y="5"/>
                    <a:pt x="6" y="0"/>
                  </a:cubicBezTo>
                  <a:close/>
                </a:path>
              </a:pathLst>
            </a:custGeom>
            <a:solidFill>
              <a:srgbClr val="005DA2">
                <a:alpha val="100000"/>
              </a:srgbClr>
            </a:solidFill>
            <a:ln w="9525">
              <a:noFill/>
            </a:ln>
          </p:spPr>
          <p:txBody>
            <a:bodyPr/>
            <a:lstStyle/>
            <a:p>
              <a:endParaRPr lang="zh-CN" altLang="en-US"/>
            </a:p>
          </p:txBody>
        </p:sp>
        <p:sp>
          <p:nvSpPr>
            <p:cNvPr id="66614" name="Freeform 694"/>
            <p:cNvSpPr/>
            <p:nvPr/>
          </p:nvSpPr>
          <p:spPr>
            <a:xfrm>
              <a:off x="8848718" y="1979417"/>
              <a:ext cx="206595" cy="51971"/>
            </a:xfrm>
            <a:custGeom>
              <a:avLst/>
              <a:gdLst>
                <a:gd name="txL" fmla="*/ 0 w 15"/>
                <a:gd name="txT" fmla="*/ 0 h 5"/>
                <a:gd name="txR" fmla="*/ 15 w 15"/>
                <a:gd name="txB" fmla="*/ 5 h 5"/>
              </a:gdLst>
              <a:ahLst/>
              <a:cxnLst>
                <a:cxn ang="0">
                  <a:pos x="13773" y="20788"/>
                </a:cxn>
                <a:cxn ang="0">
                  <a:pos x="0" y="0"/>
                </a:cxn>
                <a:cxn ang="0">
                  <a:pos x="206595" y="20788"/>
                </a:cxn>
                <a:cxn ang="0">
                  <a:pos x="179049" y="41577"/>
                </a:cxn>
                <a:cxn ang="0">
                  <a:pos x="110184" y="51971"/>
                </a:cxn>
                <a:cxn ang="0">
                  <a:pos x="13773" y="20788"/>
                </a:cxn>
              </a:cxnLst>
              <a:rect l="txL" t="txT" r="txR" b="txB"/>
              <a:pathLst>
                <a:path w="15" h="5">
                  <a:moveTo>
                    <a:pt x="1" y="2"/>
                  </a:moveTo>
                  <a:cubicBezTo>
                    <a:pt x="1" y="1"/>
                    <a:pt x="0" y="1"/>
                    <a:pt x="0" y="0"/>
                  </a:cubicBezTo>
                  <a:cubicBezTo>
                    <a:pt x="5" y="1"/>
                    <a:pt x="10" y="1"/>
                    <a:pt x="15" y="2"/>
                  </a:cubicBezTo>
                  <a:cubicBezTo>
                    <a:pt x="14" y="3"/>
                    <a:pt x="14" y="3"/>
                    <a:pt x="13" y="4"/>
                  </a:cubicBezTo>
                  <a:cubicBezTo>
                    <a:pt x="11" y="5"/>
                    <a:pt x="10" y="5"/>
                    <a:pt x="8" y="5"/>
                  </a:cubicBezTo>
                  <a:cubicBezTo>
                    <a:pt x="4" y="5"/>
                    <a:pt x="2" y="4"/>
                    <a:pt x="1" y="2"/>
                  </a:cubicBezTo>
                  <a:close/>
                </a:path>
              </a:pathLst>
            </a:custGeom>
            <a:solidFill>
              <a:srgbClr val="58595B">
                <a:alpha val="100000"/>
              </a:srgbClr>
            </a:solidFill>
            <a:ln w="9525">
              <a:noFill/>
            </a:ln>
          </p:spPr>
          <p:txBody>
            <a:bodyPr/>
            <a:lstStyle/>
            <a:p>
              <a:endParaRPr lang="zh-CN" altLang="en-US"/>
            </a:p>
          </p:txBody>
        </p:sp>
        <p:sp>
          <p:nvSpPr>
            <p:cNvPr id="66615" name="Freeform 695"/>
            <p:cNvSpPr/>
            <p:nvPr/>
          </p:nvSpPr>
          <p:spPr>
            <a:xfrm>
              <a:off x="8736570" y="1949101"/>
              <a:ext cx="112158" cy="30316"/>
            </a:xfrm>
            <a:custGeom>
              <a:avLst/>
              <a:gdLst>
                <a:gd name="txL" fmla="*/ 0 w 8"/>
                <a:gd name="txT" fmla="*/ 0 h 3"/>
                <a:gd name="txR" fmla="*/ 8 w 8"/>
                <a:gd name="txB" fmla="*/ 3 h 3"/>
              </a:gdLst>
              <a:ahLst/>
              <a:cxnLst>
                <a:cxn ang="0">
                  <a:pos x="0" y="0"/>
                </a:cxn>
                <a:cxn ang="0">
                  <a:pos x="112158" y="30316"/>
                </a:cxn>
                <a:cxn ang="0">
                  <a:pos x="0" y="30316"/>
                </a:cxn>
                <a:cxn ang="0">
                  <a:pos x="0" y="0"/>
                </a:cxn>
              </a:cxnLst>
              <a:rect l="txL" t="txT" r="txR" b="txB"/>
              <a:pathLst>
                <a:path w="8" h="3">
                  <a:moveTo>
                    <a:pt x="0" y="0"/>
                  </a:moveTo>
                  <a:cubicBezTo>
                    <a:pt x="4" y="0"/>
                    <a:pt x="6" y="1"/>
                    <a:pt x="8" y="3"/>
                  </a:cubicBezTo>
                  <a:cubicBezTo>
                    <a:pt x="5" y="3"/>
                    <a:pt x="3" y="3"/>
                    <a:pt x="0" y="3"/>
                  </a:cubicBezTo>
                  <a:lnTo>
                    <a:pt x="0" y="0"/>
                  </a:lnTo>
                  <a:close/>
                </a:path>
              </a:pathLst>
            </a:custGeom>
            <a:solidFill>
              <a:srgbClr val="33BFC7">
                <a:alpha val="100000"/>
              </a:srgbClr>
            </a:solidFill>
            <a:ln w="9525">
              <a:noFill/>
            </a:ln>
          </p:spPr>
          <p:txBody>
            <a:bodyPr/>
            <a:lstStyle/>
            <a:p>
              <a:endParaRPr lang="zh-CN" altLang="en-US"/>
            </a:p>
          </p:txBody>
        </p:sp>
        <p:sp>
          <p:nvSpPr>
            <p:cNvPr id="66616" name="Freeform 696"/>
            <p:cNvSpPr/>
            <p:nvPr/>
          </p:nvSpPr>
          <p:spPr>
            <a:xfrm>
              <a:off x="8736570" y="2152663"/>
              <a:ext cx="165273" cy="142930"/>
            </a:xfrm>
            <a:custGeom>
              <a:avLst/>
              <a:gdLst>
                <a:gd name="txL" fmla="*/ 0 w 12"/>
                <a:gd name="txT" fmla="*/ 0 h 14"/>
                <a:gd name="txR" fmla="*/ 12 w 12"/>
                <a:gd name="txB" fmla="*/ 14 h 14"/>
              </a:gdLst>
              <a:ahLst/>
              <a:cxnLst>
                <a:cxn ang="0">
                  <a:pos x="0" y="142930"/>
                </a:cxn>
                <a:cxn ang="0">
                  <a:pos x="0" y="0"/>
                </a:cxn>
                <a:cxn ang="0">
                  <a:pos x="123955" y="30628"/>
                </a:cxn>
                <a:cxn ang="0">
                  <a:pos x="165273" y="71465"/>
                </a:cxn>
                <a:cxn ang="0">
                  <a:pos x="123955" y="112302"/>
                </a:cxn>
                <a:cxn ang="0">
                  <a:pos x="0" y="142930"/>
                </a:cxn>
              </a:cxnLst>
              <a:rect l="txL" t="txT" r="txR" b="txB"/>
              <a:pathLst>
                <a:path w="12" h="14">
                  <a:moveTo>
                    <a:pt x="0" y="14"/>
                  </a:moveTo>
                  <a:cubicBezTo>
                    <a:pt x="0" y="0"/>
                    <a:pt x="0" y="0"/>
                    <a:pt x="0" y="0"/>
                  </a:cubicBezTo>
                  <a:cubicBezTo>
                    <a:pt x="4" y="1"/>
                    <a:pt x="7" y="2"/>
                    <a:pt x="9" y="3"/>
                  </a:cubicBezTo>
                  <a:cubicBezTo>
                    <a:pt x="11" y="4"/>
                    <a:pt x="12" y="5"/>
                    <a:pt x="12" y="7"/>
                  </a:cubicBezTo>
                  <a:cubicBezTo>
                    <a:pt x="12" y="8"/>
                    <a:pt x="11" y="10"/>
                    <a:pt x="9" y="11"/>
                  </a:cubicBezTo>
                  <a:cubicBezTo>
                    <a:pt x="7" y="12"/>
                    <a:pt x="4" y="13"/>
                    <a:pt x="0" y="14"/>
                  </a:cubicBezTo>
                  <a:close/>
                </a:path>
              </a:pathLst>
            </a:custGeom>
            <a:solidFill>
              <a:srgbClr val="33BFC7">
                <a:alpha val="100000"/>
              </a:srgbClr>
            </a:solidFill>
            <a:ln w="9525">
              <a:noFill/>
            </a:ln>
          </p:spPr>
          <p:txBody>
            <a:bodyPr/>
            <a:lstStyle/>
            <a:p>
              <a:endParaRPr lang="zh-CN" altLang="en-US"/>
            </a:p>
          </p:txBody>
        </p:sp>
        <p:sp>
          <p:nvSpPr>
            <p:cNvPr id="66617" name="Freeform 697"/>
            <p:cNvSpPr/>
            <p:nvPr/>
          </p:nvSpPr>
          <p:spPr>
            <a:xfrm>
              <a:off x="8512269" y="1949101"/>
              <a:ext cx="129855" cy="30316"/>
            </a:xfrm>
            <a:custGeom>
              <a:avLst/>
              <a:gdLst>
                <a:gd name="txL" fmla="*/ 0 w 9"/>
                <a:gd name="txT" fmla="*/ 0 h 3"/>
                <a:gd name="txR" fmla="*/ 9 w 9"/>
                <a:gd name="txB" fmla="*/ 3 h 3"/>
              </a:gdLst>
              <a:ahLst/>
              <a:cxnLst>
                <a:cxn ang="0">
                  <a:pos x="129855" y="0"/>
                </a:cxn>
                <a:cxn ang="0">
                  <a:pos x="129855" y="30316"/>
                </a:cxn>
                <a:cxn ang="0">
                  <a:pos x="0" y="30316"/>
                </a:cxn>
                <a:cxn ang="0">
                  <a:pos x="28857" y="20211"/>
                </a:cxn>
                <a:cxn ang="0">
                  <a:pos x="129855" y="0"/>
                </a:cxn>
              </a:cxnLst>
              <a:rect l="txL" t="txT" r="txR" b="txB"/>
              <a:pathLst>
                <a:path w="9" h="3">
                  <a:moveTo>
                    <a:pt x="9" y="0"/>
                  </a:moveTo>
                  <a:cubicBezTo>
                    <a:pt x="9" y="3"/>
                    <a:pt x="9" y="3"/>
                    <a:pt x="9" y="3"/>
                  </a:cubicBezTo>
                  <a:cubicBezTo>
                    <a:pt x="6" y="3"/>
                    <a:pt x="3" y="3"/>
                    <a:pt x="0" y="3"/>
                  </a:cubicBezTo>
                  <a:cubicBezTo>
                    <a:pt x="1" y="2"/>
                    <a:pt x="1" y="2"/>
                    <a:pt x="2" y="2"/>
                  </a:cubicBezTo>
                  <a:cubicBezTo>
                    <a:pt x="4" y="1"/>
                    <a:pt x="6" y="0"/>
                    <a:pt x="9" y="0"/>
                  </a:cubicBezTo>
                  <a:close/>
                </a:path>
              </a:pathLst>
            </a:custGeom>
            <a:solidFill>
              <a:srgbClr val="33BFC7">
                <a:alpha val="100000"/>
              </a:srgbClr>
            </a:solidFill>
            <a:ln w="9525">
              <a:noFill/>
            </a:ln>
          </p:spPr>
          <p:txBody>
            <a:bodyPr/>
            <a:lstStyle/>
            <a:p>
              <a:endParaRPr lang="zh-CN" altLang="en-US"/>
            </a:p>
          </p:txBody>
        </p:sp>
        <p:sp>
          <p:nvSpPr>
            <p:cNvPr id="66618" name="Freeform 698"/>
            <p:cNvSpPr/>
            <p:nvPr/>
          </p:nvSpPr>
          <p:spPr>
            <a:xfrm>
              <a:off x="8500465" y="1979417"/>
              <a:ext cx="141667" cy="82296"/>
            </a:xfrm>
            <a:custGeom>
              <a:avLst/>
              <a:gdLst>
                <a:gd name="txL" fmla="*/ 0 w 10"/>
                <a:gd name="txT" fmla="*/ 0 h 8"/>
                <a:gd name="txR" fmla="*/ 10 w 10"/>
                <a:gd name="txB" fmla="*/ 8 h 8"/>
              </a:gdLst>
              <a:ahLst/>
              <a:cxnLst>
                <a:cxn ang="0">
                  <a:pos x="141667" y="0"/>
                </a:cxn>
                <a:cxn ang="0">
                  <a:pos x="141667" y="82296"/>
                </a:cxn>
                <a:cxn ang="0">
                  <a:pos x="42500" y="61722"/>
                </a:cxn>
                <a:cxn ang="0">
                  <a:pos x="0" y="20574"/>
                </a:cxn>
                <a:cxn ang="0">
                  <a:pos x="14167" y="0"/>
                </a:cxn>
                <a:cxn ang="0">
                  <a:pos x="141667" y="0"/>
                </a:cxn>
              </a:cxnLst>
              <a:rect l="txL" t="txT" r="txR" b="txB"/>
              <a:pathLst>
                <a:path w="10" h="8">
                  <a:moveTo>
                    <a:pt x="10" y="0"/>
                  </a:moveTo>
                  <a:cubicBezTo>
                    <a:pt x="10" y="8"/>
                    <a:pt x="10" y="8"/>
                    <a:pt x="10" y="8"/>
                  </a:cubicBezTo>
                  <a:cubicBezTo>
                    <a:pt x="7" y="8"/>
                    <a:pt x="4" y="7"/>
                    <a:pt x="3" y="6"/>
                  </a:cubicBezTo>
                  <a:cubicBezTo>
                    <a:pt x="1" y="5"/>
                    <a:pt x="0" y="4"/>
                    <a:pt x="0" y="2"/>
                  </a:cubicBezTo>
                  <a:cubicBezTo>
                    <a:pt x="0" y="1"/>
                    <a:pt x="1" y="1"/>
                    <a:pt x="1" y="0"/>
                  </a:cubicBezTo>
                  <a:cubicBezTo>
                    <a:pt x="4" y="0"/>
                    <a:pt x="7" y="0"/>
                    <a:pt x="10" y="0"/>
                  </a:cubicBezTo>
                  <a:close/>
                </a:path>
              </a:pathLst>
            </a:custGeom>
            <a:solidFill>
              <a:srgbClr val="33BFC7">
                <a:alpha val="100000"/>
              </a:srgbClr>
            </a:solidFill>
            <a:ln w="9525">
              <a:noFill/>
            </a:ln>
          </p:spPr>
          <p:txBody>
            <a:bodyPr/>
            <a:lstStyle/>
            <a:p>
              <a:endParaRPr lang="zh-CN" altLang="en-US"/>
            </a:p>
          </p:txBody>
        </p:sp>
        <p:sp>
          <p:nvSpPr>
            <p:cNvPr id="66619" name="Freeform 699"/>
            <p:cNvSpPr/>
            <p:nvPr/>
          </p:nvSpPr>
          <p:spPr>
            <a:xfrm>
              <a:off x="8317481" y="1827830"/>
              <a:ext cx="737832" cy="173246"/>
            </a:xfrm>
            <a:custGeom>
              <a:avLst/>
              <a:gdLst>
                <a:gd name="txL" fmla="*/ 0 w 53"/>
                <a:gd name="txT" fmla="*/ 0 h 17"/>
                <a:gd name="txR" fmla="*/ 53 w 53"/>
                <a:gd name="txB" fmla="*/ 17 h 17"/>
              </a:gdLst>
              <a:ahLst/>
              <a:cxnLst>
                <a:cxn ang="0">
                  <a:pos x="0" y="163055"/>
                </a:cxn>
                <a:cxn ang="0">
                  <a:pos x="83528" y="101909"/>
                </a:cxn>
                <a:cxn ang="0">
                  <a:pos x="320191" y="61146"/>
                </a:cxn>
                <a:cxn ang="0">
                  <a:pos x="320191" y="20382"/>
                </a:cxn>
                <a:cxn ang="0">
                  <a:pos x="375877" y="0"/>
                </a:cxn>
                <a:cxn ang="0">
                  <a:pos x="417641" y="20382"/>
                </a:cxn>
                <a:cxn ang="0">
                  <a:pos x="417641" y="61146"/>
                </a:cxn>
                <a:cxn ang="0">
                  <a:pos x="556854" y="71337"/>
                </a:cxn>
                <a:cxn ang="0">
                  <a:pos x="668225" y="101909"/>
                </a:cxn>
                <a:cxn ang="0">
                  <a:pos x="709989" y="132482"/>
                </a:cxn>
                <a:cxn ang="0">
                  <a:pos x="737832" y="163055"/>
                </a:cxn>
                <a:cxn ang="0">
                  <a:pos x="737832" y="173246"/>
                </a:cxn>
                <a:cxn ang="0">
                  <a:pos x="529012" y="152864"/>
                </a:cxn>
                <a:cxn ang="0">
                  <a:pos x="417641" y="122291"/>
                </a:cxn>
                <a:cxn ang="0">
                  <a:pos x="417641" y="152864"/>
                </a:cxn>
                <a:cxn ang="0">
                  <a:pos x="320191" y="152864"/>
                </a:cxn>
                <a:cxn ang="0">
                  <a:pos x="320191" y="152864"/>
                </a:cxn>
                <a:cxn ang="0">
                  <a:pos x="320191" y="122291"/>
                </a:cxn>
                <a:cxn ang="0">
                  <a:pos x="222742" y="142673"/>
                </a:cxn>
                <a:cxn ang="0">
                  <a:pos x="194899" y="152864"/>
                </a:cxn>
                <a:cxn ang="0">
                  <a:pos x="0" y="163055"/>
                </a:cxn>
              </a:cxnLst>
              <a:rect l="txL" t="txT" r="txR" b="txB"/>
              <a:pathLst>
                <a:path w="53" h="17">
                  <a:moveTo>
                    <a:pt x="0" y="16"/>
                  </a:moveTo>
                  <a:cubicBezTo>
                    <a:pt x="1" y="13"/>
                    <a:pt x="3" y="11"/>
                    <a:pt x="6" y="10"/>
                  </a:cubicBezTo>
                  <a:cubicBezTo>
                    <a:pt x="10" y="7"/>
                    <a:pt x="16" y="6"/>
                    <a:pt x="23" y="6"/>
                  </a:cubicBezTo>
                  <a:cubicBezTo>
                    <a:pt x="23" y="2"/>
                    <a:pt x="23" y="2"/>
                    <a:pt x="23" y="2"/>
                  </a:cubicBezTo>
                  <a:cubicBezTo>
                    <a:pt x="23" y="1"/>
                    <a:pt x="24" y="0"/>
                    <a:pt x="27" y="0"/>
                  </a:cubicBezTo>
                  <a:cubicBezTo>
                    <a:pt x="29" y="0"/>
                    <a:pt x="30" y="1"/>
                    <a:pt x="30" y="2"/>
                  </a:cubicBezTo>
                  <a:cubicBezTo>
                    <a:pt x="30" y="6"/>
                    <a:pt x="30" y="6"/>
                    <a:pt x="30" y="6"/>
                  </a:cubicBezTo>
                  <a:cubicBezTo>
                    <a:pt x="34" y="6"/>
                    <a:pt x="37" y="6"/>
                    <a:pt x="40" y="7"/>
                  </a:cubicBezTo>
                  <a:cubicBezTo>
                    <a:pt x="43" y="8"/>
                    <a:pt x="45" y="9"/>
                    <a:pt x="48" y="10"/>
                  </a:cubicBezTo>
                  <a:cubicBezTo>
                    <a:pt x="49" y="11"/>
                    <a:pt x="50" y="12"/>
                    <a:pt x="51" y="13"/>
                  </a:cubicBezTo>
                  <a:cubicBezTo>
                    <a:pt x="52" y="14"/>
                    <a:pt x="53" y="15"/>
                    <a:pt x="53" y="16"/>
                  </a:cubicBezTo>
                  <a:cubicBezTo>
                    <a:pt x="53" y="16"/>
                    <a:pt x="53" y="17"/>
                    <a:pt x="53" y="17"/>
                  </a:cubicBezTo>
                  <a:cubicBezTo>
                    <a:pt x="48" y="16"/>
                    <a:pt x="43" y="16"/>
                    <a:pt x="38" y="15"/>
                  </a:cubicBezTo>
                  <a:cubicBezTo>
                    <a:pt x="36" y="13"/>
                    <a:pt x="34" y="12"/>
                    <a:pt x="30" y="12"/>
                  </a:cubicBezTo>
                  <a:cubicBezTo>
                    <a:pt x="30" y="15"/>
                    <a:pt x="30" y="15"/>
                    <a:pt x="30" y="15"/>
                  </a:cubicBezTo>
                  <a:cubicBezTo>
                    <a:pt x="28" y="15"/>
                    <a:pt x="26" y="15"/>
                    <a:pt x="23" y="15"/>
                  </a:cubicBezTo>
                  <a:cubicBezTo>
                    <a:pt x="23" y="15"/>
                    <a:pt x="23" y="15"/>
                    <a:pt x="23" y="15"/>
                  </a:cubicBezTo>
                  <a:cubicBezTo>
                    <a:pt x="23" y="12"/>
                    <a:pt x="23" y="12"/>
                    <a:pt x="23" y="12"/>
                  </a:cubicBezTo>
                  <a:cubicBezTo>
                    <a:pt x="20" y="12"/>
                    <a:pt x="18" y="13"/>
                    <a:pt x="16" y="14"/>
                  </a:cubicBezTo>
                  <a:cubicBezTo>
                    <a:pt x="15" y="14"/>
                    <a:pt x="15" y="14"/>
                    <a:pt x="14" y="15"/>
                  </a:cubicBezTo>
                  <a:cubicBezTo>
                    <a:pt x="9" y="15"/>
                    <a:pt x="5" y="15"/>
                    <a:pt x="0" y="16"/>
                  </a:cubicBezTo>
                  <a:close/>
                </a:path>
              </a:pathLst>
            </a:custGeom>
            <a:solidFill>
              <a:srgbClr val="58595B">
                <a:alpha val="100000"/>
              </a:srgbClr>
            </a:solidFill>
            <a:ln w="9525">
              <a:noFill/>
            </a:ln>
          </p:spPr>
          <p:txBody>
            <a:bodyPr/>
            <a:lstStyle/>
            <a:p>
              <a:endParaRPr lang="zh-CN" altLang="en-US"/>
            </a:p>
          </p:txBody>
        </p:sp>
        <p:sp>
          <p:nvSpPr>
            <p:cNvPr id="66620" name="Freeform 700"/>
            <p:cNvSpPr/>
            <p:nvPr/>
          </p:nvSpPr>
          <p:spPr>
            <a:xfrm>
              <a:off x="7538332" y="1979417"/>
              <a:ext cx="2231203" cy="593379"/>
            </a:xfrm>
            <a:custGeom>
              <a:avLst/>
              <a:gdLst>
                <a:gd name="txL" fmla="*/ 0 w 160"/>
                <a:gd name="txT" fmla="*/ 0 h 58"/>
                <a:gd name="txR" fmla="*/ 160 w 160"/>
                <a:gd name="txB" fmla="*/ 58 h 58"/>
              </a:gdLst>
              <a:ahLst/>
              <a:cxnLst>
                <a:cxn ang="0">
                  <a:pos x="850646" y="204613"/>
                </a:cxn>
                <a:cxn ang="0">
                  <a:pos x="780921" y="214844"/>
                </a:cxn>
                <a:cxn ang="0">
                  <a:pos x="753031" y="245536"/>
                </a:cxn>
                <a:cxn ang="0">
                  <a:pos x="766976" y="286459"/>
                </a:cxn>
                <a:cxn ang="0">
                  <a:pos x="836701" y="327382"/>
                </a:cxn>
                <a:cxn ang="0">
                  <a:pos x="948261" y="358074"/>
                </a:cxn>
                <a:cxn ang="0">
                  <a:pos x="1101656" y="378535"/>
                </a:cxn>
                <a:cxn ang="0">
                  <a:pos x="1101656" y="460380"/>
                </a:cxn>
                <a:cxn ang="0">
                  <a:pos x="1115602" y="480842"/>
                </a:cxn>
                <a:cxn ang="0">
                  <a:pos x="1157437" y="480842"/>
                </a:cxn>
                <a:cxn ang="0">
                  <a:pos x="1199272" y="480842"/>
                </a:cxn>
                <a:cxn ang="0">
                  <a:pos x="1199272" y="450150"/>
                </a:cxn>
                <a:cxn ang="0">
                  <a:pos x="1199272" y="368304"/>
                </a:cxn>
                <a:cxn ang="0">
                  <a:pos x="1394502" y="347843"/>
                </a:cxn>
                <a:cxn ang="0">
                  <a:pos x="1506062" y="296690"/>
                </a:cxn>
                <a:cxn ang="0">
                  <a:pos x="1547897" y="235305"/>
                </a:cxn>
                <a:cxn ang="0">
                  <a:pos x="1520007" y="184152"/>
                </a:cxn>
                <a:cxn ang="0">
                  <a:pos x="1450282" y="143229"/>
                </a:cxn>
                <a:cxn ang="0">
                  <a:pos x="1352667" y="112537"/>
                </a:cxn>
                <a:cxn ang="0">
                  <a:pos x="1199272" y="92076"/>
                </a:cxn>
                <a:cxn ang="0">
                  <a:pos x="1199272" y="0"/>
                </a:cxn>
                <a:cxn ang="0">
                  <a:pos x="1310832" y="0"/>
                </a:cxn>
                <a:cxn ang="0">
                  <a:pos x="1324777" y="20461"/>
                </a:cxn>
                <a:cxn ang="0">
                  <a:pos x="1422392" y="51153"/>
                </a:cxn>
                <a:cxn ang="0">
                  <a:pos x="1492117" y="40923"/>
                </a:cxn>
                <a:cxn ang="0">
                  <a:pos x="1520007" y="20461"/>
                </a:cxn>
                <a:cxn ang="0">
                  <a:pos x="2231203" y="184152"/>
                </a:cxn>
                <a:cxn ang="0">
                  <a:pos x="2231203" y="194383"/>
                </a:cxn>
                <a:cxn ang="0">
                  <a:pos x="1115602" y="593379"/>
                </a:cxn>
                <a:cxn ang="0">
                  <a:pos x="0" y="194383"/>
                </a:cxn>
                <a:cxn ang="0">
                  <a:pos x="0" y="173921"/>
                </a:cxn>
                <a:cxn ang="0">
                  <a:pos x="780921" y="10231"/>
                </a:cxn>
                <a:cxn ang="0">
                  <a:pos x="780921" y="30692"/>
                </a:cxn>
                <a:cxn ang="0">
                  <a:pos x="822756" y="102307"/>
                </a:cxn>
                <a:cxn ang="0">
                  <a:pos x="934316" y="143229"/>
                </a:cxn>
                <a:cxn ang="0">
                  <a:pos x="1101656" y="163691"/>
                </a:cxn>
                <a:cxn ang="0">
                  <a:pos x="1101656" y="306920"/>
                </a:cxn>
                <a:cxn ang="0">
                  <a:pos x="1017986" y="296690"/>
                </a:cxn>
                <a:cxn ang="0">
                  <a:pos x="976151" y="265997"/>
                </a:cxn>
                <a:cxn ang="0">
                  <a:pos x="934316" y="225075"/>
                </a:cxn>
                <a:cxn ang="0">
                  <a:pos x="906426" y="214844"/>
                </a:cxn>
                <a:cxn ang="0">
                  <a:pos x="850646" y="204613"/>
                </a:cxn>
              </a:cxnLst>
              <a:rect l="txL" t="txT" r="txR" b="txB"/>
              <a:pathLst>
                <a:path w="160" h="58">
                  <a:moveTo>
                    <a:pt x="61" y="20"/>
                  </a:moveTo>
                  <a:cubicBezTo>
                    <a:pt x="59" y="20"/>
                    <a:pt x="57" y="20"/>
                    <a:pt x="56" y="21"/>
                  </a:cubicBezTo>
                  <a:cubicBezTo>
                    <a:pt x="54" y="22"/>
                    <a:pt x="54" y="23"/>
                    <a:pt x="54" y="24"/>
                  </a:cubicBezTo>
                  <a:cubicBezTo>
                    <a:pt x="54" y="25"/>
                    <a:pt x="54" y="26"/>
                    <a:pt x="55" y="28"/>
                  </a:cubicBezTo>
                  <a:cubicBezTo>
                    <a:pt x="56" y="29"/>
                    <a:pt x="58" y="30"/>
                    <a:pt x="60" y="32"/>
                  </a:cubicBezTo>
                  <a:cubicBezTo>
                    <a:pt x="62" y="33"/>
                    <a:pt x="65" y="34"/>
                    <a:pt x="68" y="35"/>
                  </a:cubicBezTo>
                  <a:cubicBezTo>
                    <a:pt x="71" y="36"/>
                    <a:pt x="75" y="36"/>
                    <a:pt x="79" y="37"/>
                  </a:cubicBezTo>
                  <a:cubicBezTo>
                    <a:pt x="79" y="45"/>
                    <a:pt x="79" y="45"/>
                    <a:pt x="79" y="45"/>
                  </a:cubicBezTo>
                  <a:cubicBezTo>
                    <a:pt x="79" y="46"/>
                    <a:pt x="79" y="46"/>
                    <a:pt x="80" y="47"/>
                  </a:cubicBezTo>
                  <a:cubicBezTo>
                    <a:pt x="81" y="47"/>
                    <a:pt x="81" y="47"/>
                    <a:pt x="83" y="47"/>
                  </a:cubicBezTo>
                  <a:cubicBezTo>
                    <a:pt x="84" y="47"/>
                    <a:pt x="85" y="47"/>
                    <a:pt x="86" y="47"/>
                  </a:cubicBezTo>
                  <a:cubicBezTo>
                    <a:pt x="86" y="46"/>
                    <a:pt x="86" y="45"/>
                    <a:pt x="86" y="44"/>
                  </a:cubicBezTo>
                  <a:cubicBezTo>
                    <a:pt x="86" y="36"/>
                    <a:pt x="86" y="36"/>
                    <a:pt x="86" y="36"/>
                  </a:cubicBezTo>
                  <a:cubicBezTo>
                    <a:pt x="91" y="36"/>
                    <a:pt x="96" y="35"/>
                    <a:pt x="100" y="34"/>
                  </a:cubicBezTo>
                  <a:cubicBezTo>
                    <a:pt x="103" y="33"/>
                    <a:pt x="106" y="31"/>
                    <a:pt x="108" y="29"/>
                  </a:cubicBezTo>
                  <a:cubicBezTo>
                    <a:pt x="110" y="27"/>
                    <a:pt x="111" y="25"/>
                    <a:pt x="111" y="23"/>
                  </a:cubicBezTo>
                  <a:cubicBezTo>
                    <a:pt x="111" y="21"/>
                    <a:pt x="111" y="19"/>
                    <a:pt x="109" y="18"/>
                  </a:cubicBezTo>
                  <a:cubicBezTo>
                    <a:pt x="108" y="16"/>
                    <a:pt x="106" y="15"/>
                    <a:pt x="104" y="14"/>
                  </a:cubicBezTo>
                  <a:cubicBezTo>
                    <a:pt x="102" y="13"/>
                    <a:pt x="100" y="12"/>
                    <a:pt x="97" y="11"/>
                  </a:cubicBezTo>
                  <a:cubicBezTo>
                    <a:pt x="94" y="11"/>
                    <a:pt x="91" y="10"/>
                    <a:pt x="86" y="9"/>
                  </a:cubicBezTo>
                  <a:cubicBezTo>
                    <a:pt x="86" y="0"/>
                    <a:pt x="86" y="0"/>
                    <a:pt x="86" y="0"/>
                  </a:cubicBezTo>
                  <a:cubicBezTo>
                    <a:pt x="89" y="0"/>
                    <a:pt x="91" y="0"/>
                    <a:pt x="94" y="0"/>
                  </a:cubicBezTo>
                  <a:cubicBezTo>
                    <a:pt x="94" y="1"/>
                    <a:pt x="95" y="1"/>
                    <a:pt x="95" y="2"/>
                  </a:cubicBezTo>
                  <a:cubicBezTo>
                    <a:pt x="96" y="4"/>
                    <a:pt x="98" y="5"/>
                    <a:pt x="102" y="5"/>
                  </a:cubicBezTo>
                  <a:cubicBezTo>
                    <a:pt x="104" y="5"/>
                    <a:pt x="105" y="5"/>
                    <a:pt x="107" y="4"/>
                  </a:cubicBezTo>
                  <a:cubicBezTo>
                    <a:pt x="108" y="3"/>
                    <a:pt x="108" y="3"/>
                    <a:pt x="109" y="2"/>
                  </a:cubicBezTo>
                  <a:cubicBezTo>
                    <a:pt x="129" y="5"/>
                    <a:pt x="147" y="10"/>
                    <a:pt x="160" y="18"/>
                  </a:cubicBezTo>
                  <a:cubicBezTo>
                    <a:pt x="160" y="18"/>
                    <a:pt x="160" y="18"/>
                    <a:pt x="160" y="19"/>
                  </a:cubicBezTo>
                  <a:cubicBezTo>
                    <a:pt x="160" y="40"/>
                    <a:pt x="124" y="58"/>
                    <a:pt x="80" y="58"/>
                  </a:cubicBezTo>
                  <a:cubicBezTo>
                    <a:pt x="36" y="58"/>
                    <a:pt x="0" y="40"/>
                    <a:pt x="0" y="19"/>
                  </a:cubicBezTo>
                  <a:cubicBezTo>
                    <a:pt x="0" y="18"/>
                    <a:pt x="0" y="18"/>
                    <a:pt x="0" y="17"/>
                  </a:cubicBezTo>
                  <a:cubicBezTo>
                    <a:pt x="15" y="9"/>
                    <a:pt x="34" y="3"/>
                    <a:pt x="56" y="1"/>
                  </a:cubicBezTo>
                  <a:cubicBezTo>
                    <a:pt x="56" y="2"/>
                    <a:pt x="56" y="2"/>
                    <a:pt x="56" y="3"/>
                  </a:cubicBezTo>
                  <a:cubicBezTo>
                    <a:pt x="56" y="6"/>
                    <a:pt x="57" y="8"/>
                    <a:pt x="59" y="10"/>
                  </a:cubicBezTo>
                  <a:cubicBezTo>
                    <a:pt x="61" y="11"/>
                    <a:pt x="64" y="13"/>
                    <a:pt x="67" y="14"/>
                  </a:cubicBezTo>
                  <a:cubicBezTo>
                    <a:pt x="70" y="15"/>
                    <a:pt x="74" y="15"/>
                    <a:pt x="79" y="16"/>
                  </a:cubicBezTo>
                  <a:cubicBezTo>
                    <a:pt x="79" y="30"/>
                    <a:pt x="79" y="30"/>
                    <a:pt x="79" y="30"/>
                  </a:cubicBezTo>
                  <a:cubicBezTo>
                    <a:pt x="77" y="30"/>
                    <a:pt x="75" y="29"/>
                    <a:pt x="73" y="29"/>
                  </a:cubicBezTo>
                  <a:cubicBezTo>
                    <a:pt x="72" y="28"/>
                    <a:pt x="71" y="27"/>
                    <a:pt x="70" y="26"/>
                  </a:cubicBezTo>
                  <a:cubicBezTo>
                    <a:pt x="69" y="25"/>
                    <a:pt x="68" y="24"/>
                    <a:pt x="67" y="22"/>
                  </a:cubicBezTo>
                  <a:cubicBezTo>
                    <a:pt x="67" y="22"/>
                    <a:pt x="66" y="21"/>
                    <a:pt x="65" y="21"/>
                  </a:cubicBezTo>
                  <a:cubicBezTo>
                    <a:pt x="64" y="20"/>
                    <a:pt x="63" y="20"/>
                    <a:pt x="61" y="20"/>
                  </a:cubicBezTo>
                  <a:close/>
                </a:path>
              </a:pathLst>
            </a:custGeom>
            <a:solidFill>
              <a:srgbClr val="005DA2">
                <a:alpha val="100000"/>
              </a:srgbClr>
            </a:solidFill>
            <a:ln w="9525">
              <a:noFill/>
            </a:ln>
          </p:spPr>
          <p:txBody>
            <a:bodyPr/>
            <a:lstStyle/>
            <a:p>
              <a:endParaRPr lang="zh-CN" altLang="en-US"/>
            </a:p>
          </p:txBody>
        </p:sp>
        <p:sp>
          <p:nvSpPr>
            <p:cNvPr id="66621" name="Freeform 701"/>
            <p:cNvSpPr>
              <a:spLocks noEditPoints="1"/>
            </p:cNvSpPr>
            <p:nvPr/>
          </p:nvSpPr>
          <p:spPr>
            <a:xfrm>
              <a:off x="8287972" y="1979417"/>
              <a:ext cx="796861" cy="480761"/>
            </a:xfrm>
            <a:custGeom>
              <a:avLst/>
              <a:gdLst>
                <a:gd name="txL" fmla="*/ 0 w 57"/>
                <a:gd name="txT" fmla="*/ 0 h 47"/>
                <a:gd name="txR" fmla="*/ 57 w 57"/>
                <a:gd name="txB" fmla="*/ 47 h 47"/>
              </a:gdLst>
              <a:ahLst/>
              <a:cxnLst>
                <a:cxn ang="0">
                  <a:pos x="615121" y="245495"/>
                </a:cxn>
                <a:cxn ang="0">
                  <a:pos x="573181" y="204579"/>
                </a:cxn>
                <a:cxn ang="0">
                  <a:pos x="447361" y="173892"/>
                </a:cxn>
                <a:cxn ang="0">
                  <a:pos x="447361" y="317098"/>
                </a:cxn>
                <a:cxn ang="0">
                  <a:pos x="573181" y="286411"/>
                </a:cxn>
                <a:cxn ang="0">
                  <a:pos x="615121" y="245495"/>
                </a:cxn>
                <a:cxn ang="0">
                  <a:pos x="27960" y="214808"/>
                </a:cxn>
                <a:cxn ang="0">
                  <a:pos x="97860" y="204579"/>
                </a:cxn>
                <a:cxn ang="0">
                  <a:pos x="153780" y="214808"/>
                </a:cxn>
                <a:cxn ang="0">
                  <a:pos x="181740" y="225037"/>
                </a:cxn>
                <a:cxn ang="0">
                  <a:pos x="223680" y="265953"/>
                </a:cxn>
                <a:cxn ang="0">
                  <a:pos x="265620" y="296640"/>
                </a:cxn>
                <a:cxn ang="0">
                  <a:pos x="349500" y="306869"/>
                </a:cxn>
                <a:cxn ang="0">
                  <a:pos x="349500" y="163663"/>
                </a:cxn>
                <a:cxn ang="0">
                  <a:pos x="181740" y="143205"/>
                </a:cxn>
                <a:cxn ang="0">
                  <a:pos x="69900" y="102290"/>
                </a:cxn>
                <a:cxn ang="0">
                  <a:pos x="27960" y="30687"/>
                </a:cxn>
                <a:cxn ang="0">
                  <a:pos x="27960" y="10229"/>
                </a:cxn>
                <a:cxn ang="0">
                  <a:pos x="223680" y="0"/>
                </a:cxn>
                <a:cxn ang="0">
                  <a:pos x="209700" y="20458"/>
                </a:cxn>
                <a:cxn ang="0">
                  <a:pos x="251640" y="61374"/>
                </a:cxn>
                <a:cxn ang="0">
                  <a:pos x="349500" y="81832"/>
                </a:cxn>
                <a:cxn ang="0">
                  <a:pos x="349500" y="0"/>
                </a:cxn>
                <a:cxn ang="0">
                  <a:pos x="349500" y="0"/>
                </a:cxn>
                <a:cxn ang="0">
                  <a:pos x="447361" y="0"/>
                </a:cxn>
                <a:cxn ang="0">
                  <a:pos x="447361" y="92061"/>
                </a:cxn>
                <a:cxn ang="0">
                  <a:pos x="601141" y="112519"/>
                </a:cxn>
                <a:cxn ang="0">
                  <a:pos x="699001" y="143205"/>
                </a:cxn>
                <a:cxn ang="0">
                  <a:pos x="768901" y="184121"/>
                </a:cxn>
                <a:cxn ang="0">
                  <a:pos x="796861" y="235266"/>
                </a:cxn>
                <a:cxn ang="0">
                  <a:pos x="754921" y="296640"/>
                </a:cxn>
                <a:cxn ang="0">
                  <a:pos x="643081" y="347785"/>
                </a:cxn>
                <a:cxn ang="0">
                  <a:pos x="447361" y="368243"/>
                </a:cxn>
                <a:cxn ang="0">
                  <a:pos x="447361" y="450074"/>
                </a:cxn>
                <a:cxn ang="0">
                  <a:pos x="447361" y="480761"/>
                </a:cxn>
                <a:cxn ang="0">
                  <a:pos x="405421" y="480761"/>
                </a:cxn>
                <a:cxn ang="0">
                  <a:pos x="363480" y="480761"/>
                </a:cxn>
                <a:cxn ang="0">
                  <a:pos x="349500" y="460303"/>
                </a:cxn>
                <a:cxn ang="0">
                  <a:pos x="349500" y="378471"/>
                </a:cxn>
                <a:cxn ang="0">
                  <a:pos x="195720" y="358014"/>
                </a:cxn>
                <a:cxn ang="0">
                  <a:pos x="83880" y="327327"/>
                </a:cxn>
                <a:cxn ang="0">
                  <a:pos x="13980" y="286411"/>
                </a:cxn>
                <a:cxn ang="0">
                  <a:pos x="0" y="245495"/>
                </a:cxn>
                <a:cxn ang="0">
                  <a:pos x="27960" y="214808"/>
                </a:cxn>
              </a:cxnLst>
              <a:rect l="txL" t="txT" r="txR" b="txB"/>
              <a:pathLst>
                <a:path w="57" h="47">
                  <a:moveTo>
                    <a:pt x="44" y="24"/>
                  </a:moveTo>
                  <a:cubicBezTo>
                    <a:pt x="44" y="22"/>
                    <a:pt x="43" y="21"/>
                    <a:pt x="41" y="20"/>
                  </a:cubicBezTo>
                  <a:cubicBezTo>
                    <a:pt x="39" y="19"/>
                    <a:pt x="36" y="18"/>
                    <a:pt x="32" y="17"/>
                  </a:cubicBezTo>
                  <a:cubicBezTo>
                    <a:pt x="32" y="31"/>
                    <a:pt x="32" y="31"/>
                    <a:pt x="32" y="31"/>
                  </a:cubicBezTo>
                  <a:cubicBezTo>
                    <a:pt x="36" y="30"/>
                    <a:pt x="39" y="29"/>
                    <a:pt x="41" y="28"/>
                  </a:cubicBezTo>
                  <a:cubicBezTo>
                    <a:pt x="43" y="27"/>
                    <a:pt x="44" y="25"/>
                    <a:pt x="44" y="24"/>
                  </a:cubicBezTo>
                  <a:close/>
                  <a:moveTo>
                    <a:pt x="2" y="21"/>
                  </a:moveTo>
                  <a:cubicBezTo>
                    <a:pt x="3" y="20"/>
                    <a:pt x="5" y="20"/>
                    <a:pt x="7" y="20"/>
                  </a:cubicBezTo>
                  <a:cubicBezTo>
                    <a:pt x="9" y="20"/>
                    <a:pt x="10" y="20"/>
                    <a:pt x="11" y="21"/>
                  </a:cubicBezTo>
                  <a:cubicBezTo>
                    <a:pt x="12" y="21"/>
                    <a:pt x="13" y="22"/>
                    <a:pt x="13" y="22"/>
                  </a:cubicBezTo>
                  <a:cubicBezTo>
                    <a:pt x="14" y="24"/>
                    <a:pt x="15" y="25"/>
                    <a:pt x="16" y="26"/>
                  </a:cubicBezTo>
                  <a:cubicBezTo>
                    <a:pt x="17" y="27"/>
                    <a:pt x="18" y="28"/>
                    <a:pt x="19" y="29"/>
                  </a:cubicBezTo>
                  <a:cubicBezTo>
                    <a:pt x="21" y="29"/>
                    <a:pt x="23" y="30"/>
                    <a:pt x="25" y="30"/>
                  </a:cubicBezTo>
                  <a:cubicBezTo>
                    <a:pt x="25" y="16"/>
                    <a:pt x="25" y="16"/>
                    <a:pt x="25" y="16"/>
                  </a:cubicBezTo>
                  <a:cubicBezTo>
                    <a:pt x="20" y="15"/>
                    <a:pt x="16" y="15"/>
                    <a:pt x="13" y="14"/>
                  </a:cubicBezTo>
                  <a:cubicBezTo>
                    <a:pt x="10" y="13"/>
                    <a:pt x="7" y="11"/>
                    <a:pt x="5" y="10"/>
                  </a:cubicBezTo>
                  <a:cubicBezTo>
                    <a:pt x="3" y="8"/>
                    <a:pt x="2" y="6"/>
                    <a:pt x="2" y="3"/>
                  </a:cubicBezTo>
                  <a:cubicBezTo>
                    <a:pt x="2" y="2"/>
                    <a:pt x="2" y="2"/>
                    <a:pt x="2" y="1"/>
                  </a:cubicBezTo>
                  <a:cubicBezTo>
                    <a:pt x="7" y="0"/>
                    <a:pt x="11" y="0"/>
                    <a:pt x="16" y="0"/>
                  </a:cubicBezTo>
                  <a:cubicBezTo>
                    <a:pt x="16" y="1"/>
                    <a:pt x="15" y="1"/>
                    <a:pt x="15" y="2"/>
                  </a:cubicBezTo>
                  <a:cubicBezTo>
                    <a:pt x="15" y="4"/>
                    <a:pt x="16" y="5"/>
                    <a:pt x="18" y="6"/>
                  </a:cubicBezTo>
                  <a:cubicBezTo>
                    <a:pt x="19" y="7"/>
                    <a:pt x="22" y="8"/>
                    <a:pt x="25" y="8"/>
                  </a:cubicBezTo>
                  <a:cubicBezTo>
                    <a:pt x="25" y="0"/>
                    <a:pt x="25" y="0"/>
                    <a:pt x="25" y="0"/>
                  </a:cubicBezTo>
                  <a:cubicBezTo>
                    <a:pt x="25" y="0"/>
                    <a:pt x="25" y="0"/>
                    <a:pt x="25" y="0"/>
                  </a:cubicBezTo>
                  <a:cubicBezTo>
                    <a:pt x="28" y="0"/>
                    <a:pt x="30" y="0"/>
                    <a:pt x="32" y="0"/>
                  </a:cubicBezTo>
                  <a:cubicBezTo>
                    <a:pt x="32" y="9"/>
                    <a:pt x="32" y="9"/>
                    <a:pt x="32" y="9"/>
                  </a:cubicBezTo>
                  <a:cubicBezTo>
                    <a:pt x="37" y="10"/>
                    <a:pt x="40" y="11"/>
                    <a:pt x="43" y="11"/>
                  </a:cubicBezTo>
                  <a:cubicBezTo>
                    <a:pt x="46" y="12"/>
                    <a:pt x="48" y="13"/>
                    <a:pt x="50" y="14"/>
                  </a:cubicBezTo>
                  <a:cubicBezTo>
                    <a:pt x="52" y="15"/>
                    <a:pt x="54" y="16"/>
                    <a:pt x="55" y="18"/>
                  </a:cubicBezTo>
                  <a:cubicBezTo>
                    <a:pt x="57" y="19"/>
                    <a:pt x="57" y="21"/>
                    <a:pt x="57" y="23"/>
                  </a:cubicBezTo>
                  <a:cubicBezTo>
                    <a:pt x="57" y="25"/>
                    <a:pt x="56" y="27"/>
                    <a:pt x="54" y="29"/>
                  </a:cubicBezTo>
                  <a:cubicBezTo>
                    <a:pt x="52" y="31"/>
                    <a:pt x="49" y="33"/>
                    <a:pt x="46" y="34"/>
                  </a:cubicBezTo>
                  <a:cubicBezTo>
                    <a:pt x="42" y="35"/>
                    <a:pt x="37" y="36"/>
                    <a:pt x="32" y="36"/>
                  </a:cubicBezTo>
                  <a:cubicBezTo>
                    <a:pt x="32" y="44"/>
                    <a:pt x="32" y="44"/>
                    <a:pt x="32" y="44"/>
                  </a:cubicBezTo>
                  <a:cubicBezTo>
                    <a:pt x="32" y="45"/>
                    <a:pt x="32" y="46"/>
                    <a:pt x="32" y="47"/>
                  </a:cubicBezTo>
                  <a:cubicBezTo>
                    <a:pt x="31" y="47"/>
                    <a:pt x="30" y="47"/>
                    <a:pt x="29" y="47"/>
                  </a:cubicBezTo>
                  <a:cubicBezTo>
                    <a:pt x="27" y="47"/>
                    <a:pt x="27" y="47"/>
                    <a:pt x="26" y="47"/>
                  </a:cubicBezTo>
                  <a:cubicBezTo>
                    <a:pt x="25" y="46"/>
                    <a:pt x="25" y="46"/>
                    <a:pt x="25" y="45"/>
                  </a:cubicBezTo>
                  <a:cubicBezTo>
                    <a:pt x="25" y="37"/>
                    <a:pt x="25" y="37"/>
                    <a:pt x="25" y="37"/>
                  </a:cubicBezTo>
                  <a:cubicBezTo>
                    <a:pt x="21" y="36"/>
                    <a:pt x="17" y="36"/>
                    <a:pt x="14" y="35"/>
                  </a:cubicBezTo>
                  <a:cubicBezTo>
                    <a:pt x="11" y="34"/>
                    <a:pt x="8" y="33"/>
                    <a:pt x="6" y="32"/>
                  </a:cubicBezTo>
                  <a:cubicBezTo>
                    <a:pt x="4" y="30"/>
                    <a:pt x="2" y="29"/>
                    <a:pt x="1" y="28"/>
                  </a:cubicBezTo>
                  <a:cubicBezTo>
                    <a:pt x="0" y="26"/>
                    <a:pt x="0" y="25"/>
                    <a:pt x="0" y="24"/>
                  </a:cubicBezTo>
                  <a:cubicBezTo>
                    <a:pt x="0" y="23"/>
                    <a:pt x="0" y="22"/>
                    <a:pt x="2" y="21"/>
                  </a:cubicBezTo>
                  <a:close/>
                </a:path>
              </a:pathLst>
            </a:custGeom>
            <a:solidFill>
              <a:srgbClr val="58595B">
                <a:alpha val="100000"/>
              </a:srgbClr>
            </a:solidFill>
            <a:ln w="9525">
              <a:noFill/>
            </a:ln>
          </p:spPr>
          <p:txBody>
            <a:bodyPr/>
            <a:lstStyle/>
            <a:p>
              <a:endParaRPr lang="zh-CN" altLang="en-US"/>
            </a:p>
          </p:txBody>
        </p:sp>
        <p:sp>
          <p:nvSpPr>
            <p:cNvPr id="66622" name="Freeform 702"/>
            <p:cNvSpPr/>
            <p:nvPr/>
          </p:nvSpPr>
          <p:spPr>
            <a:xfrm>
              <a:off x="7538332" y="1762857"/>
              <a:ext cx="2231203" cy="402800"/>
            </a:xfrm>
            <a:custGeom>
              <a:avLst/>
              <a:gdLst>
                <a:gd name="txL" fmla="*/ 0 w 160"/>
                <a:gd name="txT" fmla="*/ 0 h 39"/>
                <a:gd name="txR" fmla="*/ 160 w 160"/>
                <a:gd name="txB" fmla="*/ 39 h 39"/>
              </a:gdLst>
              <a:ahLst/>
              <a:cxnLst>
                <a:cxn ang="0">
                  <a:pos x="0" y="392472"/>
                </a:cxn>
                <a:cxn ang="0">
                  <a:pos x="1115602" y="0"/>
                </a:cxn>
                <a:cxn ang="0">
                  <a:pos x="1896523" y="113610"/>
                </a:cxn>
                <a:cxn ang="0">
                  <a:pos x="2231203" y="402800"/>
                </a:cxn>
                <a:cxn ang="0">
                  <a:pos x="1520007" y="237549"/>
                </a:cxn>
                <a:cxn ang="0">
                  <a:pos x="1520007" y="227221"/>
                </a:cxn>
                <a:cxn ang="0">
                  <a:pos x="1492117" y="196236"/>
                </a:cxn>
                <a:cxn ang="0">
                  <a:pos x="1450282" y="165251"/>
                </a:cxn>
                <a:cxn ang="0">
                  <a:pos x="1338722" y="134267"/>
                </a:cxn>
                <a:cxn ang="0">
                  <a:pos x="1199272" y="123938"/>
                </a:cxn>
                <a:cxn ang="0">
                  <a:pos x="1199272" y="82626"/>
                </a:cxn>
                <a:cxn ang="0">
                  <a:pos x="1157437" y="61969"/>
                </a:cxn>
                <a:cxn ang="0">
                  <a:pos x="1101656" y="82626"/>
                </a:cxn>
                <a:cxn ang="0">
                  <a:pos x="1101656" y="123938"/>
                </a:cxn>
                <a:cxn ang="0">
                  <a:pos x="864591" y="165251"/>
                </a:cxn>
                <a:cxn ang="0">
                  <a:pos x="780921" y="227221"/>
                </a:cxn>
                <a:cxn ang="0">
                  <a:pos x="0" y="392472"/>
                </a:cxn>
              </a:cxnLst>
              <a:rect l="txL" t="txT" r="txR" b="txB"/>
              <a:pathLst>
                <a:path w="160" h="39">
                  <a:moveTo>
                    <a:pt x="0" y="38"/>
                  </a:moveTo>
                  <a:cubicBezTo>
                    <a:pt x="2" y="17"/>
                    <a:pt x="37" y="0"/>
                    <a:pt x="80" y="0"/>
                  </a:cubicBezTo>
                  <a:cubicBezTo>
                    <a:pt x="102" y="0"/>
                    <a:pt x="122" y="4"/>
                    <a:pt x="136" y="11"/>
                  </a:cubicBezTo>
                  <a:cubicBezTo>
                    <a:pt x="151" y="18"/>
                    <a:pt x="160" y="28"/>
                    <a:pt x="160" y="39"/>
                  </a:cubicBezTo>
                  <a:cubicBezTo>
                    <a:pt x="147" y="31"/>
                    <a:pt x="129" y="26"/>
                    <a:pt x="109" y="23"/>
                  </a:cubicBezTo>
                  <a:cubicBezTo>
                    <a:pt x="109" y="23"/>
                    <a:pt x="109" y="22"/>
                    <a:pt x="109" y="22"/>
                  </a:cubicBezTo>
                  <a:cubicBezTo>
                    <a:pt x="109" y="21"/>
                    <a:pt x="108" y="20"/>
                    <a:pt x="107" y="19"/>
                  </a:cubicBezTo>
                  <a:cubicBezTo>
                    <a:pt x="106" y="18"/>
                    <a:pt x="105" y="17"/>
                    <a:pt x="104" y="16"/>
                  </a:cubicBezTo>
                  <a:cubicBezTo>
                    <a:pt x="101" y="15"/>
                    <a:pt x="99" y="14"/>
                    <a:pt x="96" y="13"/>
                  </a:cubicBezTo>
                  <a:cubicBezTo>
                    <a:pt x="93" y="12"/>
                    <a:pt x="90" y="12"/>
                    <a:pt x="86" y="12"/>
                  </a:cubicBezTo>
                  <a:cubicBezTo>
                    <a:pt x="86" y="8"/>
                    <a:pt x="86" y="8"/>
                    <a:pt x="86" y="8"/>
                  </a:cubicBezTo>
                  <a:cubicBezTo>
                    <a:pt x="86" y="7"/>
                    <a:pt x="85" y="6"/>
                    <a:pt x="83" y="6"/>
                  </a:cubicBezTo>
                  <a:cubicBezTo>
                    <a:pt x="80" y="6"/>
                    <a:pt x="79" y="7"/>
                    <a:pt x="79" y="8"/>
                  </a:cubicBezTo>
                  <a:cubicBezTo>
                    <a:pt x="79" y="12"/>
                    <a:pt x="79" y="12"/>
                    <a:pt x="79" y="12"/>
                  </a:cubicBezTo>
                  <a:cubicBezTo>
                    <a:pt x="72" y="12"/>
                    <a:pt x="66" y="13"/>
                    <a:pt x="62" y="16"/>
                  </a:cubicBezTo>
                  <a:cubicBezTo>
                    <a:pt x="59" y="17"/>
                    <a:pt x="57" y="19"/>
                    <a:pt x="56" y="22"/>
                  </a:cubicBezTo>
                  <a:cubicBezTo>
                    <a:pt x="34" y="24"/>
                    <a:pt x="15" y="30"/>
                    <a:pt x="0" y="38"/>
                  </a:cubicBezTo>
                  <a:close/>
                </a:path>
              </a:pathLst>
            </a:custGeom>
            <a:solidFill>
              <a:srgbClr val="33BFC7">
                <a:alpha val="100000"/>
              </a:srgbClr>
            </a:solidFill>
            <a:ln w="9525">
              <a:noFill/>
            </a:ln>
          </p:spPr>
          <p:txBody>
            <a:bodyPr/>
            <a:lstStyle/>
            <a:p>
              <a:endParaRPr lang="zh-CN" altLang="en-US"/>
            </a:p>
          </p:txBody>
        </p:sp>
        <p:sp>
          <p:nvSpPr>
            <p:cNvPr id="66623" name="Freeform 703"/>
            <p:cNvSpPr/>
            <p:nvPr/>
          </p:nvSpPr>
          <p:spPr>
            <a:xfrm>
              <a:off x="7396674" y="2152663"/>
              <a:ext cx="2514524" cy="472104"/>
            </a:xfrm>
            <a:custGeom>
              <a:avLst/>
              <a:gdLst>
                <a:gd name="txL" fmla="*/ 0 w 180"/>
                <a:gd name="txT" fmla="*/ 0 h 46"/>
                <a:gd name="txR" fmla="*/ 180 w 180"/>
                <a:gd name="txB" fmla="*/ 46 h 46"/>
              </a:gdLst>
              <a:ahLst/>
              <a:cxnLst>
                <a:cxn ang="0">
                  <a:pos x="139696" y="20526"/>
                </a:cxn>
                <a:cxn ang="0">
                  <a:pos x="1257262" y="420788"/>
                </a:cxn>
                <a:cxn ang="0">
                  <a:pos x="2374828" y="20526"/>
                </a:cxn>
                <a:cxn ang="0">
                  <a:pos x="2374828" y="10263"/>
                </a:cxn>
                <a:cxn ang="0">
                  <a:pos x="2514524" y="82105"/>
                </a:cxn>
                <a:cxn ang="0">
                  <a:pos x="1257262" y="472104"/>
                </a:cxn>
                <a:cxn ang="0">
                  <a:pos x="0" y="71842"/>
                </a:cxn>
                <a:cxn ang="0">
                  <a:pos x="139696" y="0"/>
                </a:cxn>
                <a:cxn ang="0">
                  <a:pos x="139696" y="20526"/>
                </a:cxn>
              </a:cxnLst>
              <a:rect l="txL" t="txT" r="txR" b="txB"/>
              <a:pathLst>
                <a:path w="180" h="46">
                  <a:moveTo>
                    <a:pt x="10" y="2"/>
                  </a:moveTo>
                  <a:cubicBezTo>
                    <a:pt x="10" y="23"/>
                    <a:pt x="46" y="41"/>
                    <a:pt x="90" y="41"/>
                  </a:cubicBezTo>
                  <a:cubicBezTo>
                    <a:pt x="134" y="41"/>
                    <a:pt x="170" y="23"/>
                    <a:pt x="170" y="2"/>
                  </a:cubicBezTo>
                  <a:cubicBezTo>
                    <a:pt x="170" y="1"/>
                    <a:pt x="170" y="1"/>
                    <a:pt x="170" y="1"/>
                  </a:cubicBezTo>
                  <a:cubicBezTo>
                    <a:pt x="174" y="3"/>
                    <a:pt x="177" y="5"/>
                    <a:pt x="180" y="8"/>
                  </a:cubicBezTo>
                  <a:cubicBezTo>
                    <a:pt x="174" y="30"/>
                    <a:pt x="136" y="46"/>
                    <a:pt x="90" y="46"/>
                  </a:cubicBezTo>
                  <a:cubicBezTo>
                    <a:pt x="44" y="46"/>
                    <a:pt x="5" y="29"/>
                    <a:pt x="0" y="7"/>
                  </a:cubicBezTo>
                  <a:cubicBezTo>
                    <a:pt x="3" y="4"/>
                    <a:pt x="6" y="2"/>
                    <a:pt x="10" y="0"/>
                  </a:cubicBezTo>
                  <a:cubicBezTo>
                    <a:pt x="10" y="1"/>
                    <a:pt x="10" y="1"/>
                    <a:pt x="10" y="2"/>
                  </a:cubicBezTo>
                  <a:close/>
                </a:path>
              </a:pathLst>
            </a:custGeom>
            <a:solidFill>
              <a:srgbClr val="FFFFFF">
                <a:alpha val="100000"/>
              </a:srgbClr>
            </a:solidFill>
            <a:ln w="9525">
              <a:noFill/>
            </a:ln>
          </p:spPr>
          <p:txBody>
            <a:bodyPr/>
            <a:lstStyle/>
            <a:p>
              <a:endParaRPr lang="zh-CN" altLang="en-US"/>
            </a:p>
          </p:txBody>
        </p:sp>
        <p:sp>
          <p:nvSpPr>
            <p:cNvPr id="66624" name="Freeform 704"/>
            <p:cNvSpPr/>
            <p:nvPr/>
          </p:nvSpPr>
          <p:spPr>
            <a:xfrm>
              <a:off x="7384867" y="1715217"/>
              <a:ext cx="2538135" cy="519749"/>
            </a:xfrm>
            <a:custGeom>
              <a:avLst/>
              <a:gdLst>
                <a:gd name="txL" fmla="*/ 0 w 182"/>
                <a:gd name="txT" fmla="*/ 0 h 51"/>
                <a:gd name="txR" fmla="*/ 182 w 182"/>
                <a:gd name="txB" fmla="*/ 51 h 51"/>
              </a:gdLst>
              <a:ahLst/>
              <a:cxnLst>
                <a:cxn ang="0">
                  <a:pos x="1269068" y="50956"/>
                </a:cxn>
                <a:cxn ang="0">
                  <a:pos x="153404" y="438220"/>
                </a:cxn>
                <a:cxn ang="0">
                  <a:pos x="13946" y="509558"/>
                </a:cxn>
                <a:cxn ang="0">
                  <a:pos x="0" y="458602"/>
                </a:cxn>
                <a:cxn ang="0">
                  <a:pos x="1269068" y="0"/>
                </a:cxn>
                <a:cxn ang="0">
                  <a:pos x="2538135" y="458602"/>
                </a:cxn>
                <a:cxn ang="0">
                  <a:pos x="2524189" y="519749"/>
                </a:cxn>
                <a:cxn ang="0">
                  <a:pos x="2384731" y="448411"/>
                </a:cxn>
                <a:cxn ang="0">
                  <a:pos x="2050032" y="163059"/>
                </a:cxn>
                <a:cxn ang="0">
                  <a:pos x="1269068" y="50956"/>
                </a:cxn>
              </a:cxnLst>
              <a:rect l="txL" t="txT" r="txR" b="txB"/>
              <a:pathLst>
                <a:path w="182" h="51">
                  <a:moveTo>
                    <a:pt x="91" y="5"/>
                  </a:moveTo>
                  <a:cubicBezTo>
                    <a:pt x="48" y="5"/>
                    <a:pt x="13" y="22"/>
                    <a:pt x="11" y="43"/>
                  </a:cubicBezTo>
                  <a:cubicBezTo>
                    <a:pt x="7" y="45"/>
                    <a:pt x="4" y="47"/>
                    <a:pt x="1" y="50"/>
                  </a:cubicBezTo>
                  <a:cubicBezTo>
                    <a:pt x="1" y="48"/>
                    <a:pt x="0" y="46"/>
                    <a:pt x="0" y="45"/>
                  </a:cubicBezTo>
                  <a:cubicBezTo>
                    <a:pt x="0" y="20"/>
                    <a:pt x="41" y="0"/>
                    <a:pt x="91" y="0"/>
                  </a:cubicBezTo>
                  <a:cubicBezTo>
                    <a:pt x="141" y="0"/>
                    <a:pt x="182" y="20"/>
                    <a:pt x="182" y="45"/>
                  </a:cubicBezTo>
                  <a:cubicBezTo>
                    <a:pt x="182" y="47"/>
                    <a:pt x="182" y="49"/>
                    <a:pt x="181" y="51"/>
                  </a:cubicBezTo>
                  <a:cubicBezTo>
                    <a:pt x="178" y="48"/>
                    <a:pt x="175" y="46"/>
                    <a:pt x="171" y="44"/>
                  </a:cubicBezTo>
                  <a:cubicBezTo>
                    <a:pt x="171" y="33"/>
                    <a:pt x="162" y="23"/>
                    <a:pt x="147" y="16"/>
                  </a:cubicBezTo>
                  <a:cubicBezTo>
                    <a:pt x="133" y="9"/>
                    <a:pt x="113" y="5"/>
                    <a:pt x="91" y="5"/>
                  </a:cubicBezTo>
                  <a:close/>
                </a:path>
              </a:pathLst>
            </a:custGeom>
            <a:solidFill>
              <a:srgbClr val="FFFFFF">
                <a:alpha val="100000"/>
              </a:srgbClr>
            </a:solidFill>
            <a:ln w="9525">
              <a:noFill/>
            </a:ln>
          </p:spPr>
          <p:txBody>
            <a:bodyPr/>
            <a:lstStyle/>
            <a:p>
              <a:endParaRPr lang="zh-CN" altLang="en-US"/>
            </a:p>
          </p:txBody>
        </p:sp>
        <p:sp>
          <p:nvSpPr>
            <p:cNvPr id="66625" name="Freeform 705"/>
            <p:cNvSpPr/>
            <p:nvPr/>
          </p:nvSpPr>
          <p:spPr>
            <a:xfrm>
              <a:off x="7243199" y="2226298"/>
              <a:ext cx="2821469" cy="480761"/>
            </a:xfrm>
            <a:custGeom>
              <a:avLst/>
              <a:gdLst>
                <a:gd name="txL" fmla="*/ 0 w 202"/>
                <a:gd name="txT" fmla="*/ 0 h 47"/>
                <a:gd name="txR" fmla="*/ 202 w 202"/>
                <a:gd name="txB" fmla="*/ 47 h 47"/>
              </a:gdLst>
              <a:ahLst/>
              <a:cxnLst>
                <a:cxn ang="0">
                  <a:pos x="0" y="112519"/>
                </a:cxn>
                <a:cxn ang="0">
                  <a:pos x="153644" y="0"/>
                </a:cxn>
                <a:cxn ang="0">
                  <a:pos x="1410735" y="398929"/>
                </a:cxn>
                <a:cxn ang="0">
                  <a:pos x="2667825" y="10229"/>
                </a:cxn>
                <a:cxn ang="0">
                  <a:pos x="2821469" y="122747"/>
                </a:cxn>
                <a:cxn ang="0">
                  <a:pos x="1410735" y="480761"/>
                </a:cxn>
                <a:cxn ang="0">
                  <a:pos x="530771" y="378471"/>
                </a:cxn>
                <a:cxn ang="0">
                  <a:pos x="0" y="112519"/>
                </a:cxn>
              </a:cxnLst>
              <a:rect l="txL" t="txT" r="txR" b="txB"/>
              <a:pathLst>
                <a:path w="202" h="47">
                  <a:moveTo>
                    <a:pt x="0" y="11"/>
                  </a:moveTo>
                  <a:cubicBezTo>
                    <a:pt x="3" y="7"/>
                    <a:pt x="6" y="3"/>
                    <a:pt x="11" y="0"/>
                  </a:cubicBezTo>
                  <a:cubicBezTo>
                    <a:pt x="16" y="22"/>
                    <a:pt x="55" y="39"/>
                    <a:pt x="101" y="39"/>
                  </a:cubicBezTo>
                  <a:cubicBezTo>
                    <a:pt x="147" y="39"/>
                    <a:pt x="185" y="23"/>
                    <a:pt x="191" y="1"/>
                  </a:cubicBezTo>
                  <a:cubicBezTo>
                    <a:pt x="196" y="4"/>
                    <a:pt x="199" y="8"/>
                    <a:pt x="202" y="12"/>
                  </a:cubicBezTo>
                  <a:cubicBezTo>
                    <a:pt x="187" y="33"/>
                    <a:pt x="148" y="47"/>
                    <a:pt x="101" y="47"/>
                  </a:cubicBezTo>
                  <a:cubicBezTo>
                    <a:pt x="77" y="47"/>
                    <a:pt x="56" y="44"/>
                    <a:pt x="38" y="37"/>
                  </a:cubicBezTo>
                  <a:cubicBezTo>
                    <a:pt x="20" y="31"/>
                    <a:pt x="7" y="22"/>
                    <a:pt x="0" y="11"/>
                  </a:cubicBezTo>
                  <a:close/>
                </a:path>
              </a:pathLst>
            </a:custGeom>
            <a:solidFill>
              <a:srgbClr val="58595B">
                <a:alpha val="100000"/>
              </a:srgbClr>
            </a:solidFill>
            <a:ln w="9525">
              <a:noFill/>
            </a:ln>
          </p:spPr>
          <p:txBody>
            <a:bodyPr/>
            <a:lstStyle/>
            <a:p>
              <a:endParaRPr lang="zh-CN" altLang="en-US"/>
            </a:p>
          </p:txBody>
        </p:sp>
        <p:sp>
          <p:nvSpPr>
            <p:cNvPr id="66626" name="Freeform 706"/>
            <p:cNvSpPr/>
            <p:nvPr/>
          </p:nvSpPr>
          <p:spPr>
            <a:xfrm>
              <a:off x="7160569" y="1632925"/>
              <a:ext cx="2986733" cy="714643"/>
            </a:xfrm>
            <a:custGeom>
              <a:avLst/>
              <a:gdLst>
                <a:gd name="txL" fmla="*/ 0 w 214"/>
                <a:gd name="txT" fmla="*/ 0 h 70"/>
                <a:gd name="txR" fmla="*/ 214 w 214"/>
                <a:gd name="txB" fmla="*/ 70 h 70"/>
              </a:gdLst>
              <a:ahLst/>
              <a:cxnLst>
                <a:cxn ang="0">
                  <a:pos x="237264" y="592133"/>
                </a:cxn>
                <a:cxn ang="0">
                  <a:pos x="83740" y="704434"/>
                </a:cxn>
                <a:cxn ang="0">
                  <a:pos x="0" y="541087"/>
                </a:cxn>
                <a:cxn ang="0">
                  <a:pos x="0" y="541087"/>
                </a:cxn>
                <a:cxn ang="0">
                  <a:pos x="1493367" y="0"/>
                </a:cxn>
                <a:cxn ang="0">
                  <a:pos x="2986733" y="541087"/>
                </a:cxn>
                <a:cxn ang="0">
                  <a:pos x="2986733" y="541087"/>
                </a:cxn>
                <a:cxn ang="0">
                  <a:pos x="2986733" y="551296"/>
                </a:cxn>
                <a:cxn ang="0">
                  <a:pos x="2986733" y="551296"/>
                </a:cxn>
                <a:cxn ang="0">
                  <a:pos x="2902993" y="714643"/>
                </a:cxn>
                <a:cxn ang="0">
                  <a:pos x="2749469" y="602342"/>
                </a:cxn>
                <a:cxn ang="0">
                  <a:pos x="2763426" y="541087"/>
                </a:cxn>
                <a:cxn ang="0">
                  <a:pos x="1493367" y="81673"/>
                </a:cxn>
                <a:cxn ang="0">
                  <a:pos x="223307" y="541087"/>
                </a:cxn>
                <a:cxn ang="0">
                  <a:pos x="237264" y="592133"/>
                </a:cxn>
              </a:cxnLst>
              <a:rect l="txL" t="txT" r="txR" b="txB"/>
              <a:pathLst>
                <a:path w="214" h="70">
                  <a:moveTo>
                    <a:pt x="17" y="58"/>
                  </a:moveTo>
                  <a:cubicBezTo>
                    <a:pt x="12" y="61"/>
                    <a:pt x="9" y="65"/>
                    <a:pt x="6" y="69"/>
                  </a:cubicBezTo>
                  <a:cubicBezTo>
                    <a:pt x="2" y="64"/>
                    <a:pt x="1" y="59"/>
                    <a:pt x="0" y="53"/>
                  </a:cubicBezTo>
                  <a:cubicBezTo>
                    <a:pt x="0" y="53"/>
                    <a:pt x="0" y="53"/>
                    <a:pt x="0" y="53"/>
                  </a:cubicBezTo>
                  <a:cubicBezTo>
                    <a:pt x="0" y="23"/>
                    <a:pt x="48" y="0"/>
                    <a:pt x="107" y="0"/>
                  </a:cubicBezTo>
                  <a:cubicBezTo>
                    <a:pt x="166" y="0"/>
                    <a:pt x="214" y="23"/>
                    <a:pt x="214" y="53"/>
                  </a:cubicBezTo>
                  <a:cubicBezTo>
                    <a:pt x="214" y="53"/>
                    <a:pt x="214" y="53"/>
                    <a:pt x="214" y="53"/>
                  </a:cubicBezTo>
                  <a:cubicBezTo>
                    <a:pt x="214" y="54"/>
                    <a:pt x="214" y="54"/>
                    <a:pt x="214" y="54"/>
                  </a:cubicBezTo>
                  <a:cubicBezTo>
                    <a:pt x="214" y="54"/>
                    <a:pt x="214" y="54"/>
                    <a:pt x="214" y="54"/>
                  </a:cubicBezTo>
                  <a:cubicBezTo>
                    <a:pt x="214" y="60"/>
                    <a:pt x="211" y="65"/>
                    <a:pt x="208" y="70"/>
                  </a:cubicBezTo>
                  <a:cubicBezTo>
                    <a:pt x="205" y="66"/>
                    <a:pt x="202" y="62"/>
                    <a:pt x="197" y="59"/>
                  </a:cubicBezTo>
                  <a:cubicBezTo>
                    <a:pt x="198" y="57"/>
                    <a:pt x="198" y="55"/>
                    <a:pt x="198" y="53"/>
                  </a:cubicBezTo>
                  <a:cubicBezTo>
                    <a:pt x="198" y="28"/>
                    <a:pt x="157" y="8"/>
                    <a:pt x="107" y="8"/>
                  </a:cubicBezTo>
                  <a:cubicBezTo>
                    <a:pt x="57" y="8"/>
                    <a:pt x="16" y="28"/>
                    <a:pt x="16" y="53"/>
                  </a:cubicBezTo>
                  <a:cubicBezTo>
                    <a:pt x="16" y="54"/>
                    <a:pt x="17" y="56"/>
                    <a:pt x="17" y="58"/>
                  </a:cubicBezTo>
                  <a:close/>
                </a:path>
              </a:pathLst>
            </a:custGeom>
            <a:solidFill>
              <a:srgbClr val="58595B">
                <a:alpha val="100000"/>
              </a:srgbClr>
            </a:solidFill>
            <a:ln w="9525">
              <a:noFill/>
            </a:ln>
          </p:spPr>
          <p:txBody>
            <a:bodyPr/>
            <a:lstStyle/>
            <a:p>
              <a:endParaRPr lang="zh-CN" altLang="en-US"/>
            </a:p>
          </p:txBody>
        </p:sp>
        <p:sp>
          <p:nvSpPr>
            <p:cNvPr id="66627" name="Freeform 707"/>
            <p:cNvSpPr/>
            <p:nvPr/>
          </p:nvSpPr>
          <p:spPr>
            <a:xfrm>
              <a:off x="7160569" y="2174323"/>
              <a:ext cx="82638" cy="329170"/>
            </a:xfrm>
            <a:custGeom>
              <a:avLst/>
              <a:gdLst>
                <a:gd name="txL" fmla="*/ 0 w 6"/>
                <a:gd name="txT" fmla="*/ 0 h 32"/>
                <a:gd name="txR" fmla="*/ 6 w 6"/>
                <a:gd name="txB" fmla="*/ 32 h 32"/>
              </a:gdLst>
              <a:ahLst/>
              <a:cxnLst>
                <a:cxn ang="0">
                  <a:pos x="82638" y="164585"/>
                </a:cxn>
                <a:cxn ang="0">
                  <a:pos x="0" y="329170"/>
                </a:cxn>
                <a:cxn ang="0">
                  <a:pos x="0" y="0"/>
                </a:cxn>
                <a:cxn ang="0">
                  <a:pos x="82638" y="164585"/>
                </a:cxn>
              </a:cxnLst>
              <a:rect l="txL" t="txT" r="txR" b="txB"/>
              <a:pathLst>
                <a:path w="6" h="32">
                  <a:moveTo>
                    <a:pt x="6" y="16"/>
                  </a:moveTo>
                  <a:cubicBezTo>
                    <a:pt x="2" y="21"/>
                    <a:pt x="0" y="27"/>
                    <a:pt x="0" y="32"/>
                  </a:cubicBezTo>
                  <a:cubicBezTo>
                    <a:pt x="0" y="0"/>
                    <a:pt x="0" y="0"/>
                    <a:pt x="0" y="0"/>
                  </a:cubicBezTo>
                  <a:cubicBezTo>
                    <a:pt x="1" y="6"/>
                    <a:pt x="2" y="11"/>
                    <a:pt x="6" y="16"/>
                  </a:cubicBezTo>
                  <a:close/>
                </a:path>
              </a:pathLst>
            </a:custGeom>
            <a:solidFill>
              <a:srgbClr val="005DA2">
                <a:alpha val="100000"/>
              </a:srgbClr>
            </a:solidFill>
            <a:ln w="9525">
              <a:noFill/>
            </a:ln>
          </p:spPr>
          <p:txBody>
            <a:bodyPr/>
            <a:lstStyle/>
            <a:p>
              <a:endParaRPr lang="zh-CN" altLang="en-US"/>
            </a:p>
          </p:txBody>
        </p:sp>
        <p:sp>
          <p:nvSpPr>
            <p:cNvPr id="66628" name="Freeform 708"/>
            <p:cNvSpPr/>
            <p:nvPr/>
          </p:nvSpPr>
          <p:spPr>
            <a:xfrm>
              <a:off x="7786244" y="4036736"/>
              <a:ext cx="100346" cy="337835"/>
            </a:xfrm>
            <a:custGeom>
              <a:avLst/>
              <a:gdLst>
                <a:gd name="txL" fmla="*/ 0 w 7"/>
                <a:gd name="txT" fmla="*/ 0 h 33"/>
                <a:gd name="txR" fmla="*/ 7 w 7"/>
                <a:gd name="txB" fmla="*/ 33 h 33"/>
              </a:gdLst>
              <a:ahLst/>
              <a:cxnLst>
                <a:cxn ang="0">
                  <a:pos x="100346" y="0"/>
                </a:cxn>
                <a:cxn ang="0">
                  <a:pos x="86011" y="337835"/>
                </a:cxn>
                <a:cxn ang="0">
                  <a:pos x="0" y="163799"/>
                </a:cxn>
                <a:cxn ang="0">
                  <a:pos x="100346" y="0"/>
                </a:cxn>
              </a:cxnLst>
              <a:rect l="txL" t="txT" r="txR" b="txB"/>
              <a:pathLst>
                <a:path w="7" h="33">
                  <a:moveTo>
                    <a:pt x="7" y="0"/>
                  </a:moveTo>
                  <a:cubicBezTo>
                    <a:pt x="6" y="33"/>
                    <a:pt x="6" y="33"/>
                    <a:pt x="6" y="33"/>
                  </a:cubicBezTo>
                  <a:cubicBezTo>
                    <a:pt x="6" y="27"/>
                    <a:pt x="4" y="22"/>
                    <a:pt x="0" y="16"/>
                  </a:cubicBezTo>
                  <a:cubicBezTo>
                    <a:pt x="4" y="11"/>
                    <a:pt x="6" y="6"/>
                    <a:pt x="7" y="0"/>
                  </a:cubicBezTo>
                  <a:close/>
                </a:path>
              </a:pathLst>
            </a:custGeom>
            <a:solidFill>
              <a:srgbClr val="005DA2">
                <a:alpha val="100000"/>
              </a:srgbClr>
            </a:solidFill>
            <a:ln w="9525">
              <a:noFill/>
            </a:ln>
          </p:spPr>
          <p:txBody>
            <a:bodyPr/>
            <a:lstStyle/>
            <a:p>
              <a:endParaRPr lang="zh-CN" altLang="en-US"/>
            </a:p>
          </p:txBody>
        </p:sp>
        <p:sp>
          <p:nvSpPr>
            <p:cNvPr id="66629" name="Freeform 709"/>
            <p:cNvSpPr/>
            <p:nvPr/>
          </p:nvSpPr>
          <p:spPr>
            <a:xfrm>
              <a:off x="4888049" y="4192658"/>
              <a:ext cx="2986733" cy="723311"/>
            </a:xfrm>
            <a:custGeom>
              <a:avLst/>
              <a:gdLst>
                <a:gd name="txL" fmla="*/ 0 w 214"/>
                <a:gd name="txT" fmla="*/ 0 h 71"/>
                <a:gd name="txR" fmla="*/ 214 w 214"/>
                <a:gd name="txB" fmla="*/ 71 h 71"/>
              </a:gdLst>
              <a:ahLst/>
              <a:cxnLst>
                <a:cxn ang="0">
                  <a:pos x="83740" y="0"/>
                </a:cxn>
                <a:cxn ang="0">
                  <a:pos x="628051" y="264874"/>
                </a:cxn>
                <a:cxn ang="0">
                  <a:pos x="1507323" y="376937"/>
                </a:cxn>
                <a:cxn ang="0">
                  <a:pos x="2902993" y="10187"/>
                </a:cxn>
                <a:cxn ang="0">
                  <a:pos x="2986733" y="183375"/>
                </a:cxn>
                <a:cxn ang="0">
                  <a:pos x="1493367" y="723311"/>
                </a:cxn>
                <a:cxn ang="0">
                  <a:pos x="0" y="183375"/>
                </a:cxn>
                <a:cxn ang="0">
                  <a:pos x="0" y="173187"/>
                </a:cxn>
                <a:cxn ang="0">
                  <a:pos x="0" y="163000"/>
                </a:cxn>
                <a:cxn ang="0">
                  <a:pos x="83740" y="0"/>
                </a:cxn>
              </a:cxnLst>
              <a:rect l="txL" t="txT" r="txR" b="txB"/>
              <a:pathLst>
                <a:path w="214" h="71">
                  <a:moveTo>
                    <a:pt x="6" y="0"/>
                  </a:moveTo>
                  <a:cubicBezTo>
                    <a:pt x="13" y="11"/>
                    <a:pt x="27" y="20"/>
                    <a:pt x="45" y="26"/>
                  </a:cubicBezTo>
                  <a:cubicBezTo>
                    <a:pt x="62" y="33"/>
                    <a:pt x="84" y="37"/>
                    <a:pt x="108" y="37"/>
                  </a:cubicBezTo>
                  <a:cubicBezTo>
                    <a:pt x="154" y="37"/>
                    <a:pt x="194" y="22"/>
                    <a:pt x="208" y="1"/>
                  </a:cubicBezTo>
                  <a:cubicBezTo>
                    <a:pt x="212" y="7"/>
                    <a:pt x="214" y="12"/>
                    <a:pt x="214" y="18"/>
                  </a:cubicBezTo>
                  <a:cubicBezTo>
                    <a:pt x="214" y="47"/>
                    <a:pt x="166" y="71"/>
                    <a:pt x="107" y="71"/>
                  </a:cubicBezTo>
                  <a:cubicBezTo>
                    <a:pt x="48" y="71"/>
                    <a:pt x="0" y="47"/>
                    <a:pt x="0" y="18"/>
                  </a:cubicBezTo>
                  <a:cubicBezTo>
                    <a:pt x="0" y="17"/>
                    <a:pt x="0" y="17"/>
                    <a:pt x="0" y="17"/>
                  </a:cubicBezTo>
                  <a:cubicBezTo>
                    <a:pt x="0" y="16"/>
                    <a:pt x="0" y="16"/>
                    <a:pt x="0" y="16"/>
                  </a:cubicBezTo>
                  <a:cubicBezTo>
                    <a:pt x="1" y="11"/>
                    <a:pt x="3" y="5"/>
                    <a:pt x="6" y="0"/>
                  </a:cubicBezTo>
                  <a:close/>
                </a:path>
              </a:pathLst>
            </a:custGeom>
            <a:solidFill>
              <a:srgbClr val="005DA2">
                <a:alpha val="100000"/>
              </a:srgbClr>
            </a:solidFill>
            <a:ln w="9525">
              <a:noFill/>
            </a:ln>
          </p:spPr>
          <p:txBody>
            <a:bodyPr/>
            <a:lstStyle/>
            <a:p>
              <a:endParaRPr lang="zh-CN" altLang="en-US"/>
            </a:p>
          </p:txBody>
        </p:sp>
        <p:sp>
          <p:nvSpPr>
            <p:cNvPr id="66630" name="Freeform 710"/>
            <p:cNvSpPr/>
            <p:nvPr/>
          </p:nvSpPr>
          <p:spPr>
            <a:xfrm>
              <a:off x="6576208" y="3833168"/>
              <a:ext cx="206595" cy="51971"/>
            </a:xfrm>
            <a:custGeom>
              <a:avLst/>
              <a:gdLst>
                <a:gd name="txL" fmla="*/ 0 w 15"/>
                <a:gd name="txT" fmla="*/ 0 h 5"/>
                <a:gd name="txR" fmla="*/ 15 w 15"/>
                <a:gd name="txB" fmla="*/ 5 h 5"/>
              </a:gdLst>
              <a:ahLst/>
              <a:cxnLst>
                <a:cxn ang="0">
                  <a:pos x="0" y="0"/>
                </a:cxn>
                <a:cxn ang="0">
                  <a:pos x="206595" y="20788"/>
                </a:cxn>
                <a:cxn ang="0">
                  <a:pos x="179049" y="41577"/>
                </a:cxn>
                <a:cxn ang="0">
                  <a:pos x="110184" y="51971"/>
                </a:cxn>
                <a:cxn ang="0">
                  <a:pos x="13773" y="20788"/>
                </a:cxn>
                <a:cxn ang="0">
                  <a:pos x="0" y="0"/>
                </a:cxn>
              </a:cxnLst>
              <a:rect l="txL" t="txT" r="txR" b="txB"/>
              <a:pathLst>
                <a:path w="15" h="5">
                  <a:moveTo>
                    <a:pt x="0" y="0"/>
                  </a:moveTo>
                  <a:cubicBezTo>
                    <a:pt x="6" y="1"/>
                    <a:pt x="10" y="1"/>
                    <a:pt x="15" y="2"/>
                  </a:cubicBezTo>
                  <a:cubicBezTo>
                    <a:pt x="15" y="3"/>
                    <a:pt x="14" y="3"/>
                    <a:pt x="13" y="4"/>
                  </a:cubicBezTo>
                  <a:cubicBezTo>
                    <a:pt x="12" y="5"/>
                    <a:pt x="10" y="5"/>
                    <a:pt x="8" y="5"/>
                  </a:cubicBezTo>
                  <a:cubicBezTo>
                    <a:pt x="5" y="5"/>
                    <a:pt x="3" y="4"/>
                    <a:pt x="1" y="2"/>
                  </a:cubicBezTo>
                  <a:cubicBezTo>
                    <a:pt x="1" y="1"/>
                    <a:pt x="1" y="1"/>
                    <a:pt x="0" y="0"/>
                  </a:cubicBezTo>
                  <a:close/>
                </a:path>
              </a:pathLst>
            </a:custGeom>
            <a:solidFill>
              <a:srgbClr val="58595B">
                <a:alpha val="100000"/>
              </a:srgbClr>
            </a:solidFill>
            <a:ln w="9525">
              <a:noFill/>
            </a:ln>
          </p:spPr>
          <p:txBody>
            <a:bodyPr/>
            <a:lstStyle/>
            <a:p>
              <a:endParaRPr lang="zh-CN" altLang="en-US"/>
            </a:p>
          </p:txBody>
        </p:sp>
        <p:sp>
          <p:nvSpPr>
            <p:cNvPr id="66631" name="Freeform 711"/>
            <p:cNvSpPr/>
            <p:nvPr/>
          </p:nvSpPr>
          <p:spPr>
            <a:xfrm>
              <a:off x="6475858" y="3802852"/>
              <a:ext cx="100346" cy="30316"/>
            </a:xfrm>
            <a:custGeom>
              <a:avLst/>
              <a:gdLst>
                <a:gd name="txL" fmla="*/ 0 w 7"/>
                <a:gd name="txT" fmla="*/ 0 h 3"/>
                <a:gd name="txR" fmla="*/ 7 w 7"/>
                <a:gd name="txB" fmla="*/ 3 h 3"/>
              </a:gdLst>
              <a:ahLst/>
              <a:cxnLst>
                <a:cxn ang="0">
                  <a:pos x="0" y="0"/>
                </a:cxn>
                <a:cxn ang="0">
                  <a:pos x="100346" y="30316"/>
                </a:cxn>
                <a:cxn ang="0">
                  <a:pos x="0" y="30316"/>
                </a:cxn>
                <a:cxn ang="0">
                  <a:pos x="0" y="0"/>
                </a:cxn>
              </a:cxnLst>
              <a:rect l="txL" t="txT" r="txR" b="txB"/>
              <a:pathLst>
                <a:path w="7" h="3">
                  <a:moveTo>
                    <a:pt x="0" y="0"/>
                  </a:moveTo>
                  <a:cubicBezTo>
                    <a:pt x="3" y="1"/>
                    <a:pt x="6" y="2"/>
                    <a:pt x="7" y="3"/>
                  </a:cubicBezTo>
                  <a:cubicBezTo>
                    <a:pt x="5" y="3"/>
                    <a:pt x="2" y="3"/>
                    <a:pt x="0" y="3"/>
                  </a:cubicBezTo>
                  <a:lnTo>
                    <a:pt x="0" y="0"/>
                  </a:lnTo>
                  <a:close/>
                </a:path>
              </a:pathLst>
            </a:custGeom>
            <a:solidFill>
              <a:srgbClr val="005DA2">
                <a:alpha val="100000"/>
              </a:srgbClr>
            </a:solidFill>
            <a:ln w="9525">
              <a:noFill/>
            </a:ln>
          </p:spPr>
          <p:txBody>
            <a:bodyPr/>
            <a:lstStyle/>
            <a:p>
              <a:endParaRPr lang="zh-CN" altLang="en-US"/>
            </a:p>
          </p:txBody>
        </p:sp>
        <p:sp>
          <p:nvSpPr>
            <p:cNvPr id="66632" name="Freeform 712"/>
            <p:cNvSpPr/>
            <p:nvPr/>
          </p:nvSpPr>
          <p:spPr>
            <a:xfrm>
              <a:off x="6475858" y="4006414"/>
              <a:ext cx="153465" cy="142930"/>
            </a:xfrm>
            <a:custGeom>
              <a:avLst/>
              <a:gdLst>
                <a:gd name="txL" fmla="*/ 0 w 11"/>
                <a:gd name="txT" fmla="*/ 0 h 14"/>
                <a:gd name="txR" fmla="*/ 11 w 11"/>
                <a:gd name="txB" fmla="*/ 14 h 14"/>
              </a:gdLst>
              <a:ahLst/>
              <a:cxnLst>
                <a:cxn ang="0">
                  <a:pos x="111611" y="112302"/>
                </a:cxn>
                <a:cxn ang="0">
                  <a:pos x="0" y="142930"/>
                </a:cxn>
                <a:cxn ang="0">
                  <a:pos x="0" y="0"/>
                </a:cxn>
                <a:cxn ang="0">
                  <a:pos x="111611" y="30628"/>
                </a:cxn>
                <a:cxn ang="0">
                  <a:pos x="153465" y="71465"/>
                </a:cxn>
                <a:cxn ang="0">
                  <a:pos x="111611" y="112302"/>
                </a:cxn>
              </a:cxnLst>
              <a:rect l="txL" t="txT" r="txR" b="txB"/>
              <a:pathLst>
                <a:path w="11" h="14">
                  <a:moveTo>
                    <a:pt x="8" y="11"/>
                  </a:moveTo>
                  <a:cubicBezTo>
                    <a:pt x="6" y="13"/>
                    <a:pt x="3" y="13"/>
                    <a:pt x="0" y="14"/>
                  </a:cubicBezTo>
                  <a:cubicBezTo>
                    <a:pt x="0" y="0"/>
                    <a:pt x="0" y="0"/>
                    <a:pt x="0" y="0"/>
                  </a:cubicBezTo>
                  <a:cubicBezTo>
                    <a:pt x="4" y="1"/>
                    <a:pt x="6" y="2"/>
                    <a:pt x="8" y="3"/>
                  </a:cubicBezTo>
                  <a:cubicBezTo>
                    <a:pt x="10" y="4"/>
                    <a:pt x="11" y="5"/>
                    <a:pt x="11" y="7"/>
                  </a:cubicBezTo>
                  <a:cubicBezTo>
                    <a:pt x="11" y="9"/>
                    <a:pt x="10" y="10"/>
                    <a:pt x="8" y="11"/>
                  </a:cubicBezTo>
                  <a:close/>
                </a:path>
              </a:pathLst>
            </a:custGeom>
            <a:solidFill>
              <a:srgbClr val="005DA2">
                <a:alpha val="100000"/>
              </a:srgbClr>
            </a:solidFill>
            <a:ln w="9525">
              <a:noFill/>
            </a:ln>
          </p:spPr>
          <p:txBody>
            <a:bodyPr/>
            <a:lstStyle/>
            <a:p>
              <a:endParaRPr lang="zh-CN" altLang="en-US"/>
            </a:p>
          </p:txBody>
        </p:sp>
        <p:sp>
          <p:nvSpPr>
            <p:cNvPr id="66633" name="Freeform 713"/>
            <p:cNvSpPr/>
            <p:nvPr/>
          </p:nvSpPr>
          <p:spPr>
            <a:xfrm>
              <a:off x="6251565" y="3802852"/>
              <a:ext cx="129855" cy="30316"/>
            </a:xfrm>
            <a:custGeom>
              <a:avLst/>
              <a:gdLst>
                <a:gd name="txL" fmla="*/ 0 w 9"/>
                <a:gd name="txT" fmla="*/ 0 h 3"/>
                <a:gd name="txR" fmla="*/ 9 w 9"/>
                <a:gd name="txB" fmla="*/ 3 h 3"/>
              </a:gdLst>
              <a:ahLst/>
              <a:cxnLst>
                <a:cxn ang="0">
                  <a:pos x="129855" y="0"/>
                </a:cxn>
                <a:cxn ang="0">
                  <a:pos x="129855" y="30316"/>
                </a:cxn>
                <a:cxn ang="0">
                  <a:pos x="0" y="30316"/>
                </a:cxn>
                <a:cxn ang="0">
                  <a:pos x="28857" y="20211"/>
                </a:cxn>
                <a:cxn ang="0">
                  <a:pos x="129855" y="0"/>
                </a:cxn>
              </a:cxnLst>
              <a:rect l="txL" t="txT" r="txR" b="txB"/>
              <a:pathLst>
                <a:path w="9" h="3">
                  <a:moveTo>
                    <a:pt x="9" y="0"/>
                  </a:moveTo>
                  <a:cubicBezTo>
                    <a:pt x="9" y="3"/>
                    <a:pt x="9" y="3"/>
                    <a:pt x="9" y="3"/>
                  </a:cubicBezTo>
                  <a:cubicBezTo>
                    <a:pt x="6" y="3"/>
                    <a:pt x="3" y="3"/>
                    <a:pt x="0" y="3"/>
                  </a:cubicBezTo>
                  <a:cubicBezTo>
                    <a:pt x="0" y="3"/>
                    <a:pt x="1" y="2"/>
                    <a:pt x="2" y="2"/>
                  </a:cubicBezTo>
                  <a:cubicBezTo>
                    <a:pt x="3" y="1"/>
                    <a:pt x="6" y="0"/>
                    <a:pt x="9" y="0"/>
                  </a:cubicBezTo>
                  <a:close/>
                </a:path>
              </a:pathLst>
            </a:custGeom>
            <a:solidFill>
              <a:srgbClr val="005DA2">
                <a:alpha val="100000"/>
              </a:srgbClr>
            </a:solidFill>
            <a:ln w="9525">
              <a:noFill/>
            </a:ln>
          </p:spPr>
          <p:txBody>
            <a:bodyPr/>
            <a:lstStyle/>
            <a:p>
              <a:endParaRPr lang="zh-CN" altLang="en-US"/>
            </a:p>
          </p:txBody>
        </p:sp>
        <p:sp>
          <p:nvSpPr>
            <p:cNvPr id="66634" name="Freeform 714"/>
            <p:cNvSpPr/>
            <p:nvPr/>
          </p:nvSpPr>
          <p:spPr>
            <a:xfrm>
              <a:off x="6239753" y="3833168"/>
              <a:ext cx="141667" cy="82296"/>
            </a:xfrm>
            <a:custGeom>
              <a:avLst/>
              <a:gdLst>
                <a:gd name="txL" fmla="*/ 0 w 10"/>
                <a:gd name="txT" fmla="*/ 0 h 8"/>
                <a:gd name="txR" fmla="*/ 10 w 10"/>
                <a:gd name="txB" fmla="*/ 8 h 8"/>
              </a:gdLst>
              <a:ahLst/>
              <a:cxnLst>
                <a:cxn ang="0">
                  <a:pos x="14167" y="0"/>
                </a:cxn>
                <a:cxn ang="0">
                  <a:pos x="141667" y="0"/>
                </a:cxn>
                <a:cxn ang="0">
                  <a:pos x="141667" y="82296"/>
                </a:cxn>
                <a:cxn ang="0">
                  <a:pos x="28333" y="61722"/>
                </a:cxn>
                <a:cxn ang="0">
                  <a:pos x="0" y="30861"/>
                </a:cxn>
                <a:cxn ang="0">
                  <a:pos x="14167" y="0"/>
                </a:cxn>
              </a:cxnLst>
              <a:rect l="txL" t="txT" r="txR" b="txB"/>
              <a:pathLst>
                <a:path w="10" h="8">
                  <a:moveTo>
                    <a:pt x="1" y="0"/>
                  </a:moveTo>
                  <a:cubicBezTo>
                    <a:pt x="4" y="0"/>
                    <a:pt x="7" y="0"/>
                    <a:pt x="10" y="0"/>
                  </a:cubicBezTo>
                  <a:cubicBezTo>
                    <a:pt x="10" y="8"/>
                    <a:pt x="10" y="8"/>
                    <a:pt x="10" y="8"/>
                  </a:cubicBezTo>
                  <a:cubicBezTo>
                    <a:pt x="7" y="8"/>
                    <a:pt x="4" y="7"/>
                    <a:pt x="2" y="6"/>
                  </a:cubicBezTo>
                  <a:cubicBezTo>
                    <a:pt x="1" y="5"/>
                    <a:pt x="0" y="4"/>
                    <a:pt x="0" y="3"/>
                  </a:cubicBezTo>
                  <a:cubicBezTo>
                    <a:pt x="0" y="2"/>
                    <a:pt x="0" y="1"/>
                    <a:pt x="1" y="0"/>
                  </a:cubicBezTo>
                  <a:close/>
                </a:path>
              </a:pathLst>
            </a:custGeom>
            <a:solidFill>
              <a:srgbClr val="005DA2">
                <a:alpha val="100000"/>
              </a:srgbClr>
            </a:solidFill>
            <a:ln w="9525">
              <a:noFill/>
            </a:ln>
          </p:spPr>
          <p:txBody>
            <a:bodyPr/>
            <a:lstStyle/>
            <a:p>
              <a:endParaRPr lang="zh-CN" altLang="en-US"/>
            </a:p>
          </p:txBody>
        </p:sp>
        <p:sp>
          <p:nvSpPr>
            <p:cNvPr id="66635" name="Freeform 715"/>
            <p:cNvSpPr/>
            <p:nvPr/>
          </p:nvSpPr>
          <p:spPr>
            <a:xfrm>
              <a:off x="6056768" y="3677246"/>
              <a:ext cx="726029" cy="177581"/>
            </a:xfrm>
            <a:custGeom>
              <a:avLst/>
              <a:gdLst>
                <a:gd name="txL" fmla="*/ 0 w 52"/>
                <a:gd name="txT" fmla="*/ 0 h 17"/>
                <a:gd name="txR" fmla="*/ 52 w 52"/>
                <a:gd name="txB" fmla="*/ 17 h 17"/>
              </a:gdLst>
              <a:ahLst/>
              <a:cxnLst>
                <a:cxn ang="0">
                  <a:pos x="69810" y="104459"/>
                </a:cxn>
                <a:cxn ang="0">
                  <a:pos x="321128" y="62676"/>
                </a:cxn>
                <a:cxn ang="0">
                  <a:pos x="321128" y="31338"/>
                </a:cxn>
                <a:cxn ang="0">
                  <a:pos x="363015" y="0"/>
                </a:cxn>
                <a:cxn ang="0">
                  <a:pos x="418863" y="31338"/>
                </a:cxn>
                <a:cxn ang="0">
                  <a:pos x="418863" y="62676"/>
                </a:cxn>
                <a:cxn ang="0">
                  <a:pos x="558484" y="73122"/>
                </a:cxn>
                <a:cxn ang="0">
                  <a:pos x="656219" y="104459"/>
                </a:cxn>
                <a:cxn ang="0">
                  <a:pos x="712067" y="135797"/>
                </a:cxn>
                <a:cxn ang="0">
                  <a:pos x="726029" y="167135"/>
                </a:cxn>
                <a:cxn ang="0">
                  <a:pos x="726029" y="177581"/>
                </a:cxn>
                <a:cxn ang="0">
                  <a:pos x="516598" y="156689"/>
                </a:cxn>
                <a:cxn ang="0">
                  <a:pos x="418863" y="125351"/>
                </a:cxn>
                <a:cxn ang="0">
                  <a:pos x="418863" y="156689"/>
                </a:cxn>
                <a:cxn ang="0">
                  <a:pos x="321128" y="156689"/>
                </a:cxn>
                <a:cxn ang="0">
                  <a:pos x="321128" y="156689"/>
                </a:cxn>
                <a:cxn ang="0">
                  <a:pos x="321128" y="125351"/>
                </a:cxn>
                <a:cxn ang="0">
                  <a:pos x="223394" y="146243"/>
                </a:cxn>
                <a:cxn ang="0">
                  <a:pos x="195469" y="156689"/>
                </a:cxn>
                <a:cxn ang="0">
                  <a:pos x="0" y="167135"/>
                </a:cxn>
                <a:cxn ang="0">
                  <a:pos x="69810" y="104459"/>
                </a:cxn>
              </a:cxnLst>
              <a:rect l="txL" t="txT" r="txR" b="txB"/>
              <a:pathLst>
                <a:path w="52" h="17">
                  <a:moveTo>
                    <a:pt x="5" y="10"/>
                  </a:moveTo>
                  <a:cubicBezTo>
                    <a:pt x="9" y="8"/>
                    <a:pt x="15" y="6"/>
                    <a:pt x="23" y="6"/>
                  </a:cubicBezTo>
                  <a:cubicBezTo>
                    <a:pt x="23" y="3"/>
                    <a:pt x="23" y="3"/>
                    <a:pt x="23" y="3"/>
                  </a:cubicBezTo>
                  <a:cubicBezTo>
                    <a:pt x="23" y="1"/>
                    <a:pt x="24" y="0"/>
                    <a:pt x="26" y="0"/>
                  </a:cubicBezTo>
                  <a:cubicBezTo>
                    <a:pt x="29" y="0"/>
                    <a:pt x="30" y="1"/>
                    <a:pt x="30" y="3"/>
                  </a:cubicBezTo>
                  <a:cubicBezTo>
                    <a:pt x="30" y="6"/>
                    <a:pt x="30" y="6"/>
                    <a:pt x="30" y="6"/>
                  </a:cubicBezTo>
                  <a:cubicBezTo>
                    <a:pt x="34" y="6"/>
                    <a:pt x="37" y="7"/>
                    <a:pt x="40" y="7"/>
                  </a:cubicBezTo>
                  <a:cubicBezTo>
                    <a:pt x="43" y="8"/>
                    <a:pt x="45" y="9"/>
                    <a:pt x="47" y="10"/>
                  </a:cubicBezTo>
                  <a:cubicBezTo>
                    <a:pt x="49" y="11"/>
                    <a:pt x="50" y="12"/>
                    <a:pt x="51" y="13"/>
                  </a:cubicBezTo>
                  <a:cubicBezTo>
                    <a:pt x="52" y="15"/>
                    <a:pt x="52" y="16"/>
                    <a:pt x="52" y="16"/>
                  </a:cubicBezTo>
                  <a:cubicBezTo>
                    <a:pt x="52" y="17"/>
                    <a:pt x="52" y="17"/>
                    <a:pt x="52" y="17"/>
                  </a:cubicBezTo>
                  <a:cubicBezTo>
                    <a:pt x="47" y="16"/>
                    <a:pt x="43" y="16"/>
                    <a:pt x="37" y="15"/>
                  </a:cubicBezTo>
                  <a:cubicBezTo>
                    <a:pt x="36" y="14"/>
                    <a:pt x="33" y="13"/>
                    <a:pt x="30" y="12"/>
                  </a:cubicBezTo>
                  <a:cubicBezTo>
                    <a:pt x="30" y="15"/>
                    <a:pt x="30" y="15"/>
                    <a:pt x="30" y="15"/>
                  </a:cubicBezTo>
                  <a:cubicBezTo>
                    <a:pt x="28" y="15"/>
                    <a:pt x="25" y="15"/>
                    <a:pt x="23" y="15"/>
                  </a:cubicBezTo>
                  <a:cubicBezTo>
                    <a:pt x="23" y="15"/>
                    <a:pt x="23" y="15"/>
                    <a:pt x="23" y="15"/>
                  </a:cubicBezTo>
                  <a:cubicBezTo>
                    <a:pt x="23" y="12"/>
                    <a:pt x="23" y="12"/>
                    <a:pt x="23" y="12"/>
                  </a:cubicBezTo>
                  <a:cubicBezTo>
                    <a:pt x="20" y="12"/>
                    <a:pt x="17" y="13"/>
                    <a:pt x="16" y="14"/>
                  </a:cubicBezTo>
                  <a:cubicBezTo>
                    <a:pt x="15" y="14"/>
                    <a:pt x="14" y="15"/>
                    <a:pt x="14" y="15"/>
                  </a:cubicBezTo>
                  <a:cubicBezTo>
                    <a:pt x="9" y="15"/>
                    <a:pt x="4" y="16"/>
                    <a:pt x="0" y="16"/>
                  </a:cubicBezTo>
                  <a:cubicBezTo>
                    <a:pt x="0" y="14"/>
                    <a:pt x="2" y="12"/>
                    <a:pt x="5" y="10"/>
                  </a:cubicBezTo>
                  <a:close/>
                </a:path>
              </a:pathLst>
            </a:custGeom>
            <a:solidFill>
              <a:schemeClr val="bg1">
                <a:alpha val="100000"/>
              </a:schemeClr>
            </a:solidFill>
            <a:ln w="9525">
              <a:noFill/>
            </a:ln>
          </p:spPr>
          <p:txBody>
            <a:bodyPr/>
            <a:lstStyle/>
            <a:p>
              <a:endParaRPr lang="zh-CN" altLang="en-US"/>
            </a:p>
          </p:txBody>
        </p:sp>
        <p:sp>
          <p:nvSpPr>
            <p:cNvPr id="66636" name="Freeform 716"/>
            <p:cNvSpPr/>
            <p:nvPr/>
          </p:nvSpPr>
          <p:spPr>
            <a:xfrm>
              <a:off x="5277619" y="3833168"/>
              <a:ext cx="2231203" cy="593379"/>
            </a:xfrm>
            <a:custGeom>
              <a:avLst/>
              <a:gdLst>
                <a:gd name="txL" fmla="*/ 0 w 160"/>
                <a:gd name="txT" fmla="*/ 0 h 58"/>
                <a:gd name="txR" fmla="*/ 160 w 160"/>
                <a:gd name="txB" fmla="*/ 58 h 58"/>
              </a:gdLst>
              <a:ahLst/>
              <a:cxnLst>
                <a:cxn ang="0">
                  <a:pos x="934316" y="143229"/>
                </a:cxn>
                <a:cxn ang="0">
                  <a:pos x="1101656" y="163691"/>
                </a:cxn>
                <a:cxn ang="0">
                  <a:pos x="1101656" y="306920"/>
                </a:cxn>
                <a:cxn ang="0">
                  <a:pos x="1017986" y="296690"/>
                </a:cxn>
                <a:cxn ang="0">
                  <a:pos x="976151" y="265997"/>
                </a:cxn>
                <a:cxn ang="0">
                  <a:pos x="934316" y="235305"/>
                </a:cxn>
                <a:cxn ang="0">
                  <a:pos x="906426" y="214844"/>
                </a:cxn>
                <a:cxn ang="0">
                  <a:pos x="850646" y="204613"/>
                </a:cxn>
                <a:cxn ang="0">
                  <a:pos x="766976" y="214844"/>
                </a:cxn>
                <a:cxn ang="0">
                  <a:pos x="739086" y="245536"/>
                </a:cxn>
                <a:cxn ang="0">
                  <a:pos x="766976" y="286459"/>
                </a:cxn>
                <a:cxn ang="0">
                  <a:pos x="836701" y="327382"/>
                </a:cxn>
                <a:cxn ang="0">
                  <a:pos x="948261" y="358074"/>
                </a:cxn>
                <a:cxn ang="0">
                  <a:pos x="1101656" y="378535"/>
                </a:cxn>
                <a:cxn ang="0">
                  <a:pos x="1101656" y="460380"/>
                </a:cxn>
                <a:cxn ang="0">
                  <a:pos x="1115602" y="480842"/>
                </a:cxn>
                <a:cxn ang="0">
                  <a:pos x="1143492" y="491072"/>
                </a:cxn>
                <a:cxn ang="0">
                  <a:pos x="1185327" y="480842"/>
                </a:cxn>
                <a:cxn ang="0">
                  <a:pos x="1199272" y="450150"/>
                </a:cxn>
                <a:cxn ang="0">
                  <a:pos x="1199272" y="378535"/>
                </a:cxn>
                <a:cxn ang="0">
                  <a:pos x="1380557" y="347843"/>
                </a:cxn>
                <a:cxn ang="0">
                  <a:pos x="1506062" y="306920"/>
                </a:cxn>
                <a:cxn ang="0">
                  <a:pos x="1547897" y="235305"/>
                </a:cxn>
                <a:cxn ang="0">
                  <a:pos x="1520007" y="184152"/>
                </a:cxn>
                <a:cxn ang="0">
                  <a:pos x="1450282" y="143229"/>
                </a:cxn>
                <a:cxn ang="0">
                  <a:pos x="1352667" y="122768"/>
                </a:cxn>
                <a:cxn ang="0">
                  <a:pos x="1199272" y="102307"/>
                </a:cxn>
                <a:cxn ang="0">
                  <a:pos x="1199272" y="0"/>
                </a:cxn>
                <a:cxn ang="0">
                  <a:pos x="1296887" y="0"/>
                </a:cxn>
                <a:cxn ang="0">
                  <a:pos x="1310832" y="20461"/>
                </a:cxn>
                <a:cxn ang="0">
                  <a:pos x="1408447" y="51153"/>
                </a:cxn>
                <a:cxn ang="0">
                  <a:pos x="1478172" y="40923"/>
                </a:cxn>
                <a:cxn ang="0">
                  <a:pos x="1506062" y="20461"/>
                </a:cxn>
                <a:cxn ang="0">
                  <a:pos x="2231203" y="184152"/>
                </a:cxn>
                <a:cxn ang="0">
                  <a:pos x="2231203" y="194383"/>
                </a:cxn>
                <a:cxn ang="0">
                  <a:pos x="1115602" y="593379"/>
                </a:cxn>
                <a:cxn ang="0">
                  <a:pos x="0" y="194383"/>
                </a:cxn>
                <a:cxn ang="0">
                  <a:pos x="0" y="173921"/>
                </a:cxn>
                <a:cxn ang="0">
                  <a:pos x="780921" y="10231"/>
                </a:cxn>
                <a:cxn ang="0">
                  <a:pos x="766976" y="30692"/>
                </a:cxn>
                <a:cxn ang="0">
                  <a:pos x="822756" y="102307"/>
                </a:cxn>
                <a:cxn ang="0">
                  <a:pos x="934316" y="143229"/>
                </a:cxn>
              </a:cxnLst>
              <a:rect l="txL" t="txT" r="txR" b="txB"/>
              <a:pathLst>
                <a:path w="160" h="58">
                  <a:moveTo>
                    <a:pt x="67" y="14"/>
                  </a:moveTo>
                  <a:cubicBezTo>
                    <a:pt x="70" y="15"/>
                    <a:pt x="74" y="16"/>
                    <a:pt x="79" y="16"/>
                  </a:cubicBezTo>
                  <a:cubicBezTo>
                    <a:pt x="79" y="30"/>
                    <a:pt x="79" y="30"/>
                    <a:pt x="79" y="30"/>
                  </a:cubicBezTo>
                  <a:cubicBezTo>
                    <a:pt x="76" y="30"/>
                    <a:pt x="74" y="30"/>
                    <a:pt x="73" y="29"/>
                  </a:cubicBezTo>
                  <a:cubicBezTo>
                    <a:pt x="71" y="28"/>
                    <a:pt x="70" y="27"/>
                    <a:pt x="70" y="26"/>
                  </a:cubicBezTo>
                  <a:cubicBezTo>
                    <a:pt x="69" y="26"/>
                    <a:pt x="68" y="24"/>
                    <a:pt x="67" y="23"/>
                  </a:cubicBezTo>
                  <a:cubicBezTo>
                    <a:pt x="67" y="22"/>
                    <a:pt x="66" y="21"/>
                    <a:pt x="65" y="21"/>
                  </a:cubicBezTo>
                  <a:cubicBezTo>
                    <a:pt x="64" y="20"/>
                    <a:pt x="62" y="20"/>
                    <a:pt x="61" y="20"/>
                  </a:cubicBezTo>
                  <a:cubicBezTo>
                    <a:pt x="58" y="20"/>
                    <a:pt x="57" y="21"/>
                    <a:pt x="55" y="21"/>
                  </a:cubicBezTo>
                  <a:cubicBezTo>
                    <a:pt x="54" y="22"/>
                    <a:pt x="53" y="23"/>
                    <a:pt x="53" y="24"/>
                  </a:cubicBezTo>
                  <a:cubicBezTo>
                    <a:pt x="53" y="25"/>
                    <a:pt x="54" y="27"/>
                    <a:pt x="55" y="28"/>
                  </a:cubicBezTo>
                  <a:cubicBezTo>
                    <a:pt x="56" y="29"/>
                    <a:pt x="57" y="31"/>
                    <a:pt x="60" y="32"/>
                  </a:cubicBezTo>
                  <a:cubicBezTo>
                    <a:pt x="62" y="33"/>
                    <a:pt x="64" y="34"/>
                    <a:pt x="68" y="35"/>
                  </a:cubicBezTo>
                  <a:cubicBezTo>
                    <a:pt x="71" y="36"/>
                    <a:pt x="75" y="37"/>
                    <a:pt x="79" y="37"/>
                  </a:cubicBezTo>
                  <a:cubicBezTo>
                    <a:pt x="79" y="45"/>
                    <a:pt x="79" y="45"/>
                    <a:pt x="79" y="45"/>
                  </a:cubicBezTo>
                  <a:cubicBezTo>
                    <a:pt x="79" y="46"/>
                    <a:pt x="79" y="47"/>
                    <a:pt x="80" y="47"/>
                  </a:cubicBezTo>
                  <a:cubicBezTo>
                    <a:pt x="80" y="48"/>
                    <a:pt x="81" y="48"/>
                    <a:pt x="82" y="48"/>
                  </a:cubicBezTo>
                  <a:cubicBezTo>
                    <a:pt x="84" y="48"/>
                    <a:pt x="85" y="47"/>
                    <a:pt x="85" y="47"/>
                  </a:cubicBezTo>
                  <a:cubicBezTo>
                    <a:pt x="86" y="46"/>
                    <a:pt x="86" y="45"/>
                    <a:pt x="86" y="44"/>
                  </a:cubicBezTo>
                  <a:cubicBezTo>
                    <a:pt x="86" y="37"/>
                    <a:pt x="86" y="37"/>
                    <a:pt x="86" y="37"/>
                  </a:cubicBezTo>
                  <a:cubicBezTo>
                    <a:pt x="91" y="36"/>
                    <a:pt x="95" y="36"/>
                    <a:pt x="99" y="34"/>
                  </a:cubicBezTo>
                  <a:cubicBezTo>
                    <a:pt x="103" y="33"/>
                    <a:pt x="106" y="32"/>
                    <a:pt x="108" y="30"/>
                  </a:cubicBezTo>
                  <a:cubicBezTo>
                    <a:pt x="110" y="27"/>
                    <a:pt x="111" y="25"/>
                    <a:pt x="111" y="23"/>
                  </a:cubicBezTo>
                  <a:cubicBezTo>
                    <a:pt x="111" y="21"/>
                    <a:pt x="110" y="19"/>
                    <a:pt x="109" y="18"/>
                  </a:cubicBezTo>
                  <a:cubicBezTo>
                    <a:pt x="108" y="16"/>
                    <a:pt x="106" y="15"/>
                    <a:pt x="104" y="14"/>
                  </a:cubicBezTo>
                  <a:cubicBezTo>
                    <a:pt x="102" y="13"/>
                    <a:pt x="99" y="12"/>
                    <a:pt x="97" y="12"/>
                  </a:cubicBezTo>
                  <a:cubicBezTo>
                    <a:pt x="94" y="11"/>
                    <a:pt x="90" y="10"/>
                    <a:pt x="86" y="10"/>
                  </a:cubicBezTo>
                  <a:cubicBezTo>
                    <a:pt x="86" y="0"/>
                    <a:pt x="86" y="0"/>
                    <a:pt x="86" y="0"/>
                  </a:cubicBezTo>
                  <a:cubicBezTo>
                    <a:pt x="88" y="0"/>
                    <a:pt x="91" y="0"/>
                    <a:pt x="93" y="0"/>
                  </a:cubicBezTo>
                  <a:cubicBezTo>
                    <a:pt x="94" y="1"/>
                    <a:pt x="94" y="1"/>
                    <a:pt x="94" y="2"/>
                  </a:cubicBezTo>
                  <a:cubicBezTo>
                    <a:pt x="96" y="4"/>
                    <a:pt x="98" y="5"/>
                    <a:pt x="101" y="5"/>
                  </a:cubicBezTo>
                  <a:cubicBezTo>
                    <a:pt x="103" y="5"/>
                    <a:pt x="105" y="5"/>
                    <a:pt x="106" y="4"/>
                  </a:cubicBezTo>
                  <a:cubicBezTo>
                    <a:pt x="107" y="3"/>
                    <a:pt x="108" y="3"/>
                    <a:pt x="108" y="2"/>
                  </a:cubicBezTo>
                  <a:cubicBezTo>
                    <a:pt x="128" y="5"/>
                    <a:pt x="146" y="11"/>
                    <a:pt x="160" y="18"/>
                  </a:cubicBezTo>
                  <a:cubicBezTo>
                    <a:pt x="160" y="18"/>
                    <a:pt x="160" y="19"/>
                    <a:pt x="160" y="19"/>
                  </a:cubicBezTo>
                  <a:cubicBezTo>
                    <a:pt x="160" y="41"/>
                    <a:pt x="124" y="58"/>
                    <a:pt x="80" y="58"/>
                  </a:cubicBezTo>
                  <a:cubicBezTo>
                    <a:pt x="36" y="58"/>
                    <a:pt x="0" y="41"/>
                    <a:pt x="0" y="19"/>
                  </a:cubicBezTo>
                  <a:cubicBezTo>
                    <a:pt x="0" y="18"/>
                    <a:pt x="0" y="18"/>
                    <a:pt x="0" y="17"/>
                  </a:cubicBezTo>
                  <a:cubicBezTo>
                    <a:pt x="14" y="9"/>
                    <a:pt x="34" y="4"/>
                    <a:pt x="56" y="1"/>
                  </a:cubicBezTo>
                  <a:cubicBezTo>
                    <a:pt x="56" y="2"/>
                    <a:pt x="55" y="3"/>
                    <a:pt x="55" y="3"/>
                  </a:cubicBezTo>
                  <a:cubicBezTo>
                    <a:pt x="55" y="6"/>
                    <a:pt x="56" y="8"/>
                    <a:pt x="59" y="10"/>
                  </a:cubicBezTo>
                  <a:cubicBezTo>
                    <a:pt x="61" y="12"/>
                    <a:pt x="63" y="13"/>
                    <a:pt x="67" y="14"/>
                  </a:cubicBezTo>
                  <a:close/>
                </a:path>
              </a:pathLst>
            </a:custGeom>
            <a:solidFill>
              <a:srgbClr val="005DA2">
                <a:alpha val="100000"/>
              </a:srgbClr>
            </a:solidFill>
            <a:ln w="9525">
              <a:noFill/>
            </a:ln>
          </p:spPr>
          <p:txBody>
            <a:bodyPr/>
            <a:lstStyle/>
            <a:p>
              <a:endParaRPr lang="zh-CN" altLang="en-US"/>
            </a:p>
          </p:txBody>
        </p:sp>
        <p:sp>
          <p:nvSpPr>
            <p:cNvPr id="66637" name="Freeform 717"/>
            <p:cNvSpPr>
              <a:spLocks noEditPoints="1"/>
            </p:cNvSpPr>
            <p:nvPr/>
          </p:nvSpPr>
          <p:spPr>
            <a:xfrm>
              <a:off x="6015451" y="3833168"/>
              <a:ext cx="808669" cy="489426"/>
            </a:xfrm>
            <a:custGeom>
              <a:avLst/>
              <a:gdLst>
                <a:gd name="txL" fmla="*/ 0 w 58"/>
                <a:gd name="txT" fmla="*/ 0 h 48"/>
                <a:gd name="txR" fmla="*/ 58 w 58"/>
                <a:gd name="txB" fmla="*/ 48 h 48"/>
              </a:gdLst>
              <a:ahLst/>
              <a:cxnLst>
                <a:cxn ang="0">
                  <a:pos x="460105" y="316088"/>
                </a:cxn>
                <a:cxn ang="0">
                  <a:pos x="571645" y="285498"/>
                </a:cxn>
                <a:cxn ang="0">
                  <a:pos x="613473" y="244713"/>
                </a:cxn>
                <a:cxn ang="0">
                  <a:pos x="571645" y="203928"/>
                </a:cxn>
                <a:cxn ang="0">
                  <a:pos x="460105" y="173338"/>
                </a:cxn>
                <a:cxn ang="0">
                  <a:pos x="460105" y="316088"/>
                </a:cxn>
                <a:cxn ang="0">
                  <a:pos x="237024" y="265106"/>
                </a:cxn>
                <a:cxn ang="0">
                  <a:pos x="278851" y="295695"/>
                </a:cxn>
                <a:cxn ang="0">
                  <a:pos x="362507" y="305891"/>
                </a:cxn>
                <a:cxn ang="0">
                  <a:pos x="362507" y="163142"/>
                </a:cxn>
                <a:cxn ang="0">
                  <a:pos x="195196" y="142749"/>
                </a:cxn>
                <a:cxn ang="0">
                  <a:pos x="83655" y="101964"/>
                </a:cxn>
                <a:cxn ang="0">
                  <a:pos x="27885" y="30589"/>
                </a:cxn>
                <a:cxn ang="0">
                  <a:pos x="41828" y="10196"/>
                </a:cxn>
                <a:cxn ang="0">
                  <a:pos x="237024" y="0"/>
                </a:cxn>
                <a:cxn ang="0">
                  <a:pos x="223081" y="30589"/>
                </a:cxn>
                <a:cxn ang="0">
                  <a:pos x="250966" y="61178"/>
                </a:cxn>
                <a:cxn ang="0">
                  <a:pos x="362507" y="81571"/>
                </a:cxn>
                <a:cxn ang="0">
                  <a:pos x="362507" y="0"/>
                </a:cxn>
                <a:cxn ang="0">
                  <a:pos x="362507" y="0"/>
                </a:cxn>
                <a:cxn ang="0">
                  <a:pos x="460105" y="0"/>
                </a:cxn>
                <a:cxn ang="0">
                  <a:pos x="460105" y="101964"/>
                </a:cxn>
                <a:cxn ang="0">
                  <a:pos x="613473" y="122357"/>
                </a:cxn>
                <a:cxn ang="0">
                  <a:pos x="711071" y="142749"/>
                </a:cxn>
                <a:cxn ang="0">
                  <a:pos x="780784" y="183535"/>
                </a:cxn>
                <a:cxn ang="0">
                  <a:pos x="808669" y="234517"/>
                </a:cxn>
                <a:cxn ang="0">
                  <a:pos x="766841" y="305891"/>
                </a:cxn>
                <a:cxn ang="0">
                  <a:pos x="641358" y="346677"/>
                </a:cxn>
                <a:cxn ang="0">
                  <a:pos x="460105" y="377266"/>
                </a:cxn>
                <a:cxn ang="0">
                  <a:pos x="460105" y="448641"/>
                </a:cxn>
                <a:cxn ang="0">
                  <a:pos x="446162" y="479230"/>
                </a:cxn>
                <a:cxn ang="0">
                  <a:pos x="404335" y="489426"/>
                </a:cxn>
                <a:cxn ang="0">
                  <a:pos x="376449" y="479230"/>
                </a:cxn>
                <a:cxn ang="0">
                  <a:pos x="362507" y="458837"/>
                </a:cxn>
                <a:cxn ang="0">
                  <a:pos x="362507" y="377266"/>
                </a:cxn>
                <a:cxn ang="0">
                  <a:pos x="209139" y="356873"/>
                </a:cxn>
                <a:cxn ang="0">
                  <a:pos x="97598" y="326284"/>
                </a:cxn>
                <a:cxn ang="0">
                  <a:pos x="27885" y="285498"/>
                </a:cxn>
                <a:cxn ang="0">
                  <a:pos x="0" y="244713"/>
                </a:cxn>
                <a:cxn ang="0">
                  <a:pos x="27885" y="214124"/>
                </a:cxn>
                <a:cxn ang="0">
                  <a:pos x="111541" y="203928"/>
                </a:cxn>
                <a:cxn ang="0">
                  <a:pos x="167311" y="214124"/>
                </a:cxn>
                <a:cxn ang="0">
                  <a:pos x="195196" y="234517"/>
                </a:cxn>
                <a:cxn ang="0">
                  <a:pos x="237024" y="265106"/>
                </a:cxn>
              </a:cxnLst>
              <a:rect l="txL" t="txT" r="txR" b="txB"/>
              <a:pathLst>
                <a:path w="58" h="48">
                  <a:moveTo>
                    <a:pt x="33" y="31"/>
                  </a:moveTo>
                  <a:cubicBezTo>
                    <a:pt x="36" y="30"/>
                    <a:pt x="39" y="30"/>
                    <a:pt x="41" y="28"/>
                  </a:cubicBezTo>
                  <a:cubicBezTo>
                    <a:pt x="43" y="27"/>
                    <a:pt x="44" y="26"/>
                    <a:pt x="44" y="24"/>
                  </a:cubicBezTo>
                  <a:cubicBezTo>
                    <a:pt x="44" y="22"/>
                    <a:pt x="43" y="21"/>
                    <a:pt x="41" y="20"/>
                  </a:cubicBezTo>
                  <a:cubicBezTo>
                    <a:pt x="39" y="19"/>
                    <a:pt x="37" y="18"/>
                    <a:pt x="33" y="17"/>
                  </a:cubicBezTo>
                  <a:lnTo>
                    <a:pt x="33" y="31"/>
                  </a:lnTo>
                  <a:close/>
                  <a:moveTo>
                    <a:pt x="17" y="26"/>
                  </a:moveTo>
                  <a:cubicBezTo>
                    <a:pt x="17" y="27"/>
                    <a:pt x="18" y="28"/>
                    <a:pt x="20" y="29"/>
                  </a:cubicBezTo>
                  <a:cubicBezTo>
                    <a:pt x="21" y="30"/>
                    <a:pt x="23" y="30"/>
                    <a:pt x="26" y="30"/>
                  </a:cubicBezTo>
                  <a:cubicBezTo>
                    <a:pt x="26" y="16"/>
                    <a:pt x="26" y="16"/>
                    <a:pt x="26" y="16"/>
                  </a:cubicBezTo>
                  <a:cubicBezTo>
                    <a:pt x="21" y="16"/>
                    <a:pt x="17" y="15"/>
                    <a:pt x="14" y="14"/>
                  </a:cubicBezTo>
                  <a:cubicBezTo>
                    <a:pt x="10" y="13"/>
                    <a:pt x="8" y="12"/>
                    <a:pt x="6" y="10"/>
                  </a:cubicBezTo>
                  <a:cubicBezTo>
                    <a:pt x="3" y="8"/>
                    <a:pt x="2" y="6"/>
                    <a:pt x="2" y="3"/>
                  </a:cubicBezTo>
                  <a:cubicBezTo>
                    <a:pt x="2" y="3"/>
                    <a:pt x="3" y="2"/>
                    <a:pt x="3" y="1"/>
                  </a:cubicBezTo>
                  <a:cubicBezTo>
                    <a:pt x="7" y="1"/>
                    <a:pt x="12" y="0"/>
                    <a:pt x="17" y="0"/>
                  </a:cubicBezTo>
                  <a:cubicBezTo>
                    <a:pt x="16" y="1"/>
                    <a:pt x="16" y="2"/>
                    <a:pt x="16" y="3"/>
                  </a:cubicBezTo>
                  <a:cubicBezTo>
                    <a:pt x="16" y="4"/>
                    <a:pt x="17" y="5"/>
                    <a:pt x="18" y="6"/>
                  </a:cubicBezTo>
                  <a:cubicBezTo>
                    <a:pt x="20" y="7"/>
                    <a:pt x="23" y="8"/>
                    <a:pt x="26" y="8"/>
                  </a:cubicBezTo>
                  <a:cubicBezTo>
                    <a:pt x="26" y="0"/>
                    <a:pt x="26" y="0"/>
                    <a:pt x="26" y="0"/>
                  </a:cubicBezTo>
                  <a:cubicBezTo>
                    <a:pt x="26" y="0"/>
                    <a:pt x="26" y="0"/>
                    <a:pt x="26" y="0"/>
                  </a:cubicBezTo>
                  <a:cubicBezTo>
                    <a:pt x="28" y="0"/>
                    <a:pt x="31" y="0"/>
                    <a:pt x="33" y="0"/>
                  </a:cubicBezTo>
                  <a:cubicBezTo>
                    <a:pt x="33" y="10"/>
                    <a:pt x="33" y="10"/>
                    <a:pt x="33" y="10"/>
                  </a:cubicBezTo>
                  <a:cubicBezTo>
                    <a:pt x="37" y="10"/>
                    <a:pt x="41" y="11"/>
                    <a:pt x="44" y="12"/>
                  </a:cubicBezTo>
                  <a:cubicBezTo>
                    <a:pt x="46" y="12"/>
                    <a:pt x="49" y="13"/>
                    <a:pt x="51" y="14"/>
                  </a:cubicBezTo>
                  <a:cubicBezTo>
                    <a:pt x="53" y="15"/>
                    <a:pt x="55" y="16"/>
                    <a:pt x="56" y="18"/>
                  </a:cubicBezTo>
                  <a:cubicBezTo>
                    <a:pt x="57" y="19"/>
                    <a:pt x="58" y="21"/>
                    <a:pt x="58" y="23"/>
                  </a:cubicBezTo>
                  <a:cubicBezTo>
                    <a:pt x="58" y="25"/>
                    <a:pt x="57" y="27"/>
                    <a:pt x="55" y="30"/>
                  </a:cubicBezTo>
                  <a:cubicBezTo>
                    <a:pt x="53" y="32"/>
                    <a:pt x="50" y="33"/>
                    <a:pt x="46" y="34"/>
                  </a:cubicBezTo>
                  <a:cubicBezTo>
                    <a:pt x="42" y="36"/>
                    <a:pt x="38" y="36"/>
                    <a:pt x="33" y="37"/>
                  </a:cubicBezTo>
                  <a:cubicBezTo>
                    <a:pt x="33" y="44"/>
                    <a:pt x="33" y="44"/>
                    <a:pt x="33" y="44"/>
                  </a:cubicBezTo>
                  <a:cubicBezTo>
                    <a:pt x="33" y="45"/>
                    <a:pt x="33" y="46"/>
                    <a:pt x="32" y="47"/>
                  </a:cubicBezTo>
                  <a:cubicBezTo>
                    <a:pt x="32" y="47"/>
                    <a:pt x="31" y="48"/>
                    <a:pt x="29" y="48"/>
                  </a:cubicBezTo>
                  <a:cubicBezTo>
                    <a:pt x="28" y="48"/>
                    <a:pt x="27" y="48"/>
                    <a:pt x="27" y="47"/>
                  </a:cubicBezTo>
                  <a:cubicBezTo>
                    <a:pt x="26" y="47"/>
                    <a:pt x="26" y="46"/>
                    <a:pt x="26" y="45"/>
                  </a:cubicBezTo>
                  <a:cubicBezTo>
                    <a:pt x="26" y="37"/>
                    <a:pt x="26" y="37"/>
                    <a:pt x="26" y="37"/>
                  </a:cubicBezTo>
                  <a:cubicBezTo>
                    <a:pt x="22" y="37"/>
                    <a:pt x="18" y="36"/>
                    <a:pt x="15" y="35"/>
                  </a:cubicBezTo>
                  <a:cubicBezTo>
                    <a:pt x="11" y="34"/>
                    <a:pt x="9" y="33"/>
                    <a:pt x="7" y="32"/>
                  </a:cubicBezTo>
                  <a:cubicBezTo>
                    <a:pt x="4" y="31"/>
                    <a:pt x="3" y="29"/>
                    <a:pt x="2" y="28"/>
                  </a:cubicBezTo>
                  <a:cubicBezTo>
                    <a:pt x="1" y="27"/>
                    <a:pt x="0" y="25"/>
                    <a:pt x="0" y="24"/>
                  </a:cubicBezTo>
                  <a:cubicBezTo>
                    <a:pt x="0" y="23"/>
                    <a:pt x="1" y="22"/>
                    <a:pt x="2" y="21"/>
                  </a:cubicBezTo>
                  <a:cubicBezTo>
                    <a:pt x="4" y="21"/>
                    <a:pt x="5" y="20"/>
                    <a:pt x="8" y="20"/>
                  </a:cubicBezTo>
                  <a:cubicBezTo>
                    <a:pt x="9" y="20"/>
                    <a:pt x="11" y="20"/>
                    <a:pt x="12" y="21"/>
                  </a:cubicBezTo>
                  <a:cubicBezTo>
                    <a:pt x="13" y="21"/>
                    <a:pt x="14" y="22"/>
                    <a:pt x="14" y="23"/>
                  </a:cubicBezTo>
                  <a:cubicBezTo>
                    <a:pt x="15" y="24"/>
                    <a:pt x="16" y="26"/>
                    <a:pt x="17" y="26"/>
                  </a:cubicBezTo>
                  <a:close/>
                </a:path>
              </a:pathLst>
            </a:custGeom>
            <a:solidFill>
              <a:schemeClr val="bg1">
                <a:alpha val="100000"/>
              </a:schemeClr>
            </a:solidFill>
            <a:ln w="9525">
              <a:noFill/>
            </a:ln>
          </p:spPr>
          <p:txBody>
            <a:bodyPr/>
            <a:lstStyle/>
            <a:p>
              <a:endParaRPr lang="zh-CN" altLang="en-US"/>
            </a:p>
          </p:txBody>
        </p:sp>
        <p:sp>
          <p:nvSpPr>
            <p:cNvPr id="66638" name="Freeform 718"/>
            <p:cNvSpPr/>
            <p:nvPr/>
          </p:nvSpPr>
          <p:spPr>
            <a:xfrm>
              <a:off x="5277619" y="3616608"/>
              <a:ext cx="2231203" cy="398472"/>
            </a:xfrm>
            <a:custGeom>
              <a:avLst/>
              <a:gdLst>
                <a:gd name="txL" fmla="*/ 0 w 160"/>
                <a:gd name="txT" fmla="*/ 0 h 39"/>
                <a:gd name="txR" fmla="*/ 160 w 160"/>
                <a:gd name="txB" fmla="*/ 39 h 39"/>
              </a:gdLst>
              <a:ahLst/>
              <a:cxnLst>
                <a:cxn ang="0">
                  <a:pos x="0" y="388255"/>
                </a:cxn>
                <a:cxn ang="0">
                  <a:pos x="1115602" y="0"/>
                </a:cxn>
                <a:cxn ang="0">
                  <a:pos x="1896523" y="122607"/>
                </a:cxn>
                <a:cxn ang="0">
                  <a:pos x="2231203" y="398472"/>
                </a:cxn>
                <a:cxn ang="0">
                  <a:pos x="1506062" y="234996"/>
                </a:cxn>
                <a:cxn ang="0">
                  <a:pos x="1506062" y="224779"/>
                </a:cxn>
                <a:cxn ang="0">
                  <a:pos x="1492117" y="194127"/>
                </a:cxn>
                <a:cxn ang="0">
                  <a:pos x="1436337" y="163476"/>
                </a:cxn>
                <a:cxn ang="0">
                  <a:pos x="1338722" y="132824"/>
                </a:cxn>
                <a:cxn ang="0">
                  <a:pos x="1199272" y="122607"/>
                </a:cxn>
                <a:cxn ang="0">
                  <a:pos x="1199272" y="91955"/>
                </a:cxn>
                <a:cxn ang="0">
                  <a:pos x="1143492" y="61303"/>
                </a:cxn>
                <a:cxn ang="0">
                  <a:pos x="1101656" y="91955"/>
                </a:cxn>
                <a:cxn ang="0">
                  <a:pos x="1101656" y="122607"/>
                </a:cxn>
                <a:cxn ang="0">
                  <a:pos x="850646" y="163476"/>
                </a:cxn>
                <a:cxn ang="0">
                  <a:pos x="780921" y="224779"/>
                </a:cxn>
                <a:cxn ang="0">
                  <a:pos x="0" y="388255"/>
                </a:cxn>
              </a:cxnLst>
              <a:rect l="txL" t="txT" r="txR" b="txB"/>
              <a:pathLst>
                <a:path w="160" h="39">
                  <a:moveTo>
                    <a:pt x="0" y="38"/>
                  </a:moveTo>
                  <a:cubicBezTo>
                    <a:pt x="1" y="17"/>
                    <a:pt x="37" y="0"/>
                    <a:pt x="80" y="0"/>
                  </a:cubicBezTo>
                  <a:cubicBezTo>
                    <a:pt x="102" y="0"/>
                    <a:pt x="121" y="5"/>
                    <a:pt x="136" y="12"/>
                  </a:cubicBezTo>
                  <a:cubicBezTo>
                    <a:pt x="150" y="19"/>
                    <a:pt x="159" y="28"/>
                    <a:pt x="160" y="39"/>
                  </a:cubicBezTo>
                  <a:cubicBezTo>
                    <a:pt x="146" y="32"/>
                    <a:pt x="128" y="26"/>
                    <a:pt x="108" y="23"/>
                  </a:cubicBezTo>
                  <a:cubicBezTo>
                    <a:pt x="108" y="23"/>
                    <a:pt x="108" y="23"/>
                    <a:pt x="108" y="22"/>
                  </a:cubicBezTo>
                  <a:cubicBezTo>
                    <a:pt x="108" y="22"/>
                    <a:pt x="108" y="21"/>
                    <a:pt x="107" y="19"/>
                  </a:cubicBezTo>
                  <a:cubicBezTo>
                    <a:pt x="106" y="18"/>
                    <a:pt x="105" y="17"/>
                    <a:pt x="103" y="16"/>
                  </a:cubicBezTo>
                  <a:cubicBezTo>
                    <a:pt x="101" y="15"/>
                    <a:pt x="99" y="14"/>
                    <a:pt x="96" y="13"/>
                  </a:cubicBezTo>
                  <a:cubicBezTo>
                    <a:pt x="93" y="13"/>
                    <a:pt x="90" y="12"/>
                    <a:pt x="86" y="12"/>
                  </a:cubicBezTo>
                  <a:cubicBezTo>
                    <a:pt x="86" y="9"/>
                    <a:pt x="86" y="9"/>
                    <a:pt x="86" y="9"/>
                  </a:cubicBezTo>
                  <a:cubicBezTo>
                    <a:pt x="86" y="7"/>
                    <a:pt x="85" y="6"/>
                    <a:pt x="82" y="6"/>
                  </a:cubicBezTo>
                  <a:cubicBezTo>
                    <a:pt x="80" y="6"/>
                    <a:pt x="79" y="7"/>
                    <a:pt x="79" y="9"/>
                  </a:cubicBezTo>
                  <a:cubicBezTo>
                    <a:pt x="79" y="12"/>
                    <a:pt x="79" y="12"/>
                    <a:pt x="79" y="12"/>
                  </a:cubicBezTo>
                  <a:cubicBezTo>
                    <a:pt x="71" y="12"/>
                    <a:pt x="65" y="14"/>
                    <a:pt x="61" y="16"/>
                  </a:cubicBezTo>
                  <a:cubicBezTo>
                    <a:pt x="58" y="18"/>
                    <a:pt x="56" y="20"/>
                    <a:pt x="56" y="22"/>
                  </a:cubicBezTo>
                  <a:cubicBezTo>
                    <a:pt x="34" y="25"/>
                    <a:pt x="14" y="30"/>
                    <a:pt x="0" y="38"/>
                  </a:cubicBezTo>
                  <a:close/>
                </a:path>
              </a:pathLst>
            </a:custGeom>
            <a:solidFill>
              <a:srgbClr val="005DA2">
                <a:alpha val="100000"/>
              </a:srgbClr>
            </a:solidFill>
            <a:ln w="9525">
              <a:noFill/>
            </a:ln>
          </p:spPr>
          <p:txBody>
            <a:bodyPr/>
            <a:lstStyle/>
            <a:p>
              <a:endParaRPr lang="zh-CN" altLang="en-US"/>
            </a:p>
          </p:txBody>
        </p:sp>
        <p:sp>
          <p:nvSpPr>
            <p:cNvPr id="66639" name="Freeform 719"/>
            <p:cNvSpPr/>
            <p:nvPr/>
          </p:nvSpPr>
          <p:spPr>
            <a:xfrm>
              <a:off x="5135962" y="4006414"/>
              <a:ext cx="2514524" cy="480761"/>
            </a:xfrm>
            <a:custGeom>
              <a:avLst/>
              <a:gdLst>
                <a:gd name="txL" fmla="*/ 0 w 180"/>
                <a:gd name="txT" fmla="*/ 0 h 47"/>
                <a:gd name="txR" fmla="*/ 180 w 180"/>
                <a:gd name="txB" fmla="*/ 47 h 47"/>
              </a:gdLst>
              <a:ahLst/>
              <a:cxnLst>
                <a:cxn ang="0">
                  <a:pos x="139696" y="20458"/>
                </a:cxn>
                <a:cxn ang="0">
                  <a:pos x="1257262" y="419387"/>
                </a:cxn>
                <a:cxn ang="0">
                  <a:pos x="2374828" y="20458"/>
                </a:cxn>
                <a:cxn ang="0">
                  <a:pos x="2374828" y="10229"/>
                </a:cxn>
                <a:cxn ang="0">
                  <a:pos x="2514524" y="81832"/>
                </a:cxn>
                <a:cxn ang="0">
                  <a:pos x="1257262" y="480761"/>
                </a:cxn>
                <a:cxn ang="0">
                  <a:pos x="0" y="71603"/>
                </a:cxn>
                <a:cxn ang="0">
                  <a:pos x="139696" y="0"/>
                </a:cxn>
                <a:cxn ang="0">
                  <a:pos x="139696" y="20458"/>
                </a:cxn>
              </a:cxnLst>
              <a:rect l="txL" t="txT" r="txR" b="txB"/>
              <a:pathLst>
                <a:path w="180" h="47">
                  <a:moveTo>
                    <a:pt x="10" y="2"/>
                  </a:moveTo>
                  <a:cubicBezTo>
                    <a:pt x="10" y="24"/>
                    <a:pt x="46" y="41"/>
                    <a:pt x="90" y="41"/>
                  </a:cubicBezTo>
                  <a:cubicBezTo>
                    <a:pt x="134" y="41"/>
                    <a:pt x="170" y="24"/>
                    <a:pt x="170" y="2"/>
                  </a:cubicBezTo>
                  <a:cubicBezTo>
                    <a:pt x="170" y="2"/>
                    <a:pt x="170" y="1"/>
                    <a:pt x="170" y="1"/>
                  </a:cubicBezTo>
                  <a:cubicBezTo>
                    <a:pt x="173" y="3"/>
                    <a:pt x="177" y="6"/>
                    <a:pt x="180" y="8"/>
                  </a:cubicBezTo>
                  <a:cubicBezTo>
                    <a:pt x="174" y="30"/>
                    <a:pt x="136" y="47"/>
                    <a:pt x="90" y="47"/>
                  </a:cubicBezTo>
                  <a:cubicBezTo>
                    <a:pt x="43" y="47"/>
                    <a:pt x="5" y="29"/>
                    <a:pt x="0" y="7"/>
                  </a:cubicBezTo>
                  <a:cubicBezTo>
                    <a:pt x="3" y="5"/>
                    <a:pt x="6" y="2"/>
                    <a:pt x="10" y="0"/>
                  </a:cubicBezTo>
                  <a:cubicBezTo>
                    <a:pt x="10" y="1"/>
                    <a:pt x="10" y="1"/>
                    <a:pt x="10" y="2"/>
                  </a:cubicBezTo>
                  <a:close/>
                </a:path>
              </a:pathLst>
            </a:custGeom>
            <a:solidFill>
              <a:srgbClr val="FFFFFF">
                <a:alpha val="100000"/>
              </a:srgbClr>
            </a:solidFill>
            <a:ln w="9525">
              <a:noFill/>
            </a:ln>
          </p:spPr>
          <p:txBody>
            <a:bodyPr/>
            <a:lstStyle/>
            <a:p>
              <a:endParaRPr lang="zh-CN" altLang="en-US"/>
            </a:p>
          </p:txBody>
        </p:sp>
        <p:sp>
          <p:nvSpPr>
            <p:cNvPr id="66640" name="Freeform 720"/>
            <p:cNvSpPr/>
            <p:nvPr/>
          </p:nvSpPr>
          <p:spPr>
            <a:xfrm>
              <a:off x="5124154" y="3564632"/>
              <a:ext cx="2526337" cy="524075"/>
            </a:xfrm>
            <a:custGeom>
              <a:avLst/>
              <a:gdLst>
                <a:gd name="txL" fmla="*/ 0 w 181"/>
                <a:gd name="txT" fmla="*/ 0 h 51"/>
                <a:gd name="txR" fmla="*/ 181 w 181"/>
                <a:gd name="txB" fmla="*/ 51 h 51"/>
              </a:gdLst>
              <a:ahLst/>
              <a:cxnLst>
                <a:cxn ang="0">
                  <a:pos x="13958" y="513799"/>
                </a:cxn>
                <a:cxn ang="0">
                  <a:pos x="0" y="462419"/>
                </a:cxn>
                <a:cxn ang="0">
                  <a:pos x="1270147" y="0"/>
                </a:cxn>
                <a:cxn ang="0">
                  <a:pos x="2526337" y="462419"/>
                </a:cxn>
                <a:cxn ang="0">
                  <a:pos x="2526337" y="524075"/>
                </a:cxn>
                <a:cxn ang="0">
                  <a:pos x="2386760" y="452143"/>
                </a:cxn>
                <a:cxn ang="0">
                  <a:pos x="2051777" y="174692"/>
                </a:cxn>
                <a:cxn ang="0">
                  <a:pos x="1270147" y="51380"/>
                </a:cxn>
                <a:cxn ang="0">
                  <a:pos x="153534" y="441867"/>
                </a:cxn>
                <a:cxn ang="0">
                  <a:pos x="13958" y="513799"/>
                </a:cxn>
              </a:cxnLst>
              <a:rect l="txL" t="txT" r="txR" b="txB"/>
              <a:pathLst>
                <a:path w="181" h="51">
                  <a:moveTo>
                    <a:pt x="1" y="50"/>
                  </a:moveTo>
                  <a:cubicBezTo>
                    <a:pt x="0" y="48"/>
                    <a:pt x="0" y="47"/>
                    <a:pt x="0" y="45"/>
                  </a:cubicBezTo>
                  <a:cubicBezTo>
                    <a:pt x="0" y="20"/>
                    <a:pt x="41" y="0"/>
                    <a:pt x="91" y="0"/>
                  </a:cubicBezTo>
                  <a:cubicBezTo>
                    <a:pt x="141" y="0"/>
                    <a:pt x="181" y="20"/>
                    <a:pt x="181" y="45"/>
                  </a:cubicBezTo>
                  <a:cubicBezTo>
                    <a:pt x="181" y="47"/>
                    <a:pt x="181" y="49"/>
                    <a:pt x="181" y="51"/>
                  </a:cubicBezTo>
                  <a:cubicBezTo>
                    <a:pt x="178" y="49"/>
                    <a:pt x="174" y="46"/>
                    <a:pt x="171" y="44"/>
                  </a:cubicBezTo>
                  <a:cubicBezTo>
                    <a:pt x="170" y="33"/>
                    <a:pt x="161" y="24"/>
                    <a:pt x="147" y="17"/>
                  </a:cubicBezTo>
                  <a:cubicBezTo>
                    <a:pt x="132" y="10"/>
                    <a:pt x="113" y="5"/>
                    <a:pt x="91" y="5"/>
                  </a:cubicBezTo>
                  <a:cubicBezTo>
                    <a:pt x="48" y="5"/>
                    <a:pt x="12" y="22"/>
                    <a:pt x="11" y="43"/>
                  </a:cubicBezTo>
                  <a:cubicBezTo>
                    <a:pt x="7" y="45"/>
                    <a:pt x="4" y="48"/>
                    <a:pt x="1" y="50"/>
                  </a:cubicBezTo>
                  <a:close/>
                </a:path>
              </a:pathLst>
            </a:custGeom>
            <a:solidFill>
              <a:srgbClr val="FFFFFF">
                <a:alpha val="100000"/>
              </a:srgbClr>
            </a:solidFill>
            <a:ln w="9525">
              <a:noFill/>
            </a:ln>
          </p:spPr>
          <p:txBody>
            <a:bodyPr/>
            <a:lstStyle/>
            <a:p>
              <a:endParaRPr lang="zh-CN" altLang="en-US"/>
            </a:p>
          </p:txBody>
        </p:sp>
        <p:sp>
          <p:nvSpPr>
            <p:cNvPr id="66641" name="Freeform 721"/>
            <p:cNvSpPr/>
            <p:nvPr/>
          </p:nvSpPr>
          <p:spPr>
            <a:xfrm>
              <a:off x="4970687" y="4080051"/>
              <a:ext cx="2815565" cy="489426"/>
            </a:xfrm>
            <a:custGeom>
              <a:avLst/>
              <a:gdLst>
                <a:gd name="txL" fmla="*/ 0 w 202"/>
                <a:gd name="txT" fmla="*/ 0 h 48"/>
                <a:gd name="txR" fmla="*/ 202 w 202"/>
                <a:gd name="txB" fmla="*/ 48 h 48"/>
              </a:gdLst>
              <a:ahLst/>
              <a:cxnLst>
                <a:cxn ang="0">
                  <a:pos x="543599" y="377266"/>
                </a:cxn>
                <a:cxn ang="0">
                  <a:pos x="0" y="112160"/>
                </a:cxn>
                <a:cxn ang="0">
                  <a:pos x="167261" y="0"/>
                </a:cxn>
                <a:cxn ang="0">
                  <a:pos x="1421721" y="407855"/>
                </a:cxn>
                <a:cxn ang="0">
                  <a:pos x="2676181" y="10196"/>
                </a:cxn>
                <a:cxn ang="0">
                  <a:pos x="2815565" y="122357"/>
                </a:cxn>
                <a:cxn ang="0">
                  <a:pos x="1421721" y="489426"/>
                </a:cxn>
                <a:cxn ang="0">
                  <a:pos x="543599" y="377266"/>
                </a:cxn>
              </a:cxnLst>
              <a:rect l="txL" t="txT" r="txR" b="txB"/>
              <a:pathLst>
                <a:path w="202" h="48">
                  <a:moveTo>
                    <a:pt x="39" y="37"/>
                  </a:moveTo>
                  <a:cubicBezTo>
                    <a:pt x="21" y="31"/>
                    <a:pt x="7" y="22"/>
                    <a:pt x="0" y="11"/>
                  </a:cubicBezTo>
                  <a:cubicBezTo>
                    <a:pt x="3" y="7"/>
                    <a:pt x="7" y="3"/>
                    <a:pt x="12" y="0"/>
                  </a:cubicBezTo>
                  <a:cubicBezTo>
                    <a:pt x="17" y="22"/>
                    <a:pt x="55" y="40"/>
                    <a:pt x="102" y="40"/>
                  </a:cubicBezTo>
                  <a:cubicBezTo>
                    <a:pt x="148" y="40"/>
                    <a:pt x="186" y="23"/>
                    <a:pt x="192" y="1"/>
                  </a:cubicBezTo>
                  <a:cubicBezTo>
                    <a:pt x="196" y="4"/>
                    <a:pt x="200" y="8"/>
                    <a:pt x="202" y="12"/>
                  </a:cubicBezTo>
                  <a:cubicBezTo>
                    <a:pt x="188" y="33"/>
                    <a:pt x="148" y="48"/>
                    <a:pt x="102" y="48"/>
                  </a:cubicBezTo>
                  <a:cubicBezTo>
                    <a:pt x="78" y="48"/>
                    <a:pt x="56" y="44"/>
                    <a:pt x="39" y="37"/>
                  </a:cubicBezTo>
                  <a:close/>
                </a:path>
              </a:pathLst>
            </a:custGeom>
            <a:solidFill>
              <a:srgbClr val="58595B">
                <a:alpha val="100000"/>
              </a:srgbClr>
            </a:solidFill>
            <a:ln w="9525">
              <a:noFill/>
            </a:ln>
          </p:spPr>
          <p:txBody>
            <a:bodyPr/>
            <a:lstStyle/>
            <a:p>
              <a:endParaRPr lang="zh-CN" altLang="en-US"/>
            </a:p>
          </p:txBody>
        </p:sp>
        <p:sp>
          <p:nvSpPr>
            <p:cNvPr id="66642" name="Freeform 722"/>
            <p:cNvSpPr/>
            <p:nvPr/>
          </p:nvSpPr>
          <p:spPr>
            <a:xfrm>
              <a:off x="4899852" y="3482341"/>
              <a:ext cx="2986733" cy="718976"/>
            </a:xfrm>
            <a:custGeom>
              <a:avLst/>
              <a:gdLst>
                <a:gd name="txL" fmla="*/ 0 w 214"/>
                <a:gd name="txT" fmla="*/ 0 h 70"/>
                <a:gd name="txR" fmla="*/ 214 w 214"/>
                <a:gd name="txB" fmla="*/ 70 h 70"/>
              </a:gdLst>
              <a:ahLst/>
              <a:cxnLst>
                <a:cxn ang="0">
                  <a:pos x="237264" y="595723"/>
                </a:cxn>
                <a:cxn ang="0">
                  <a:pos x="69783" y="708705"/>
                </a:cxn>
                <a:cxn ang="0">
                  <a:pos x="0" y="544367"/>
                </a:cxn>
                <a:cxn ang="0">
                  <a:pos x="0" y="544367"/>
                </a:cxn>
                <a:cxn ang="0">
                  <a:pos x="1493367" y="0"/>
                </a:cxn>
                <a:cxn ang="0">
                  <a:pos x="2986733" y="544367"/>
                </a:cxn>
                <a:cxn ang="0">
                  <a:pos x="2986733" y="544367"/>
                </a:cxn>
                <a:cxn ang="0">
                  <a:pos x="2986733" y="554639"/>
                </a:cxn>
                <a:cxn ang="0">
                  <a:pos x="2986733" y="554639"/>
                </a:cxn>
                <a:cxn ang="0">
                  <a:pos x="2889036" y="718976"/>
                </a:cxn>
                <a:cxn ang="0">
                  <a:pos x="2749469" y="605994"/>
                </a:cxn>
                <a:cxn ang="0">
                  <a:pos x="2749469" y="544367"/>
                </a:cxn>
                <a:cxn ang="0">
                  <a:pos x="1493367" y="82169"/>
                </a:cxn>
                <a:cxn ang="0">
                  <a:pos x="223307" y="544367"/>
                </a:cxn>
                <a:cxn ang="0">
                  <a:pos x="237264" y="595723"/>
                </a:cxn>
              </a:cxnLst>
              <a:rect l="txL" t="txT" r="txR" b="txB"/>
              <a:pathLst>
                <a:path w="214" h="70">
                  <a:moveTo>
                    <a:pt x="17" y="58"/>
                  </a:moveTo>
                  <a:cubicBezTo>
                    <a:pt x="12" y="61"/>
                    <a:pt x="8" y="65"/>
                    <a:pt x="5" y="69"/>
                  </a:cubicBezTo>
                  <a:cubicBezTo>
                    <a:pt x="2" y="64"/>
                    <a:pt x="0" y="59"/>
                    <a:pt x="0" y="53"/>
                  </a:cubicBezTo>
                  <a:cubicBezTo>
                    <a:pt x="0" y="53"/>
                    <a:pt x="0" y="53"/>
                    <a:pt x="0" y="53"/>
                  </a:cubicBezTo>
                  <a:cubicBezTo>
                    <a:pt x="0" y="24"/>
                    <a:pt x="48" y="0"/>
                    <a:pt x="107" y="0"/>
                  </a:cubicBezTo>
                  <a:cubicBezTo>
                    <a:pt x="166" y="0"/>
                    <a:pt x="214" y="24"/>
                    <a:pt x="214" y="53"/>
                  </a:cubicBezTo>
                  <a:cubicBezTo>
                    <a:pt x="214" y="53"/>
                    <a:pt x="214" y="53"/>
                    <a:pt x="214" y="53"/>
                  </a:cubicBezTo>
                  <a:cubicBezTo>
                    <a:pt x="214" y="54"/>
                    <a:pt x="214" y="54"/>
                    <a:pt x="214" y="54"/>
                  </a:cubicBezTo>
                  <a:cubicBezTo>
                    <a:pt x="214" y="54"/>
                    <a:pt x="214" y="54"/>
                    <a:pt x="214" y="54"/>
                  </a:cubicBezTo>
                  <a:cubicBezTo>
                    <a:pt x="213" y="60"/>
                    <a:pt x="211" y="65"/>
                    <a:pt x="207" y="70"/>
                  </a:cubicBezTo>
                  <a:cubicBezTo>
                    <a:pt x="205" y="66"/>
                    <a:pt x="201" y="62"/>
                    <a:pt x="197" y="59"/>
                  </a:cubicBezTo>
                  <a:cubicBezTo>
                    <a:pt x="197" y="57"/>
                    <a:pt x="197" y="55"/>
                    <a:pt x="197" y="53"/>
                  </a:cubicBezTo>
                  <a:cubicBezTo>
                    <a:pt x="197" y="28"/>
                    <a:pt x="157" y="8"/>
                    <a:pt x="107" y="8"/>
                  </a:cubicBezTo>
                  <a:cubicBezTo>
                    <a:pt x="57" y="8"/>
                    <a:pt x="16" y="28"/>
                    <a:pt x="16" y="53"/>
                  </a:cubicBezTo>
                  <a:cubicBezTo>
                    <a:pt x="16" y="55"/>
                    <a:pt x="16" y="56"/>
                    <a:pt x="17" y="58"/>
                  </a:cubicBezTo>
                  <a:close/>
                </a:path>
              </a:pathLst>
            </a:custGeom>
            <a:solidFill>
              <a:srgbClr val="58595B">
                <a:alpha val="100000"/>
              </a:srgbClr>
            </a:solidFill>
            <a:ln w="9525">
              <a:noFill/>
            </a:ln>
          </p:spPr>
          <p:txBody>
            <a:bodyPr/>
            <a:lstStyle/>
            <a:p>
              <a:endParaRPr lang="zh-CN" altLang="en-US"/>
            </a:p>
          </p:txBody>
        </p:sp>
        <p:sp>
          <p:nvSpPr>
            <p:cNvPr id="66643" name="Freeform 723"/>
            <p:cNvSpPr/>
            <p:nvPr/>
          </p:nvSpPr>
          <p:spPr>
            <a:xfrm>
              <a:off x="4888049" y="4028077"/>
              <a:ext cx="82638" cy="324837"/>
            </a:xfrm>
            <a:custGeom>
              <a:avLst/>
              <a:gdLst>
                <a:gd name="txL" fmla="*/ 0 w 6"/>
                <a:gd name="txT" fmla="*/ 0 h 32"/>
                <a:gd name="txR" fmla="*/ 6 w 6"/>
                <a:gd name="txB" fmla="*/ 32 h 32"/>
              </a:gdLst>
              <a:ahLst/>
              <a:cxnLst>
                <a:cxn ang="0">
                  <a:pos x="0" y="324837"/>
                </a:cxn>
                <a:cxn ang="0">
                  <a:pos x="13773" y="0"/>
                </a:cxn>
                <a:cxn ang="0">
                  <a:pos x="82638" y="162419"/>
                </a:cxn>
                <a:cxn ang="0">
                  <a:pos x="0" y="324837"/>
                </a:cxn>
              </a:cxnLst>
              <a:rect l="txL" t="txT" r="txR" b="txB"/>
              <a:pathLst>
                <a:path w="6" h="32">
                  <a:moveTo>
                    <a:pt x="0" y="32"/>
                  </a:moveTo>
                  <a:cubicBezTo>
                    <a:pt x="1" y="0"/>
                    <a:pt x="1" y="0"/>
                    <a:pt x="1" y="0"/>
                  </a:cubicBezTo>
                  <a:cubicBezTo>
                    <a:pt x="1" y="6"/>
                    <a:pt x="3" y="11"/>
                    <a:pt x="6" y="16"/>
                  </a:cubicBezTo>
                  <a:cubicBezTo>
                    <a:pt x="3" y="21"/>
                    <a:pt x="1" y="27"/>
                    <a:pt x="0" y="32"/>
                  </a:cubicBezTo>
                  <a:close/>
                </a:path>
              </a:pathLst>
            </a:custGeom>
            <a:solidFill>
              <a:srgbClr val="005DA2">
                <a:alpha val="100000"/>
              </a:srgbClr>
            </a:solidFill>
            <a:ln w="9525">
              <a:noFill/>
            </a:ln>
          </p:spPr>
          <p:txBody>
            <a:bodyPr/>
            <a:lstStyle/>
            <a:p>
              <a:endParaRPr lang="zh-CN" altLang="en-US"/>
            </a:p>
          </p:txBody>
        </p:sp>
        <p:sp>
          <p:nvSpPr>
            <p:cNvPr id="66644" name="Freeform 724"/>
            <p:cNvSpPr/>
            <p:nvPr/>
          </p:nvSpPr>
          <p:spPr>
            <a:xfrm>
              <a:off x="10105986" y="1537640"/>
              <a:ext cx="82638" cy="337835"/>
            </a:xfrm>
            <a:custGeom>
              <a:avLst/>
              <a:gdLst>
                <a:gd name="txL" fmla="*/ 0 w 6"/>
                <a:gd name="txT" fmla="*/ 0 h 33"/>
                <a:gd name="txR" fmla="*/ 6 w 6"/>
                <a:gd name="txB" fmla="*/ 33 h 33"/>
              </a:gdLst>
              <a:ahLst/>
              <a:cxnLst>
                <a:cxn ang="0">
                  <a:pos x="0" y="163799"/>
                </a:cxn>
                <a:cxn ang="0">
                  <a:pos x="82638" y="0"/>
                </a:cxn>
                <a:cxn ang="0">
                  <a:pos x="68865" y="337835"/>
                </a:cxn>
                <a:cxn ang="0">
                  <a:pos x="0" y="163799"/>
                </a:cxn>
              </a:cxnLst>
              <a:rect l="txL" t="txT" r="txR" b="txB"/>
              <a:pathLst>
                <a:path w="6" h="33">
                  <a:moveTo>
                    <a:pt x="0" y="16"/>
                  </a:moveTo>
                  <a:cubicBezTo>
                    <a:pt x="3" y="11"/>
                    <a:pt x="5" y="6"/>
                    <a:pt x="6" y="0"/>
                  </a:cubicBezTo>
                  <a:cubicBezTo>
                    <a:pt x="5" y="33"/>
                    <a:pt x="5" y="33"/>
                    <a:pt x="5" y="33"/>
                  </a:cubicBezTo>
                  <a:cubicBezTo>
                    <a:pt x="5" y="27"/>
                    <a:pt x="3" y="21"/>
                    <a:pt x="0" y="16"/>
                  </a:cubicBezTo>
                  <a:close/>
                </a:path>
              </a:pathLst>
            </a:custGeom>
            <a:solidFill>
              <a:srgbClr val="005DA2">
                <a:alpha val="100000"/>
              </a:srgbClr>
            </a:solidFill>
            <a:ln w="9525">
              <a:noFill/>
            </a:ln>
          </p:spPr>
          <p:txBody>
            <a:bodyPr/>
            <a:lstStyle/>
            <a:p>
              <a:endParaRPr lang="zh-CN" altLang="en-US"/>
            </a:p>
          </p:txBody>
        </p:sp>
        <p:sp>
          <p:nvSpPr>
            <p:cNvPr id="66645" name="Freeform 725"/>
            <p:cNvSpPr/>
            <p:nvPr/>
          </p:nvSpPr>
          <p:spPr>
            <a:xfrm>
              <a:off x="7190079" y="1693562"/>
              <a:ext cx="2980834" cy="714643"/>
            </a:xfrm>
            <a:custGeom>
              <a:avLst/>
              <a:gdLst>
                <a:gd name="txL" fmla="*/ 0 w 214"/>
                <a:gd name="txT" fmla="*/ 0 h 70"/>
                <a:gd name="txR" fmla="*/ 214 w 214"/>
                <a:gd name="txB" fmla="*/ 70 h 70"/>
              </a:gdLst>
              <a:ahLst/>
              <a:cxnLst>
                <a:cxn ang="0">
                  <a:pos x="83575" y="0"/>
                </a:cxn>
                <a:cxn ang="0">
                  <a:pos x="626811" y="265439"/>
                </a:cxn>
                <a:cxn ang="0">
                  <a:pos x="1504346" y="367531"/>
                </a:cxn>
                <a:cxn ang="0">
                  <a:pos x="2911188" y="10209"/>
                </a:cxn>
                <a:cxn ang="0">
                  <a:pos x="2980834" y="183765"/>
                </a:cxn>
                <a:cxn ang="0">
                  <a:pos x="1490417" y="714643"/>
                </a:cxn>
                <a:cxn ang="0">
                  <a:pos x="0" y="183765"/>
                </a:cxn>
                <a:cxn ang="0">
                  <a:pos x="0" y="163347"/>
                </a:cxn>
                <a:cxn ang="0">
                  <a:pos x="0" y="163347"/>
                </a:cxn>
                <a:cxn ang="0">
                  <a:pos x="83575" y="0"/>
                </a:cxn>
              </a:cxnLst>
              <a:rect l="txL" t="txT" r="txR" b="txB"/>
              <a:pathLst>
                <a:path w="214" h="70">
                  <a:moveTo>
                    <a:pt x="6" y="0"/>
                  </a:moveTo>
                  <a:cubicBezTo>
                    <a:pt x="13" y="11"/>
                    <a:pt x="27" y="20"/>
                    <a:pt x="45" y="26"/>
                  </a:cubicBezTo>
                  <a:cubicBezTo>
                    <a:pt x="62" y="33"/>
                    <a:pt x="84" y="36"/>
                    <a:pt x="108" y="36"/>
                  </a:cubicBezTo>
                  <a:cubicBezTo>
                    <a:pt x="154" y="36"/>
                    <a:pt x="194" y="22"/>
                    <a:pt x="209" y="1"/>
                  </a:cubicBezTo>
                  <a:cubicBezTo>
                    <a:pt x="212" y="6"/>
                    <a:pt x="214" y="12"/>
                    <a:pt x="214" y="18"/>
                  </a:cubicBezTo>
                  <a:cubicBezTo>
                    <a:pt x="214" y="47"/>
                    <a:pt x="166" y="70"/>
                    <a:pt x="107" y="70"/>
                  </a:cubicBezTo>
                  <a:cubicBezTo>
                    <a:pt x="48" y="70"/>
                    <a:pt x="0" y="47"/>
                    <a:pt x="0" y="18"/>
                  </a:cubicBezTo>
                  <a:cubicBezTo>
                    <a:pt x="0" y="16"/>
                    <a:pt x="0" y="16"/>
                    <a:pt x="0" y="16"/>
                  </a:cubicBezTo>
                  <a:cubicBezTo>
                    <a:pt x="0" y="16"/>
                    <a:pt x="0" y="16"/>
                    <a:pt x="0" y="16"/>
                  </a:cubicBezTo>
                  <a:cubicBezTo>
                    <a:pt x="1" y="11"/>
                    <a:pt x="3" y="5"/>
                    <a:pt x="6" y="0"/>
                  </a:cubicBezTo>
                  <a:close/>
                </a:path>
              </a:pathLst>
            </a:custGeom>
            <a:solidFill>
              <a:srgbClr val="005DA2">
                <a:alpha val="100000"/>
              </a:srgbClr>
            </a:solidFill>
            <a:ln w="9525">
              <a:noFill/>
            </a:ln>
          </p:spPr>
          <p:txBody>
            <a:bodyPr/>
            <a:lstStyle/>
            <a:p>
              <a:endParaRPr lang="zh-CN" altLang="en-US"/>
            </a:p>
          </p:txBody>
        </p:sp>
        <p:sp>
          <p:nvSpPr>
            <p:cNvPr id="66646" name="Freeform 726"/>
            <p:cNvSpPr/>
            <p:nvPr/>
          </p:nvSpPr>
          <p:spPr>
            <a:xfrm>
              <a:off x="8878237" y="1334071"/>
              <a:ext cx="206595" cy="51971"/>
            </a:xfrm>
            <a:custGeom>
              <a:avLst/>
              <a:gdLst>
                <a:gd name="txL" fmla="*/ 0 w 15"/>
                <a:gd name="txT" fmla="*/ 0 h 5"/>
                <a:gd name="txR" fmla="*/ 15 w 15"/>
                <a:gd name="txB" fmla="*/ 5 h 5"/>
              </a:gdLst>
              <a:ahLst/>
              <a:cxnLst>
                <a:cxn ang="0">
                  <a:pos x="27546" y="20788"/>
                </a:cxn>
                <a:cxn ang="0">
                  <a:pos x="0" y="0"/>
                </a:cxn>
                <a:cxn ang="0">
                  <a:pos x="206595" y="20788"/>
                </a:cxn>
                <a:cxn ang="0">
                  <a:pos x="179049" y="41577"/>
                </a:cxn>
                <a:cxn ang="0">
                  <a:pos x="110184" y="51971"/>
                </a:cxn>
                <a:cxn ang="0">
                  <a:pos x="27546" y="20788"/>
                </a:cxn>
              </a:cxnLst>
              <a:rect l="txL" t="txT" r="txR" b="txB"/>
              <a:pathLst>
                <a:path w="15" h="5">
                  <a:moveTo>
                    <a:pt x="2" y="2"/>
                  </a:moveTo>
                  <a:cubicBezTo>
                    <a:pt x="1" y="1"/>
                    <a:pt x="1" y="1"/>
                    <a:pt x="0" y="0"/>
                  </a:cubicBezTo>
                  <a:cubicBezTo>
                    <a:pt x="6" y="0"/>
                    <a:pt x="11" y="1"/>
                    <a:pt x="15" y="2"/>
                  </a:cubicBezTo>
                  <a:cubicBezTo>
                    <a:pt x="15" y="3"/>
                    <a:pt x="14" y="3"/>
                    <a:pt x="13" y="4"/>
                  </a:cubicBezTo>
                  <a:cubicBezTo>
                    <a:pt x="12" y="5"/>
                    <a:pt x="10" y="5"/>
                    <a:pt x="8" y="5"/>
                  </a:cubicBezTo>
                  <a:cubicBezTo>
                    <a:pt x="5" y="5"/>
                    <a:pt x="3" y="4"/>
                    <a:pt x="2" y="2"/>
                  </a:cubicBezTo>
                  <a:close/>
                </a:path>
              </a:pathLst>
            </a:custGeom>
            <a:solidFill>
              <a:srgbClr val="58595B">
                <a:alpha val="100000"/>
              </a:srgbClr>
            </a:solidFill>
            <a:ln w="9525">
              <a:noFill/>
            </a:ln>
          </p:spPr>
          <p:txBody>
            <a:bodyPr/>
            <a:lstStyle/>
            <a:p>
              <a:endParaRPr lang="zh-CN" altLang="en-US"/>
            </a:p>
          </p:txBody>
        </p:sp>
        <p:sp>
          <p:nvSpPr>
            <p:cNvPr id="66647" name="Freeform 727"/>
            <p:cNvSpPr/>
            <p:nvPr/>
          </p:nvSpPr>
          <p:spPr>
            <a:xfrm>
              <a:off x="8777892" y="1303755"/>
              <a:ext cx="100346" cy="30316"/>
            </a:xfrm>
            <a:custGeom>
              <a:avLst/>
              <a:gdLst>
                <a:gd name="txL" fmla="*/ 0 w 7"/>
                <a:gd name="txT" fmla="*/ 0 h 3"/>
                <a:gd name="txR" fmla="*/ 7 w 7"/>
                <a:gd name="txB" fmla="*/ 3 h 3"/>
              </a:gdLst>
              <a:ahLst/>
              <a:cxnLst>
                <a:cxn ang="0">
                  <a:pos x="0" y="0"/>
                </a:cxn>
                <a:cxn ang="0">
                  <a:pos x="100346" y="30316"/>
                </a:cxn>
                <a:cxn ang="0">
                  <a:pos x="0" y="30316"/>
                </a:cxn>
                <a:cxn ang="0">
                  <a:pos x="0" y="0"/>
                </a:cxn>
              </a:cxnLst>
              <a:rect l="txL" t="txT" r="txR" b="txB"/>
              <a:pathLst>
                <a:path w="7" h="3">
                  <a:moveTo>
                    <a:pt x="0" y="0"/>
                  </a:moveTo>
                  <a:cubicBezTo>
                    <a:pt x="3" y="0"/>
                    <a:pt x="6" y="1"/>
                    <a:pt x="7" y="3"/>
                  </a:cubicBezTo>
                  <a:cubicBezTo>
                    <a:pt x="5" y="3"/>
                    <a:pt x="2" y="3"/>
                    <a:pt x="0" y="3"/>
                  </a:cubicBezTo>
                  <a:lnTo>
                    <a:pt x="0" y="0"/>
                  </a:lnTo>
                  <a:close/>
                </a:path>
              </a:pathLst>
            </a:custGeom>
            <a:solidFill>
              <a:srgbClr val="005DA2">
                <a:alpha val="100000"/>
              </a:srgbClr>
            </a:solidFill>
            <a:ln w="9525">
              <a:noFill/>
            </a:ln>
          </p:spPr>
          <p:txBody>
            <a:bodyPr/>
            <a:lstStyle/>
            <a:p>
              <a:endParaRPr lang="zh-CN" altLang="en-US"/>
            </a:p>
          </p:txBody>
        </p:sp>
        <p:sp>
          <p:nvSpPr>
            <p:cNvPr id="66648" name="Freeform 728"/>
            <p:cNvSpPr/>
            <p:nvPr/>
          </p:nvSpPr>
          <p:spPr>
            <a:xfrm>
              <a:off x="8777892" y="1507324"/>
              <a:ext cx="153465" cy="142930"/>
            </a:xfrm>
            <a:custGeom>
              <a:avLst/>
              <a:gdLst>
                <a:gd name="txL" fmla="*/ 0 w 11"/>
                <a:gd name="txT" fmla="*/ 0 h 14"/>
                <a:gd name="txR" fmla="*/ 11 w 11"/>
                <a:gd name="txB" fmla="*/ 14 h 14"/>
              </a:gdLst>
              <a:ahLst/>
              <a:cxnLst>
                <a:cxn ang="0">
                  <a:pos x="0" y="142930"/>
                </a:cxn>
                <a:cxn ang="0">
                  <a:pos x="0" y="0"/>
                </a:cxn>
                <a:cxn ang="0">
                  <a:pos x="111611" y="30628"/>
                </a:cxn>
                <a:cxn ang="0">
                  <a:pos x="153465" y="71465"/>
                </a:cxn>
                <a:cxn ang="0">
                  <a:pos x="111611" y="112302"/>
                </a:cxn>
                <a:cxn ang="0">
                  <a:pos x="0" y="142930"/>
                </a:cxn>
              </a:cxnLst>
              <a:rect l="txL" t="txT" r="txR" b="txB"/>
              <a:pathLst>
                <a:path w="11" h="14">
                  <a:moveTo>
                    <a:pt x="0" y="14"/>
                  </a:moveTo>
                  <a:cubicBezTo>
                    <a:pt x="0" y="0"/>
                    <a:pt x="0" y="0"/>
                    <a:pt x="0" y="0"/>
                  </a:cubicBezTo>
                  <a:cubicBezTo>
                    <a:pt x="4" y="1"/>
                    <a:pt x="6" y="2"/>
                    <a:pt x="8" y="3"/>
                  </a:cubicBezTo>
                  <a:cubicBezTo>
                    <a:pt x="10" y="4"/>
                    <a:pt x="11" y="5"/>
                    <a:pt x="11" y="7"/>
                  </a:cubicBezTo>
                  <a:cubicBezTo>
                    <a:pt x="11" y="8"/>
                    <a:pt x="10" y="10"/>
                    <a:pt x="8" y="11"/>
                  </a:cubicBezTo>
                  <a:cubicBezTo>
                    <a:pt x="6" y="12"/>
                    <a:pt x="4" y="13"/>
                    <a:pt x="0" y="14"/>
                  </a:cubicBezTo>
                  <a:close/>
                </a:path>
              </a:pathLst>
            </a:custGeom>
            <a:solidFill>
              <a:srgbClr val="005DA2">
                <a:alpha val="100000"/>
              </a:srgbClr>
            </a:solidFill>
            <a:ln w="9525">
              <a:noFill/>
            </a:ln>
          </p:spPr>
          <p:txBody>
            <a:bodyPr/>
            <a:lstStyle/>
            <a:p>
              <a:endParaRPr lang="zh-CN" altLang="en-US"/>
            </a:p>
          </p:txBody>
        </p:sp>
        <p:sp>
          <p:nvSpPr>
            <p:cNvPr id="66649" name="Freeform 729"/>
            <p:cNvSpPr/>
            <p:nvPr/>
          </p:nvSpPr>
          <p:spPr>
            <a:xfrm>
              <a:off x="8553594" y="1303755"/>
              <a:ext cx="129855" cy="30316"/>
            </a:xfrm>
            <a:custGeom>
              <a:avLst/>
              <a:gdLst>
                <a:gd name="txL" fmla="*/ 0 w 9"/>
                <a:gd name="txT" fmla="*/ 0 h 3"/>
                <a:gd name="txR" fmla="*/ 9 w 9"/>
                <a:gd name="txB" fmla="*/ 3 h 3"/>
              </a:gdLst>
              <a:ahLst/>
              <a:cxnLst>
                <a:cxn ang="0">
                  <a:pos x="129855" y="0"/>
                </a:cxn>
                <a:cxn ang="0">
                  <a:pos x="129855" y="30316"/>
                </a:cxn>
                <a:cxn ang="0">
                  <a:pos x="0" y="30316"/>
                </a:cxn>
                <a:cxn ang="0">
                  <a:pos x="28857" y="20211"/>
                </a:cxn>
                <a:cxn ang="0">
                  <a:pos x="129855" y="0"/>
                </a:cxn>
              </a:cxnLst>
              <a:rect l="txL" t="txT" r="txR" b="txB"/>
              <a:pathLst>
                <a:path w="9" h="3">
                  <a:moveTo>
                    <a:pt x="9" y="0"/>
                  </a:moveTo>
                  <a:cubicBezTo>
                    <a:pt x="9" y="3"/>
                    <a:pt x="9" y="3"/>
                    <a:pt x="9" y="3"/>
                  </a:cubicBezTo>
                  <a:cubicBezTo>
                    <a:pt x="6" y="3"/>
                    <a:pt x="3" y="3"/>
                    <a:pt x="0" y="3"/>
                  </a:cubicBezTo>
                  <a:cubicBezTo>
                    <a:pt x="0" y="2"/>
                    <a:pt x="1" y="2"/>
                    <a:pt x="2" y="2"/>
                  </a:cubicBezTo>
                  <a:cubicBezTo>
                    <a:pt x="3" y="1"/>
                    <a:pt x="6" y="0"/>
                    <a:pt x="9" y="0"/>
                  </a:cubicBezTo>
                  <a:close/>
                </a:path>
              </a:pathLst>
            </a:custGeom>
            <a:solidFill>
              <a:srgbClr val="005DA2">
                <a:alpha val="100000"/>
              </a:srgbClr>
            </a:solidFill>
            <a:ln w="9525">
              <a:noFill/>
            </a:ln>
          </p:spPr>
          <p:txBody>
            <a:bodyPr/>
            <a:lstStyle/>
            <a:p>
              <a:endParaRPr lang="zh-CN" altLang="en-US"/>
            </a:p>
          </p:txBody>
        </p:sp>
        <p:sp>
          <p:nvSpPr>
            <p:cNvPr id="66650" name="Freeform 730"/>
            <p:cNvSpPr/>
            <p:nvPr/>
          </p:nvSpPr>
          <p:spPr>
            <a:xfrm>
              <a:off x="8541787" y="1334071"/>
              <a:ext cx="141667" cy="82296"/>
            </a:xfrm>
            <a:custGeom>
              <a:avLst/>
              <a:gdLst>
                <a:gd name="txL" fmla="*/ 0 w 10"/>
                <a:gd name="txT" fmla="*/ 0 h 8"/>
                <a:gd name="txR" fmla="*/ 10 w 10"/>
                <a:gd name="txB" fmla="*/ 8 h 8"/>
              </a:gdLst>
              <a:ahLst/>
              <a:cxnLst>
                <a:cxn ang="0">
                  <a:pos x="141667" y="0"/>
                </a:cxn>
                <a:cxn ang="0">
                  <a:pos x="141667" y="82296"/>
                </a:cxn>
                <a:cxn ang="0">
                  <a:pos x="42500" y="61722"/>
                </a:cxn>
                <a:cxn ang="0">
                  <a:pos x="0" y="20574"/>
                </a:cxn>
                <a:cxn ang="0">
                  <a:pos x="14167" y="0"/>
                </a:cxn>
                <a:cxn ang="0">
                  <a:pos x="141667" y="0"/>
                </a:cxn>
              </a:cxnLst>
              <a:rect l="txL" t="txT" r="txR" b="txB"/>
              <a:pathLst>
                <a:path w="10" h="8">
                  <a:moveTo>
                    <a:pt x="10" y="0"/>
                  </a:moveTo>
                  <a:cubicBezTo>
                    <a:pt x="10" y="8"/>
                    <a:pt x="10" y="8"/>
                    <a:pt x="10" y="8"/>
                  </a:cubicBezTo>
                  <a:cubicBezTo>
                    <a:pt x="7" y="8"/>
                    <a:pt x="4" y="7"/>
                    <a:pt x="3" y="6"/>
                  </a:cubicBezTo>
                  <a:cubicBezTo>
                    <a:pt x="1" y="5"/>
                    <a:pt x="0" y="4"/>
                    <a:pt x="0" y="2"/>
                  </a:cubicBezTo>
                  <a:cubicBezTo>
                    <a:pt x="0" y="1"/>
                    <a:pt x="0" y="1"/>
                    <a:pt x="1" y="0"/>
                  </a:cubicBezTo>
                  <a:cubicBezTo>
                    <a:pt x="4" y="0"/>
                    <a:pt x="7" y="0"/>
                    <a:pt x="10" y="0"/>
                  </a:cubicBezTo>
                  <a:close/>
                </a:path>
              </a:pathLst>
            </a:custGeom>
            <a:solidFill>
              <a:srgbClr val="005DA2">
                <a:alpha val="100000"/>
              </a:srgbClr>
            </a:solidFill>
            <a:ln w="9525">
              <a:noFill/>
            </a:ln>
          </p:spPr>
          <p:txBody>
            <a:bodyPr/>
            <a:lstStyle/>
            <a:p>
              <a:endParaRPr lang="zh-CN" altLang="en-US"/>
            </a:p>
          </p:txBody>
        </p:sp>
        <p:sp>
          <p:nvSpPr>
            <p:cNvPr id="66651" name="Freeform 731"/>
            <p:cNvSpPr/>
            <p:nvPr/>
          </p:nvSpPr>
          <p:spPr>
            <a:xfrm>
              <a:off x="8358802" y="1182480"/>
              <a:ext cx="726029" cy="173246"/>
            </a:xfrm>
            <a:custGeom>
              <a:avLst/>
              <a:gdLst>
                <a:gd name="txL" fmla="*/ 0 w 52"/>
                <a:gd name="txT" fmla="*/ 0 h 17"/>
                <a:gd name="txR" fmla="*/ 52 w 52"/>
                <a:gd name="txB" fmla="*/ 17 h 17"/>
              </a:gdLst>
              <a:ahLst/>
              <a:cxnLst>
                <a:cxn ang="0">
                  <a:pos x="0" y="163055"/>
                </a:cxn>
                <a:cxn ang="0">
                  <a:pos x="83773" y="101909"/>
                </a:cxn>
                <a:cxn ang="0">
                  <a:pos x="321128" y="61146"/>
                </a:cxn>
                <a:cxn ang="0">
                  <a:pos x="321128" y="20382"/>
                </a:cxn>
                <a:cxn ang="0">
                  <a:pos x="363015" y="0"/>
                </a:cxn>
                <a:cxn ang="0">
                  <a:pos x="418863" y="20382"/>
                </a:cxn>
                <a:cxn ang="0">
                  <a:pos x="418863" y="61146"/>
                </a:cxn>
                <a:cxn ang="0">
                  <a:pos x="558484" y="71337"/>
                </a:cxn>
                <a:cxn ang="0">
                  <a:pos x="656219" y="101909"/>
                </a:cxn>
                <a:cxn ang="0">
                  <a:pos x="712067" y="132482"/>
                </a:cxn>
                <a:cxn ang="0">
                  <a:pos x="726029" y="163055"/>
                </a:cxn>
                <a:cxn ang="0">
                  <a:pos x="726029" y="173246"/>
                </a:cxn>
                <a:cxn ang="0">
                  <a:pos x="516598" y="152864"/>
                </a:cxn>
                <a:cxn ang="0">
                  <a:pos x="418863" y="122291"/>
                </a:cxn>
                <a:cxn ang="0">
                  <a:pos x="418863" y="152864"/>
                </a:cxn>
                <a:cxn ang="0">
                  <a:pos x="321128" y="152864"/>
                </a:cxn>
                <a:cxn ang="0">
                  <a:pos x="321128" y="152864"/>
                </a:cxn>
                <a:cxn ang="0">
                  <a:pos x="321128" y="122291"/>
                </a:cxn>
                <a:cxn ang="0">
                  <a:pos x="223394" y="142673"/>
                </a:cxn>
                <a:cxn ang="0">
                  <a:pos x="195469" y="152864"/>
                </a:cxn>
                <a:cxn ang="0">
                  <a:pos x="0" y="163055"/>
                </a:cxn>
              </a:cxnLst>
              <a:rect l="txL" t="txT" r="txR" b="txB"/>
              <a:pathLst>
                <a:path w="52" h="17">
                  <a:moveTo>
                    <a:pt x="0" y="16"/>
                  </a:moveTo>
                  <a:cubicBezTo>
                    <a:pt x="0" y="13"/>
                    <a:pt x="2" y="11"/>
                    <a:pt x="6" y="10"/>
                  </a:cubicBezTo>
                  <a:cubicBezTo>
                    <a:pt x="10" y="7"/>
                    <a:pt x="15" y="6"/>
                    <a:pt x="23" y="6"/>
                  </a:cubicBezTo>
                  <a:cubicBezTo>
                    <a:pt x="23" y="2"/>
                    <a:pt x="23" y="2"/>
                    <a:pt x="23" y="2"/>
                  </a:cubicBezTo>
                  <a:cubicBezTo>
                    <a:pt x="23" y="1"/>
                    <a:pt x="24" y="0"/>
                    <a:pt x="26" y="0"/>
                  </a:cubicBezTo>
                  <a:cubicBezTo>
                    <a:pt x="29" y="0"/>
                    <a:pt x="30" y="1"/>
                    <a:pt x="30" y="2"/>
                  </a:cubicBezTo>
                  <a:cubicBezTo>
                    <a:pt x="30" y="6"/>
                    <a:pt x="30" y="6"/>
                    <a:pt x="30" y="6"/>
                  </a:cubicBezTo>
                  <a:cubicBezTo>
                    <a:pt x="34" y="6"/>
                    <a:pt x="37" y="6"/>
                    <a:pt x="40" y="7"/>
                  </a:cubicBezTo>
                  <a:cubicBezTo>
                    <a:pt x="43" y="8"/>
                    <a:pt x="45" y="9"/>
                    <a:pt x="47" y="10"/>
                  </a:cubicBezTo>
                  <a:cubicBezTo>
                    <a:pt x="49" y="11"/>
                    <a:pt x="50" y="12"/>
                    <a:pt x="51" y="13"/>
                  </a:cubicBezTo>
                  <a:cubicBezTo>
                    <a:pt x="52" y="14"/>
                    <a:pt x="52" y="15"/>
                    <a:pt x="52" y="16"/>
                  </a:cubicBezTo>
                  <a:cubicBezTo>
                    <a:pt x="52" y="16"/>
                    <a:pt x="52" y="17"/>
                    <a:pt x="52" y="17"/>
                  </a:cubicBezTo>
                  <a:cubicBezTo>
                    <a:pt x="48" y="16"/>
                    <a:pt x="43" y="15"/>
                    <a:pt x="37" y="15"/>
                  </a:cubicBezTo>
                  <a:cubicBezTo>
                    <a:pt x="36" y="13"/>
                    <a:pt x="33" y="12"/>
                    <a:pt x="30" y="12"/>
                  </a:cubicBezTo>
                  <a:cubicBezTo>
                    <a:pt x="30" y="15"/>
                    <a:pt x="30" y="15"/>
                    <a:pt x="30" y="15"/>
                  </a:cubicBezTo>
                  <a:cubicBezTo>
                    <a:pt x="28" y="15"/>
                    <a:pt x="25" y="15"/>
                    <a:pt x="23" y="15"/>
                  </a:cubicBezTo>
                  <a:cubicBezTo>
                    <a:pt x="23" y="15"/>
                    <a:pt x="23" y="15"/>
                    <a:pt x="23" y="15"/>
                  </a:cubicBezTo>
                  <a:cubicBezTo>
                    <a:pt x="23" y="12"/>
                    <a:pt x="23" y="12"/>
                    <a:pt x="23" y="12"/>
                  </a:cubicBezTo>
                  <a:cubicBezTo>
                    <a:pt x="20" y="12"/>
                    <a:pt x="17" y="13"/>
                    <a:pt x="16" y="14"/>
                  </a:cubicBezTo>
                  <a:cubicBezTo>
                    <a:pt x="15" y="14"/>
                    <a:pt x="14" y="14"/>
                    <a:pt x="14" y="15"/>
                  </a:cubicBezTo>
                  <a:cubicBezTo>
                    <a:pt x="9" y="15"/>
                    <a:pt x="4" y="15"/>
                    <a:pt x="0" y="16"/>
                  </a:cubicBezTo>
                  <a:close/>
                </a:path>
              </a:pathLst>
            </a:custGeom>
            <a:solidFill>
              <a:schemeClr val="bg1">
                <a:alpha val="100000"/>
              </a:schemeClr>
            </a:solidFill>
            <a:ln w="9525">
              <a:noFill/>
            </a:ln>
          </p:spPr>
          <p:txBody>
            <a:bodyPr/>
            <a:lstStyle/>
            <a:p>
              <a:endParaRPr lang="zh-CN" altLang="en-US"/>
            </a:p>
          </p:txBody>
        </p:sp>
        <p:sp>
          <p:nvSpPr>
            <p:cNvPr id="66652" name="Freeform 732"/>
            <p:cNvSpPr/>
            <p:nvPr/>
          </p:nvSpPr>
          <p:spPr>
            <a:xfrm>
              <a:off x="7579653" y="1334071"/>
              <a:ext cx="2231203" cy="593379"/>
            </a:xfrm>
            <a:custGeom>
              <a:avLst/>
              <a:gdLst>
                <a:gd name="txL" fmla="*/ 0 w 160"/>
                <a:gd name="txT" fmla="*/ 0 h 58"/>
                <a:gd name="txR" fmla="*/ 160 w 160"/>
                <a:gd name="txB" fmla="*/ 58 h 58"/>
              </a:gdLst>
              <a:ahLst/>
              <a:cxnLst>
                <a:cxn ang="0">
                  <a:pos x="822756" y="102307"/>
                </a:cxn>
                <a:cxn ang="0">
                  <a:pos x="934316" y="143229"/>
                </a:cxn>
                <a:cxn ang="0">
                  <a:pos x="1101656" y="163691"/>
                </a:cxn>
                <a:cxn ang="0">
                  <a:pos x="1101656" y="306920"/>
                </a:cxn>
                <a:cxn ang="0">
                  <a:pos x="1017986" y="296690"/>
                </a:cxn>
                <a:cxn ang="0">
                  <a:pos x="976151" y="265997"/>
                </a:cxn>
                <a:cxn ang="0">
                  <a:pos x="934316" y="225075"/>
                </a:cxn>
                <a:cxn ang="0">
                  <a:pos x="906426" y="214844"/>
                </a:cxn>
                <a:cxn ang="0">
                  <a:pos x="850646" y="204613"/>
                </a:cxn>
                <a:cxn ang="0">
                  <a:pos x="766976" y="214844"/>
                </a:cxn>
                <a:cxn ang="0">
                  <a:pos x="739086" y="245536"/>
                </a:cxn>
                <a:cxn ang="0">
                  <a:pos x="766976" y="286459"/>
                </a:cxn>
                <a:cxn ang="0">
                  <a:pos x="836701" y="327382"/>
                </a:cxn>
                <a:cxn ang="0">
                  <a:pos x="948261" y="358074"/>
                </a:cxn>
                <a:cxn ang="0">
                  <a:pos x="1101656" y="378535"/>
                </a:cxn>
                <a:cxn ang="0">
                  <a:pos x="1101656" y="460380"/>
                </a:cxn>
                <a:cxn ang="0">
                  <a:pos x="1115602" y="480842"/>
                </a:cxn>
                <a:cxn ang="0">
                  <a:pos x="1143492" y="480842"/>
                </a:cxn>
                <a:cxn ang="0">
                  <a:pos x="1185327" y="480842"/>
                </a:cxn>
                <a:cxn ang="0">
                  <a:pos x="1199272" y="450150"/>
                </a:cxn>
                <a:cxn ang="0">
                  <a:pos x="1199272" y="368304"/>
                </a:cxn>
                <a:cxn ang="0">
                  <a:pos x="1380557" y="347843"/>
                </a:cxn>
                <a:cxn ang="0">
                  <a:pos x="1506062" y="296690"/>
                </a:cxn>
                <a:cxn ang="0">
                  <a:pos x="1547897" y="235305"/>
                </a:cxn>
                <a:cxn ang="0">
                  <a:pos x="1520007" y="184152"/>
                </a:cxn>
                <a:cxn ang="0">
                  <a:pos x="1450282" y="143229"/>
                </a:cxn>
                <a:cxn ang="0">
                  <a:pos x="1352667" y="112537"/>
                </a:cxn>
                <a:cxn ang="0">
                  <a:pos x="1199272" y="92076"/>
                </a:cxn>
                <a:cxn ang="0">
                  <a:pos x="1199272" y="0"/>
                </a:cxn>
                <a:cxn ang="0">
                  <a:pos x="1296887" y="0"/>
                </a:cxn>
                <a:cxn ang="0">
                  <a:pos x="1324777" y="20461"/>
                </a:cxn>
                <a:cxn ang="0">
                  <a:pos x="1408447" y="51153"/>
                </a:cxn>
                <a:cxn ang="0">
                  <a:pos x="1478172" y="40923"/>
                </a:cxn>
                <a:cxn ang="0">
                  <a:pos x="1506062" y="20461"/>
                </a:cxn>
                <a:cxn ang="0">
                  <a:pos x="2231203" y="184152"/>
                </a:cxn>
                <a:cxn ang="0">
                  <a:pos x="2231203" y="184152"/>
                </a:cxn>
                <a:cxn ang="0">
                  <a:pos x="1115602" y="593379"/>
                </a:cxn>
                <a:cxn ang="0">
                  <a:pos x="0" y="184152"/>
                </a:cxn>
                <a:cxn ang="0">
                  <a:pos x="0" y="173921"/>
                </a:cxn>
                <a:cxn ang="0">
                  <a:pos x="780921" y="10231"/>
                </a:cxn>
                <a:cxn ang="0">
                  <a:pos x="780921" y="30692"/>
                </a:cxn>
                <a:cxn ang="0">
                  <a:pos x="822756" y="102307"/>
                </a:cxn>
              </a:cxnLst>
              <a:rect l="txL" t="txT" r="txR" b="txB"/>
              <a:pathLst>
                <a:path w="160" h="58">
                  <a:moveTo>
                    <a:pt x="59" y="10"/>
                  </a:moveTo>
                  <a:cubicBezTo>
                    <a:pt x="61" y="11"/>
                    <a:pt x="63" y="13"/>
                    <a:pt x="67" y="14"/>
                  </a:cubicBezTo>
                  <a:cubicBezTo>
                    <a:pt x="70" y="14"/>
                    <a:pt x="74" y="15"/>
                    <a:pt x="79" y="16"/>
                  </a:cubicBezTo>
                  <a:cubicBezTo>
                    <a:pt x="79" y="30"/>
                    <a:pt x="79" y="30"/>
                    <a:pt x="79" y="30"/>
                  </a:cubicBezTo>
                  <a:cubicBezTo>
                    <a:pt x="76" y="30"/>
                    <a:pt x="74" y="29"/>
                    <a:pt x="73" y="29"/>
                  </a:cubicBezTo>
                  <a:cubicBezTo>
                    <a:pt x="72" y="28"/>
                    <a:pt x="70" y="27"/>
                    <a:pt x="70" y="26"/>
                  </a:cubicBezTo>
                  <a:cubicBezTo>
                    <a:pt x="69" y="25"/>
                    <a:pt x="68" y="24"/>
                    <a:pt x="67" y="22"/>
                  </a:cubicBezTo>
                  <a:cubicBezTo>
                    <a:pt x="67" y="22"/>
                    <a:pt x="66" y="21"/>
                    <a:pt x="65" y="21"/>
                  </a:cubicBezTo>
                  <a:cubicBezTo>
                    <a:pt x="64" y="20"/>
                    <a:pt x="62" y="20"/>
                    <a:pt x="61" y="20"/>
                  </a:cubicBezTo>
                  <a:cubicBezTo>
                    <a:pt x="59" y="20"/>
                    <a:pt x="57" y="20"/>
                    <a:pt x="55" y="21"/>
                  </a:cubicBezTo>
                  <a:cubicBezTo>
                    <a:pt x="54" y="22"/>
                    <a:pt x="53" y="23"/>
                    <a:pt x="53" y="24"/>
                  </a:cubicBezTo>
                  <a:cubicBezTo>
                    <a:pt x="53" y="25"/>
                    <a:pt x="54" y="26"/>
                    <a:pt x="55" y="28"/>
                  </a:cubicBezTo>
                  <a:cubicBezTo>
                    <a:pt x="56" y="29"/>
                    <a:pt x="58" y="30"/>
                    <a:pt x="60" y="32"/>
                  </a:cubicBezTo>
                  <a:cubicBezTo>
                    <a:pt x="62" y="33"/>
                    <a:pt x="64" y="34"/>
                    <a:pt x="68" y="35"/>
                  </a:cubicBezTo>
                  <a:cubicBezTo>
                    <a:pt x="71" y="36"/>
                    <a:pt x="75" y="36"/>
                    <a:pt x="79" y="37"/>
                  </a:cubicBezTo>
                  <a:cubicBezTo>
                    <a:pt x="79" y="45"/>
                    <a:pt x="79" y="45"/>
                    <a:pt x="79" y="45"/>
                  </a:cubicBezTo>
                  <a:cubicBezTo>
                    <a:pt x="79" y="46"/>
                    <a:pt x="79" y="46"/>
                    <a:pt x="80" y="47"/>
                  </a:cubicBezTo>
                  <a:cubicBezTo>
                    <a:pt x="80" y="47"/>
                    <a:pt x="81" y="47"/>
                    <a:pt x="82" y="47"/>
                  </a:cubicBezTo>
                  <a:cubicBezTo>
                    <a:pt x="84" y="47"/>
                    <a:pt x="85" y="47"/>
                    <a:pt x="85" y="47"/>
                  </a:cubicBezTo>
                  <a:cubicBezTo>
                    <a:pt x="86" y="46"/>
                    <a:pt x="86" y="45"/>
                    <a:pt x="86" y="44"/>
                  </a:cubicBezTo>
                  <a:cubicBezTo>
                    <a:pt x="86" y="36"/>
                    <a:pt x="86" y="36"/>
                    <a:pt x="86" y="36"/>
                  </a:cubicBezTo>
                  <a:cubicBezTo>
                    <a:pt x="91" y="36"/>
                    <a:pt x="96" y="35"/>
                    <a:pt x="99" y="34"/>
                  </a:cubicBezTo>
                  <a:cubicBezTo>
                    <a:pt x="103" y="33"/>
                    <a:pt x="106" y="31"/>
                    <a:pt x="108" y="29"/>
                  </a:cubicBezTo>
                  <a:cubicBezTo>
                    <a:pt x="110" y="27"/>
                    <a:pt x="111" y="25"/>
                    <a:pt x="111" y="23"/>
                  </a:cubicBezTo>
                  <a:cubicBezTo>
                    <a:pt x="111" y="21"/>
                    <a:pt x="110" y="19"/>
                    <a:pt x="109" y="18"/>
                  </a:cubicBezTo>
                  <a:cubicBezTo>
                    <a:pt x="108" y="16"/>
                    <a:pt x="106" y="15"/>
                    <a:pt x="104" y="14"/>
                  </a:cubicBezTo>
                  <a:cubicBezTo>
                    <a:pt x="102" y="13"/>
                    <a:pt x="99" y="12"/>
                    <a:pt x="97" y="11"/>
                  </a:cubicBezTo>
                  <a:cubicBezTo>
                    <a:pt x="94" y="11"/>
                    <a:pt x="90" y="10"/>
                    <a:pt x="86" y="9"/>
                  </a:cubicBezTo>
                  <a:cubicBezTo>
                    <a:pt x="86" y="0"/>
                    <a:pt x="86" y="0"/>
                    <a:pt x="86" y="0"/>
                  </a:cubicBezTo>
                  <a:cubicBezTo>
                    <a:pt x="88" y="0"/>
                    <a:pt x="91" y="0"/>
                    <a:pt x="93" y="0"/>
                  </a:cubicBezTo>
                  <a:cubicBezTo>
                    <a:pt x="94" y="1"/>
                    <a:pt x="94" y="1"/>
                    <a:pt x="95" y="2"/>
                  </a:cubicBezTo>
                  <a:cubicBezTo>
                    <a:pt x="96" y="4"/>
                    <a:pt x="98" y="5"/>
                    <a:pt x="101" y="5"/>
                  </a:cubicBezTo>
                  <a:cubicBezTo>
                    <a:pt x="103" y="5"/>
                    <a:pt x="105" y="5"/>
                    <a:pt x="106" y="4"/>
                  </a:cubicBezTo>
                  <a:cubicBezTo>
                    <a:pt x="107" y="3"/>
                    <a:pt x="108" y="3"/>
                    <a:pt x="108" y="2"/>
                  </a:cubicBezTo>
                  <a:cubicBezTo>
                    <a:pt x="129" y="5"/>
                    <a:pt x="146" y="10"/>
                    <a:pt x="160" y="18"/>
                  </a:cubicBezTo>
                  <a:cubicBezTo>
                    <a:pt x="160" y="18"/>
                    <a:pt x="160" y="18"/>
                    <a:pt x="160" y="18"/>
                  </a:cubicBezTo>
                  <a:cubicBezTo>
                    <a:pt x="160" y="40"/>
                    <a:pt x="124" y="58"/>
                    <a:pt x="80" y="58"/>
                  </a:cubicBezTo>
                  <a:cubicBezTo>
                    <a:pt x="36" y="58"/>
                    <a:pt x="0" y="40"/>
                    <a:pt x="0" y="18"/>
                  </a:cubicBezTo>
                  <a:cubicBezTo>
                    <a:pt x="0" y="18"/>
                    <a:pt x="0" y="18"/>
                    <a:pt x="0" y="17"/>
                  </a:cubicBezTo>
                  <a:cubicBezTo>
                    <a:pt x="14" y="9"/>
                    <a:pt x="34" y="3"/>
                    <a:pt x="56" y="1"/>
                  </a:cubicBezTo>
                  <a:cubicBezTo>
                    <a:pt x="56" y="2"/>
                    <a:pt x="56" y="2"/>
                    <a:pt x="56" y="3"/>
                  </a:cubicBezTo>
                  <a:cubicBezTo>
                    <a:pt x="56" y="6"/>
                    <a:pt x="57" y="8"/>
                    <a:pt x="59" y="10"/>
                  </a:cubicBezTo>
                  <a:close/>
                </a:path>
              </a:pathLst>
            </a:custGeom>
            <a:solidFill>
              <a:srgbClr val="005DA2">
                <a:alpha val="100000"/>
              </a:srgbClr>
            </a:solidFill>
            <a:ln w="9525">
              <a:noFill/>
            </a:ln>
          </p:spPr>
          <p:txBody>
            <a:bodyPr/>
            <a:lstStyle/>
            <a:p>
              <a:endParaRPr lang="zh-CN" altLang="en-US"/>
            </a:p>
          </p:txBody>
        </p:sp>
        <p:sp>
          <p:nvSpPr>
            <p:cNvPr id="66653" name="Freeform 733"/>
            <p:cNvSpPr>
              <a:spLocks noEditPoints="1"/>
            </p:cNvSpPr>
            <p:nvPr/>
          </p:nvSpPr>
          <p:spPr>
            <a:xfrm>
              <a:off x="8317481" y="1334071"/>
              <a:ext cx="808669" cy="480761"/>
            </a:xfrm>
            <a:custGeom>
              <a:avLst/>
              <a:gdLst>
                <a:gd name="txL" fmla="*/ 0 w 58"/>
                <a:gd name="txT" fmla="*/ 0 h 47"/>
                <a:gd name="txR" fmla="*/ 58 w 58"/>
                <a:gd name="txB" fmla="*/ 47 h 47"/>
              </a:gdLst>
              <a:ahLst/>
              <a:cxnLst>
                <a:cxn ang="0">
                  <a:pos x="613473" y="245495"/>
                </a:cxn>
                <a:cxn ang="0">
                  <a:pos x="571645" y="204579"/>
                </a:cxn>
                <a:cxn ang="0">
                  <a:pos x="460105" y="173892"/>
                </a:cxn>
                <a:cxn ang="0">
                  <a:pos x="460105" y="317098"/>
                </a:cxn>
                <a:cxn ang="0">
                  <a:pos x="571645" y="286411"/>
                </a:cxn>
                <a:cxn ang="0">
                  <a:pos x="613473" y="245495"/>
                </a:cxn>
                <a:cxn ang="0">
                  <a:pos x="195196" y="143205"/>
                </a:cxn>
                <a:cxn ang="0">
                  <a:pos x="83655" y="102290"/>
                </a:cxn>
                <a:cxn ang="0">
                  <a:pos x="41828" y="30687"/>
                </a:cxn>
                <a:cxn ang="0">
                  <a:pos x="41828" y="10229"/>
                </a:cxn>
                <a:cxn ang="0">
                  <a:pos x="237024" y="0"/>
                </a:cxn>
                <a:cxn ang="0">
                  <a:pos x="223081" y="20458"/>
                </a:cxn>
                <a:cxn ang="0">
                  <a:pos x="264909" y="61374"/>
                </a:cxn>
                <a:cxn ang="0">
                  <a:pos x="362507" y="81832"/>
                </a:cxn>
                <a:cxn ang="0">
                  <a:pos x="362507" y="0"/>
                </a:cxn>
                <a:cxn ang="0">
                  <a:pos x="362507" y="0"/>
                </a:cxn>
                <a:cxn ang="0">
                  <a:pos x="460105" y="0"/>
                </a:cxn>
                <a:cxn ang="0">
                  <a:pos x="460105" y="92061"/>
                </a:cxn>
                <a:cxn ang="0">
                  <a:pos x="613473" y="112519"/>
                </a:cxn>
                <a:cxn ang="0">
                  <a:pos x="711071" y="143205"/>
                </a:cxn>
                <a:cxn ang="0">
                  <a:pos x="780784" y="184121"/>
                </a:cxn>
                <a:cxn ang="0">
                  <a:pos x="808669" y="235266"/>
                </a:cxn>
                <a:cxn ang="0">
                  <a:pos x="766841" y="296640"/>
                </a:cxn>
                <a:cxn ang="0">
                  <a:pos x="641358" y="347785"/>
                </a:cxn>
                <a:cxn ang="0">
                  <a:pos x="460105" y="368243"/>
                </a:cxn>
                <a:cxn ang="0">
                  <a:pos x="460105" y="450074"/>
                </a:cxn>
                <a:cxn ang="0">
                  <a:pos x="446162" y="480761"/>
                </a:cxn>
                <a:cxn ang="0">
                  <a:pos x="404335" y="480761"/>
                </a:cxn>
                <a:cxn ang="0">
                  <a:pos x="376449" y="480761"/>
                </a:cxn>
                <a:cxn ang="0">
                  <a:pos x="362507" y="460303"/>
                </a:cxn>
                <a:cxn ang="0">
                  <a:pos x="362507" y="378471"/>
                </a:cxn>
                <a:cxn ang="0">
                  <a:pos x="209139" y="358014"/>
                </a:cxn>
                <a:cxn ang="0">
                  <a:pos x="97598" y="327327"/>
                </a:cxn>
                <a:cxn ang="0">
                  <a:pos x="27885" y="286411"/>
                </a:cxn>
                <a:cxn ang="0">
                  <a:pos x="0" y="245495"/>
                </a:cxn>
                <a:cxn ang="0">
                  <a:pos x="27885" y="214808"/>
                </a:cxn>
                <a:cxn ang="0">
                  <a:pos x="111541" y="204579"/>
                </a:cxn>
                <a:cxn ang="0">
                  <a:pos x="167311" y="214808"/>
                </a:cxn>
                <a:cxn ang="0">
                  <a:pos x="195196" y="225037"/>
                </a:cxn>
                <a:cxn ang="0">
                  <a:pos x="237024" y="265953"/>
                </a:cxn>
                <a:cxn ang="0">
                  <a:pos x="278851" y="296640"/>
                </a:cxn>
                <a:cxn ang="0">
                  <a:pos x="362507" y="306869"/>
                </a:cxn>
                <a:cxn ang="0">
                  <a:pos x="362507" y="163663"/>
                </a:cxn>
                <a:cxn ang="0">
                  <a:pos x="195196" y="143205"/>
                </a:cxn>
              </a:cxnLst>
              <a:rect l="txL" t="txT" r="txR" b="txB"/>
              <a:pathLst>
                <a:path w="58" h="47">
                  <a:moveTo>
                    <a:pt x="44" y="24"/>
                  </a:moveTo>
                  <a:cubicBezTo>
                    <a:pt x="44" y="22"/>
                    <a:pt x="43" y="21"/>
                    <a:pt x="41" y="20"/>
                  </a:cubicBezTo>
                  <a:cubicBezTo>
                    <a:pt x="39" y="19"/>
                    <a:pt x="37" y="18"/>
                    <a:pt x="33" y="17"/>
                  </a:cubicBezTo>
                  <a:cubicBezTo>
                    <a:pt x="33" y="31"/>
                    <a:pt x="33" y="31"/>
                    <a:pt x="33" y="31"/>
                  </a:cubicBezTo>
                  <a:cubicBezTo>
                    <a:pt x="37" y="30"/>
                    <a:pt x="39" y="29"/>
                    <a:pt x="41" y="28"/>
                  </a:cubicBezTo>
                  <a:cubicBezTo>
                    <a:pt x="43" y="27"/>
                    <a:pt x="44" y="25"/>
                    <a:pt x="44" y="24"/>
                  </a:cubicBezTo>
                  <a:close/>
                  <a:moveTo>
                    <a:pt x="14" y="14"/>
                  </a:moveTo>
                  <a:cubicBezTo>
                    <a:pt x="10" y="13"/>
                    <a:pt x="8" y="11"/>
                    <a:pt x="6" y="10"/>
                  </a:cubicBezTo>
                  <a:cubicBezTo>
                    <a:pt x="4" y="8"/>
                    <a:pt x="3" y="6"/>
                    <a:pt x="3" y="3"/>
                  </a:cubicBezTo>
                  <a:cubicBezTo>
                    <a:pt x="3" y="2"/>
                    <a:pt x="3" y="2"/>
                    <a:pt x="3" y="1"/>
                  </a:cubicBezTo>
                  <a:cubicBezTo>
                    <a:pt x="7" y="0"/>
                    <a:pt x="12" y="0"/>
                    <a:pt x="17" y="0"/>
                  </a:cubicBezTo>
                  <a:cubicBezTo>
                    <a:pt x="16" y="1"/>
                    <a:pt x="16" y="1"/>
                    <a:pt x="16" y="2"/>
                  </a:cubicBezTo>
                  <a:cubicBezTo>
                    <a:pt x="16" y="4"/>
                    <a:pt x="17" y="5"/>
                    <a:pt x="19" y="6"/>
                  </a:cubicBezTo>
                  <a:cubicBezTo>
                    <a:pt x="20" y="7"/>
                    <a:pt x="23" y="8"/>
                    <a:pt x="26" y="8"/>
                  </a:cubicBezTo>
                  <a:cubicBezTo>
                    <a:pt x="26" y="0"/>
                    <a:pt x="26" y="0"/>
                    <a:pt x="26" y="0"/>
                  </a:cubicBezTo>
                  <a:cubicBezTo>
                    <a:pt x="26" y="0"/>
                    <a:pt x="26" y="0"/>
                    <a:pt x="26" y="0"/>
                  </a:cubicBezTo>
                  <a:cubicBezTo>
                    <a:pt x="28" y="0"/>
                    <a:pt x="31" y="0"/>
                    <a:pt x="33" y="0"/>
                  </a:cubicBezTo>
                  <a:cubicBezTo>
                    <a:pt x="33" y="9"/>
                    <a:pt x="33" y="9"/>
                    <a:pt x="33" y="9"/>
                  </a:cubicBezTo>
                  <a:cubicBezTo>
                    <a:pt x="37" y="10"/>
                    <a:pt x="41" y="11"/>
                    <a:pt x="44" y="11"/>
                  </a:cubicBezTo>
                  <a:cubicBezTo>
                    <a:pt x="46" y="12"/>
                    <a:pt x="49" y="13"/>
                    <a:pt x="51" y="14"/>
                  </a:cubicBezTo>
                  <a:cubicBezTo>
                    <a:pt x="53" y="15"/>
                    <a:pt x="55" y="16"/>
                    <a:pt x="56" y="18"/>
                  </a:cubicBezTo>
                  <a:cubicBezTo>
                    <a:pt x="57" y="19"/>
                    <a:pt x="58" y="21"/>
                    <a:pt x="58" y="23"/>
                  </a:cubicBezTo>
                  <a:cubicBezTo>
                    <a:pt x="58" y="25"/>
                    <a:pt x="57" y="27"/>
                    <a:pt x="55" y="29"/>
                  </a:cubicBezTo>
                  <a:cubicBezTo>
                    <a:pt x="53" y="31"/>
                    <a:pt x="50" y="33"/>
                    <a:pt x="46" y="34"/>
                  </a:cubicBezTo>
                  <a:cubicBezTo>
                    <a:pt x="43" y="35"/>
                    <a:pt x="38" y="36"/>
                    <a:pt x="33" y="36"/>
                  </a:cubicBezTo>
                  <a:cubicBezTo>
                    <a:pt x="33" y="44"/>
                    <a:pt x="33" y="44"/>
                    <a:pt x="33" y="44"/>
                  </a:cubicBezTo>
                  <a:cubicBezTo>
                    <a:pt x="33" y="45"/>
                    <a:pt x="33" y="46"/>
                    <a:pt x="32" y="47"/>
                  </a:cubicBezTo>
                  <a:cubicBezTo>
                    <a:pt x="32" y="47"/>
                    <a:pt x="31" y="47"/>
                    <a:pt x="29" y="47"/>
                  </a:cubicBezTo>
                  <a:cubicBezTo>
                    <a:pt x="28" y="47"/>
                    <a:pt x="27" y="47"/>
                    <a:pt x="27" y="47"/>
                  </a:cubicBezTo>
                  <a:cubicBezTo>
                    <a:pt x="26" y="46"/>
                    <a:pt x="26" y="46"/>
                    <a:pt x="26" y="45"/>
                  </a:cubicBezTo>
                  <a:cubicBezTo>
                    <a:pt x="26" y="37"/>
                    <a:pt x="26" y="37"/>
                    <a:pt x="26" y="37"/>
                  </a:cubicBezTo>
                  <a:cubicBezTo>
                    <a:pt x="22" y="36"/>
                    <a:pt x="18" y="36"/>
                    <a:pt x="15" y="35"/>
                  </a:cubicBezTo>
                  <a:cubicBezTo>
                    <a:pt x="11" y="34"/>
                    <a:pt x="9" y="33"/>
                    <a:pt x="7" y="32"/>
                  </a:cubicBezTo>
                  <a:cubicBezTo>
                    <a:pt x="5" y="30"/>
                    <a:pt x="3" y="29"/>
                    <a:pt x="2" y="28"/>
                  </a:cubicBezTo>
                  <a:cubicBezTo>
                    <a:pt x="1" y="26"/>
                    <a:pt x="0" y="25"/>
                    <a:pt x="0" y="24"/>
                  </a:cubicBezTo>
                  <a:cubicBezTo>
                    <a:pt x="0" y="23"/>
                    <a:pt x="1" y="22"/>
                    <a:pt x="2" y="21"/>
                  </a:cubicBezTo>
                  <a:cubicBezTo>
                    <a:pt x="4" y="20"/>
                    <a:pt x="6" y="20"/>
                    <a:pt x="8" y="20"/>
                  </a:cubicBezTo>
                  <a:cubicBezTo>
                    <a:pt x="9" y="20"/>
                    <a:pt x="11" y="20"/>
                    <a:pt x="12" y="21"/>
                  </a:cubicBezTo>
                  <a:cubicBezTo>
                    <a:pt x="13" y="21"/>
                    <a:pt x="14" y="22"/>
                    <a:pt x="14" y="22"/>
                  </a:cubicBezTo>
                  <a:cubicBezTo>
                    <a:pt x="15" y="24"/>
                    <a:pt x="16" y="25"/>
                    <a:pt x="17" y="26"/>
                  </a:cubicBezTo>
                  <a:cubicBezTo>
                    <a:pt x="17" y="27"/>
                    <a:pt x="19" y="28"/>
                    <a:pt x="20" y="29"/>
                  </a:cubicBezTo>
                  <a:cubicBezTo>
                    <a:pt x="21" y="29"/>
                    <a:pt x="23" y="30"/>
                    <a:pt x="26" y="30"/>
                  </a:cubicBezTo>
                  <a:cubicBezTo>
                    <a:pt x="26" y="16"/>
                    <a:pt x="26" y="16"/>
                    <a:pt x="26" y="16"/>
                  </a:cubicBezTo>
                  <a:cubicBezTo>
                    <a:pt x="21" y="15"/>
                    <a:pt x="17" y="14"/>
                    <a:pt x="14" y="14"/>
                  </a:cubicBezTo>
                  <a:close/>
                </a:path>
              </a:pathLst>
            </a:custGeom>
            <a:solidFill>
              <a:schemeClr val="bg1">
                <a:alpha val="100000"/>
              </a:schemeClr>
            </a:solidFill>
            <a:ln w="9525">
              <a:noFill/>
            </a:ln>
          </p:spPr>
          <p:txBody>
            <a:bodyPr/>
            <a:lstStyle/>
            <a:p>
              <a:endParaRPr lang="zh-CN" altLang="en-US"/>
            </a:p>
          </p:txBody>
        </p:sp>
        <p:sp>
          <p:nvSpPr>
            <p:cNvPr id="66654" name="Freeform 734"/>
            <p:cNvSpPr/>
            <p:nvPr/>
          </p:nvSpPr>
          <p:spPr>
            <a:xfrm>
              <a:off x="7579653" y="1121844"/>
              <a:ext cx="2231203" cy="398472"/>
            </a:xfrm>
            <a:custGeom>
              <a:avLst/>
              <a:gdLst>
                <a:gd name="txL" fmla="*/ 0 w 160"/>
                <a:gd name="txT" fmla="*/ 0 h 39"/>
                <a:gd name="txR" fmla="*/ 160 w 160"/>
                <a:gd name="txB" fmla="*/ 39 h 39"/>
              </a:gdLst>
              <a:ahLst/>
              <a:cxnLst>
                <a:cxn ang="0">
                  <a:pos x="0" y="388255"/>
                </a:cxn>
                <a:cxn ang="0">
                  <a:pos x="1115602" y="0"/>
                </a:cxn>
                <a:cxn ang="0">
                  <a:pos x="1896523" y="112390"/>
                </a:cxn>
                <a:cxn ang="0">
                  <a:pos x="2231203" y="398472"/>
                </a:cxn>
                <a:cxn ang="0">
                  <a:pos x="1506062" y="234996"/>
                </a:cxn>
                <a:cxn ang="0">
                  <a:pos x="1506062" y="224779"/>
                </a:cxn>
                <a:cxn ang="0">
                  <a:pos x="1492117" y="194127"/>
                </a:cxn>
                <a:cxn ang="0">
                  <a:pos x="1436337" y="163476"/>
                </a:cxn>
                <a:cxn ang="0">
                  <a:pos x="1338722" y="132824"/>
                </a:cxn>
                <a:cxn ang="0">
                  <a:pos x="1199272" y="122607"/>
                </a:cxn>
                <a:cxn ang="0">
                  <a:pos x="1199272" y="81738"/>
                </a:cxn>
                <a:cxn ang="0">
                  <a:pos x="1143492" y="61303"/>
                </a:cxn>
                <a:cxn ang="0">
                  <a:pos x="1101656" y="81738"/>
                </a:cxn>
                <a:cxn ang="0">
                  <a:pos x="1101656" y="122607"/>
                </a:cxn>
                <a:cxn ang="0">
                  <a:pos x="864591" y="163476"/>
                </a:cxn>
                <a:cxn ang="0">
                  <a:pos x="780921" y="224779"/>
                </a:cxn>
                <a:cxn ang="0">
                  <a:pos x="0" y="388255"/>
                </a:cxn>
              </a:cxnLst>
              <a:rect l="txL" t="txT" r="txR" b="txB"/>
              <a:pathLst>
                <a:path w="160" h="39">
                  <a:moveTo>
                    <a:pt x="0" y="38"/>
                  </a:moveTo>
                  <a:cubicBezTo>
                    <a:pt x="1" y="17"/>
                    <a:pt x="37" y="0"/>
                    <a:pt x="80" y="0"/>
                  </a:cubicBezTo>
                  <a:cubicBezTo>
                    <a:pt x="102" y="0"/>
                    <a:pt x="122" y="4"/>
                    <a:pt x="136" y="11"/>
                  </a:cubicBezTo>
                  <a:cubicBezTo>
                    <a:pt x="150" y="18"/>
                    <a:pt x="159" y="28"/>
                    <a:pt x="160" y="39"/>
                  </a:cubicBezTo>
                  <a:cubicBezTo>
                    <a:pt x="146" y="31"/>
                    <a:pt x="129" y="26"/>
                    <a:pt x="108" y="23"/>
                  </a:cubicBezTo>
                  <a:cubicBezTo>
                    <a:pt x="108" y="23"/>
                    <a:pt x="108" y="22"/>
                    <a:pt x="108" y="22"/>
                  </a:cubicBezTo>
                  <a:cubicBezTo>
                    <a:pt x="108" y="21"/>
                    <a:pt x="108" y="20"/>
                    <a:pt x="107" y="19"/>
                  </a:cubicBezTo>
                  <a:cubicBezTo>
                    <a:pt x="106" y="18"/>
                    <a:pt x="105" y="17"/>
                    <a:pt x="103" y="16"/>
                  </a:cubicBezTo>
                  <a:cubicBezTo>
                    <a:pt x="101" y="15"/>
                    <a:pt x="99" y="14"/>
                    <a:pt x="96" y="13"/>
                  </a:cubicBezTo>
                  <a:cubicBezTo>
                    <a:pt x="93" y="12"/>
                    <a:pt x="90" y="12"/>
                    <a:pt x="86" y="12"/>
                  </a:cubicBezTo>
                  <a:cubicBezTo>
                    <a:pt x="86" y="8"/>
                    <a:pt x="86" y="8"/>
                    <a:pt x="86" y="8"/>
                  </a:cubicBezTo>
                  <a:cubicBezTo>
                    <a:pt x="86" y="7"/>
                    <a:pt x="85" y="6"/>
                    <a:pt x="82" y="6"/>
                  </a:cubicBezTo>
                  <a:cubicBezTo>
                    <a:pt x="80" y="6"/>
                    <a:pt x="79" y="7"/>
                    <a:pt x="79" y="8"/>
                  </a:cubicBezTo>
                  <a:cubicBezTo>
                    <a:pt x="79" y="12"/>
                    <a:pt x="79" y="12"/>
                    <a:pt x="79" y="12"/>
                  </a:cubicBezTo>
                  <a:cubicBezTo>
                    <a:pt x="71" y="12"/>
                    <a:pt x="66" y="13"/>
                    <a:pt x="62" y="16"/>
                  </a:cubicBezTo>
                  <a:cubicBezTo>
                    <a:pt x="58" y="17"/>
                    <a:pt x="56" y="19"/>
                    <a:pt x="56" y="22"/>
                  </a:cubicBezTo>
                  <a:cubicBezTo>
                    <a:pt x="34" y="24"/>
                    <a:pt x="14" y="30"/>
                    <a:pt x="0" y="38"/>
                  </a:cubicBezTo>
                  <a:close/>
                </a:path>
              </a:pathLst>
            </a:custGeom>
            <a:solidFill>
              <a:srgbClr val="005DA2">
                <a:alpha val="100000"/>
              </a:srgbClr>
            </a:solidFill>
            <a:ln w="9525">
              <a:noFill/>
            </a:ln>
          </p:spPr>
          <p:txBody>
            <a:bodyPr/>
            <a:lstStyle/>
            <a:p>
              <a:endParaRPr lang="zh-CN" altLang="en-US"/>
            </a:p>
          </p:txBody>
        </p:sp>
        <p:sp>
          <p:nvSpPr>
            <p:cNvPr id="66655" name="Freeform 735"/>
            <p:cNvSpPr/>
            <p:nvPr/>
          </p:nvSpPr>
          <p:spPr>
            <a:xfrm>
              <a:off x="7437986" y="1507324"/>
              <a:ext cx="2514524" cy="472104"/>
            </a:xfrm>
            <a:custGeom>
              <a:avLst/>
              <a:gdLst>
                <a:gd name="txL" fmla="*/ 0 w 180"/>
                <a:gd name="txT" fmla="*/ 0 h 46"/>
                <a:gd name="txR" fmla="*/ 180 w 180"/>
                <a:gd name="txB" fmla="*/ 46 h 46"/>
              </a:gdLst>
              <a:ahLst/>
              <a:cxnLst>
                <a:cxn ang="0">
                  <a:pos x="139696" y="10263"/>
                </a:cxn>
                <a:cxn ang="0">
                  <a:pos x="1257262" y="420788"/>
                </a:cxn>
                <a:cxn ang="0">
                  <a:pos x="2374828" y="10263"/>
                </a:cxn>
                <a:cxn ang="0">
                  <a:pos x="2374828" y="10263"/>
                </a:cxn>
                <a:cxn ang="0">
                  <a:pos x="2514524" y="82105"/>
                </a:cxn>
                <a:cxn ang="0">
                  <a:pos x="1257262" y="472104"/>
                </a:cxn>
                <a:cxn ang="0">
                  <a:pos x="0" y="71842"/>
                </a:cxn>
                <a:cxn ang="0">
                  <a:pos x="139696" y="0"/>
                </a:cxn>
                <a:cxn ang="0">
                  <a:pos x="139696" y="10263"/>
                </a:cxn>
              </a:cxnLst>
              <a:rect l="txL" t="txT" r="txR" b="txB"/>
              <a:pathLst>
                <a:path w="180" h="46">
                  <a:moveTo>
                    <a:pt x="10" y="1"/>
                  </a:moveTo>
                  <a:cubicBezTo>
                    <a:pt x="10" y="23"/>
                    <a:pt x="46" y="41"/>
                    <a:pt x="90" y="41"/>
                  </a:cubicBezTo>
                  <a:cubicBezTo>
                    <a:pt x="134" y="41"/>
                    <a:pt x="170" y="23"/>
                    <a:pt x="170" y="1"/>
                  </a:cubicBezTo>
                  <a:cubicBezTo>
                    <a:pt x="170" y="1"/>
                    <a:pt x="170" y="1"/>
                    <a:pt x="170" y="1"/>
                  </a:cubicBezTo>
                  <a:cubicBezTo>
                    <a:pt x="173" y="3"/>
                    <a:pt x="177" y="5"/>
                    <a:pt x="180" y="8"/>
                  </a:cubicBezTo>
                  <a:cubicBezTo>
                    <a:pt x="174" y="30"/>
                    <a:pt x="136" y="46"/>
                    <a:pt x="90" y="46"/>
                  </a:cubicBezTo>
                  <a:cubicBezTo>
                    <a:pt x="43" y="46"/>
                    <a:pt x="5" y="29"/>
                    <a:pt x="0" y="7"/>
                  </a:cubicBezTo>
                  <a:cubicBezTo>
                    <a:pt x="3" y="4"/>
                    <a:pt x="6" y="2"/>
                    <a:pt x="10" y="0"/>
                  </a:cubicBezTo>
                  <a:cubicBezTo>
                    <a:pt x="10" y="1"/>
                    <a:pt x="10" y="1"/>
                    <a:pt x="10" y="1"/>
                  </a:cubicBezTo>
                  <a:close/>
                </a:path>
              </a:pathLst>
            </a:custGeom>
            <a:solidFill>
              <a:srgbClr val="FFFFFF">
                <a:alpha val="100000"/>
              </a:srgbClr>
            </a:solidFill>
            <a:ln w="9525">
              <a:noFill/>
            </a:ln>
          </p:spPr>
          <p:txBody>
            <a:bodyPr/>
            <a:lstStyle/>
            <a:p>
              <a:endParaRPr lang="zh-CN" altLang="en-US"/>
            </a:p>
          </p:txBody>
        </p:sp>
        <p:sp>
          <p:nvSpPr>
            <p:cNvPr id="66656" name="Freeform 736"/>
            <p:cNvSpPr/>
            <p:nvPr/>
          </p:nvSpPr>
          <p:spPr>
            <a:xfrm>
              <a:off x="7426184" y="1069866"/>
              <a:ext cx="2538135" cy="519749"/>
            </a:xfrm>
            <a:custGeom>
              <a:avLst/>
              <a:gdLst>
                <a:gd name="txL" fmla="*/ 0 w 182"/>
                <a:gd name="txT" fmla="*/ 0 h 51"/>
                <a:gd name="txR" fmla="*/ 182 w 182"/>
                <a:gd name="txB" fmla="*/ 51 h 51"/>
              </a:gdLst>
              <a:ahLst/>
              <a:cxnLst>
                <a:cxn ang="0">
                  <a:pos x="1269068" y="50956"/>
                </a:cxn>
                <a:cxn ang="0">
                  <a:pos x="153404" y="438220"/>
                </a:cxn>
                <a:cxn ang="0">
                  <a:pos x="13946" y="509558"/>
                </a:cxn>
                <a:cxn ang="0">
                  <a:pos x="0" y="448411"/>
                </a:cxn>
                <a:cxn ang="0">
                  <a:pos x="1269068" y="0"/>
                </a:cxn>
                <a:cxn ang="0">
                  <a:pos x="2538135" y="448411"/>
                </a:cxn>
                <a:cxn ang="0">
                  <a:pos x="2524189" y="519749"/>
                </a:cxn>
                <a:cxn ang="0">
                  <a:pos x="2384731" y="448411"/>
                </a:cxn>
                <a:cxn ang="0">
                  <a:pos x="2050032" y="163059"/>
                </a:cxn>
                <a:cxn ang="0">
                  <a:pos x="1269068" y="50956"/>
                </a:cxn>
              </a:cxnLst>
              <a:rect l="txL" t="txT" r="txR" b="txB"/>
              <a:pathLst>
                <a:path w="182" h="51">
                  <a:moveTo>
                    <a:pt x="91" y="5"/>
                  </a:moveTo>
                  <a:cubicBezTo>
                    <a:pt x="48" y="5"/>
                    <a:pt x="12" y="22"/>
                    <a:pt x="11" y="43"/>
                  </a:cubicBezTo>
                  <a:cubicBezTo>
                    <a:pt x="7" y="45"/>
                    <a:pt x="4" y="47"/>
                    <a:pt x="1" y="50"/>
                  </a:cubicBezTo>
                  <a:cubicBezTo>
                    <a:pt x="0" y="48"/>
                    <a:pt x="0" y="46"/>
                    <a:pt x="0" y="44"/>
                  </a:cubicBezTo>
                  <a:cubicBezTo>
                    <a:pt x="0" y="20"/>
                    <a:pt x="41" y="0"/>
                    <a:pt x="91" y="0"/>
                  </a:cubicBezTo>
                  <a:cubicBezTo>
                    <a:pt x="141" y="0"/>
                    <a:pt x="182" y="20"/>
                    <a:pt x="182" y="44"/>
                  </a:cubicBezTo>
                  <a:cubicBezTo>
                    <a:pt x="182" y="47"/>
                    <a:pt x="181" y="49"/>
                    <a:pt x="181" y="51"/>
                  </a:cubicBezTo>
                  <a:cubicBezTo>
                    <a:pt x="178" y="48"/>
                    <a:pt x="174" y="46"/>
                    <a:pt x="171" y="44"/>
                  </a:cubicBezTo>
                  <a:cubicBezTo>
                    <a:pt x="170" y="33"/>
                    <a:pt x="161" y="23"/>
                    <a:pt x="147" y="16"/>
                  </a:cubicBezTo>
                  <a:cubicBezTo>
                    <a:pt x="133" y="9"/>
                    <a:pt x="113" y="5"/>
                    <a:pt x="91" y="5"/>
                  </a:cubicBezTo>
                  <a:close/>
                </a:path>
              </a:pathLst>
            </a:custGeom>
            <a:solidFill>
              <a:srgbClr val="FFFFFF">
                <a:alpha val="100000"/>
              </a:srgbClr>
            </a:solidFill>
            <a:ln w="9525">
              <a:noFill/>
            </a:ln>
          </p:spPr>
          <p:txBody>
            <a:bodyPr/>
            <a:lstStyle/>
            <a:p>
              <a:endParaRPr lang="zh-CN" altLang="en-US"/>
            </a:p>
          </p:txBody>
        </p:sp>
        <p:sp>
          <p:nvSpPr>
            <p:cNvPr id="66657" name="Freeform 737"/>
            <p:cNvSpPr/>
            <p:nvPr/>
          </p:nvSpPr>
          <p:spPr>
            <a:xfrm>
              <a:off x="7272717" y="1580948"/>
              <a:ext cx="2833267" cy="480761"/>
            </a:xfrm>
            <a:custGeom>
              <a:avLst/>
              <a:gdLst>
                <a:gd name="txL" fmla="*/ 0 w 203"/>
                <a:gd name="txT" fmla="*/ 0 h 47"/>
                <a:gd name="txR" fmla="*/ 203 w 203"/>
                <a:gd name="txB" fmla="*/ 47 h 47"/>
              </a:gdLst>
              <a:ahLst/>
              <a:cxnLst>
                <a:cxn ang="0">
                  <a:pos x="0" y="112519"/>
                </a:cxn>
                <a:cxn ang="0">
                  <a:pos x="167484" y="0"/>
                </a:cxn>
                <a:cxn ang="0">
                  <a:pos x="1423612" y="398929"/>
                </a:cxn>
                <a:cxn ang="0">
                  <a:pos x="2679740" y="10229"/>
                </a:cxn>
                <a:cxn ang="0">
                  <a:pos x="2833267" y="122747"/>
                </a:cxn>
                <a:cxn ang="0">
                  <a:pos x="1423612" y="480761"/>
                </a:cxn>
                <a:cxn ang="0">
                  <a:pos x="544322" y="378471"/>
                </a:cxn>
                <a:cxn ang="0">
                  <a:pos x="0" y="112519"/>
                </a:cxn>
              </a:cxnLst>
              <a:rect l="txL" t="txT" r="txR" b="txB"/>
              <a:pathLst>
                <a:path w="203" h="47">
                  <a:moveTo>
                    <a:pt x="0" y="11"/>
                  </a:moveTo>
                  <a:cubicBezTo>
                    <a:pt x="3" y="7"/>
                    <a:pt x="7" y="3"/>
                    <a:pt x="12" y="0"/>
                  </a:cubicBezTo>
                  <a:cubicBezTo>
                    <a:pt x="17" y="22"/>
                    <a:pt x="55" y="39"/>
                    <a:pt x="102" y="39"/>
                  </a:cubicBezTo>
                  <a:cubicBezTo>
                    <a:pt x="148" y="39"/>
                    <a:pt x="186" y="23"/>
                    <a:pt x="192" y="1"/>
                  </a:cubicBezTo>
                  <a:cubicBezTo>
                    <a:pt x="196" y="4"/>
                    <a:pt x="200" y="8"/>
                    <a:pt x="203" y="12"/>
                  </a:cubicBezTo>
                  <a:cubicBezTo>
                    <a:pt x="188" y="33"/>
                    <a:pt x="148" y="47"/>
                    <a:pt x="102" y="47"/>
                  </a:cubicBezTo>
                  <a:cubicBezTo>
                    <a:pt x="78" y="47"/>
                    <a:pt x="56" y="44"/>
                    <a:pt x="39" y="37"/>
                  </a:cubicBezTo>
                  <a:cubicBezTo>
                    <a:pt x="21" y="31"/>
                    <a:pt x="7" y="22"/>
                    <a:pt x="0" y="11"/>
                  </a:cubicBezTo>
                  <a:close/>
                </a:path>
              </a:pathLst>
            </a:custGeom>
            <a:solidFill>
              <a:srgbClr val="58595B">
                <a:alpha val="100000"/>
              </a:srgbClr>
            </a:solidFill>
            <a:ln w="9525">
              <a:noFill/>
            </a:ln>
          </p:spPr>
          <p:txBody>
            <a:bodyPr/>
            <a:lstStyle/>
            <a:p>
              <a:endParaRPr lang="zh-CN" altLang="en-US"/>
            </a:p>
          </p:txBody>
        </p:sp>
        <p:sp>
          <p:nvSpPr>
            <p:cNvPr id="66658" name="Freeform 738"/>
            <p:cNvSpPr/>
            <p:nvPr/>
          </p:nvSpPr>
          <p:spPr>
            <a:xfrm>
              <a:off x="7201882" y="987575"/>
              <a:ext cx="2986733" cy="714643"/>
            </a:xfrm>
            <a:custGeom>
              <a:avLst/>
              <a:gdLst>
                <a:gd name="txL" fmla="*/ 0 w 214"/>
                <a:gd name="txT" fmla="*/ 0 h 70"/>
                <a:gd name="txR" fmla="*/ 214 w 214"/>
                <a:gd name="txB" fmla="*/ 70 h 70"/>
              </a:gdLst>
              <a:ahLst/>
              <a:cxnLst>
                <a:cxn ang="0">
                  <a:pos x="237264" y="592133"/>
                </a:cxn>
                <a:cxn ang="0">
                  <a:pos x="69783" y="704434"/>
                </a:cxn>
                <a:cxn ang="0">
                  <a:pos x="0" y="541087"/>
                </a:cxn>
                <a:cxn ang="0">
                  <a:pos x="0" y="530878"/>
                </a:cxn>
                <a:cxn ang="0">
                  <a:pos x="1493367" y="0"/>
                </a:cxn>
                <a:cxn ang="0">
                  <a:pos x="2986733" y="530878"/>
                </a:cxn>
                <a:cxn ang="0">
                  <a:pos x="2986733" y="541087"/>
                </a:cxn>
                <a:cxn ang="0">
                  <a:pos x="2986733" y="551296"/>
                </a:cxn>
                <a:cxn ang="0">
                  <a:pos x="2986733" y="551296"/>
                </a:cxn>
                <a:cxn ang="0">
                  <a:pos x="2902993" y="714643"/>
                </a:cxn>
                <a:cxn ang="0">
                  <a:pos x="2749469" y="602342"/>
                </a:cxn>
                <a:cxn ang="0">
                  <a:pos x="2763426" y="530878"/>
                </a:cxn>
                <a:cxn ang="0">
                  <a:pos x="1493367" y="81673"/>
                </a:cxn>
                <a:cxn ang="0">
                  <a:pos x="223307" y="530878"/>
                </a:cxn>
                <a:cxn ang="0">
                  <a:pos x="237264" y="592133"/>
                </a:cxn>
              </a:cxnLst>
              <a:rect l="txL" t="txT" r="txR" b="txB"/>
              <a:pathLst>
                <a:path w="214" h="70">
                  <a:moveTo>
                    <a:pt x="17" y="58"/>
                  </a:moveTo>
                  <a:cubicBezTo>
                    <a:pt x="12" y="61"/>
                    <a:pt x="8" y="65"/>
                    <a:pt x="5" y="69"/>
                  </a:cubicBezTo>
                  <a:cubicBezTo>
                    <a:pt x="2" y="64"/>
                    <a:pt x="0" y="59"/>
                    <a:pt x="0" y="53"/>
                  </a:cubicBezTo>
                  <a:cubicBezTo>
                    <a:pt x="0" y="53"/>
                    <a:pt x="0" y="53"/>
                    <a:pt x="0" y="52"/>
                  </a:cubicBezTo>
                  <a:cubicBezTo>
                    <a:pt x="0" y="23"/>
                    <a:pt x="48" y="0"/>
                    <a:pt x="107" y="0"/>
                  </a:cubicBezTo>
                  <a:cubicBezTo>
                    <a:pt x="166" y="0"/>
                    <a:pt x="214" y="23"/>
                    <a:pt x="214" y="52"/>
                  </a:cubicBezTo>
                  <a:cubicBezTo>
                    <a:pt x="214" y="53"/>
                    <a:pt x="214" y="53"/>
                    <a:pt x="214" y="53"/>
                  </a:cubicBezTo>
                  <a:cubicBezTo>
                    <a:pt x="214" y="54"/>
                    <a:pt x="214" y="54"/>
                    <a:pt x="214" y="54"/>
                  </a:cubicBezTo>
                  <a:cubicBezTo>
                    <a:pt x="214" y="54"/>
                    <a:pt x="214" y="54"/>
                    <a:pt x="214" y="54"/>
                  </a:cubicBezTo>
                  <a:cubicBezTo>
                    <a:pt x="213" y="60"/>
                    <a:pt x="211" y="65"/>
                    <a:pt x="208" y="70"/>
                  </a:cubicBezTo>
                  <a:cubicBezTo>
                    <a:pt x="205" y="66"/>
                    <a:pt x="201" y="62"/>
                    <a:pt x="197" y="59"/>
                  </a:cubicBezTo>
                  <a:cubicBezTo>
                    <a:pt x="197" y="57"/>
                    <a:pt x="198" y="55"/>
                    <a:pt x="198" y="52"/>
                  </a:cubicBezTo>
                  <a:cubicBezTo>
                    <a:pt x="198" y="28"/>
                    <a:pt x="157" y="8"/>
                    <a:pt x="107" y="8"/>
                  </a:cubicBezTo>
                  <a:cubicBezTo>
                    <a:pt x="57" y="8"/>
                    <a:pt x="16" y="28"/>
                    <a:pt x="16" y="52"/>
                  </a:cubicBezTo>
                  <a:cubicBezTo>
                    <a:pt x="16" y="54"/>
                    <a:pt x="16" y="56"/>
                    <a:pt x="17" y="58"/>
                  </a:cubicBezTo>
                  <a:close/>
                </a:path>
              </a:pathLst>
            </a:custGeom>
            <a:solidFill>
              <a:srgbClr val="58595B">
                <a:alpha val="100000"/>
              </a:srgbClr>
            </a:solidFill>
            <a:ln w="9525">
              <a:noFill/>
            </a:ln>
          </p:spPr>
          <p:txBody>
            <a:bodyPr/>
            <a:lstStyle/>
            <a:p>
              <a:endParaRPr lang="zh-CN" altLang="en-US"/>
            </a:p>
          </p:txBody>
        </p:sp>
        <p:sp>
          <p:nvSpPr>
            <p:cNvPr id="66659" name="Freeform 739"/>
            <p:cNvSpPr/>
            <p:nvPr/>
          </p:nvSpPr>
          <p:spPr>
            <a:xfrm>
              <a:off x="7190079" y="1528972"/>
              <a:ext cx="82638" cy="329170"/>
            </a:xfrm>
            <a:custGeom>
              <a:avLst/>
              <a:gdLst>
                <a:gd name="txL" fmla="*/ 0 w 6"/>
                <a:gd name="txT" fmla="*/ 0 h 32"/>
                <a:gd name="txR" fmla="*/ 6 w 6"/>
                <a:gd name="txB" fmla="*/ 32 h 32"/>
              </a:gdLst>
              <a:ahLst/>
              <a:cxnLst>
                <a:cxn ang="0">
                  <a:pos x="82638" y="164585"/>
                </a:cxn>
                <a:cxn ang="0">
                  <a:pos x="0" y="329170"/>
                </a:cxn>
                <a:cxn ang="0">
                  <a:pos x="13773" y="0"/>
                </a:cxn>
                <a:cxn ang="0">
                  <a:pos x="82638" y="164585"/>
                </a:cxn>
              </a:cxnLst>
              <a:rect l="txL" t="txT" r="txR" b="txB"/>
              <a:pathLst>
                <a:path w="6" h="32">
                  <a:moveTo>
                    <a:pt x="6" y="16"/>
                  </a:moveTo>
                  <a:cubicBezTo>
                    <a:pt x="3" y="21"/>
                    <a:pt x="1" y="27"/>
                    <a:pt x="0" y="32"/>
                  </a:cubicBezTo>
                  <a:cubicBezTo>
                    <a:pt x="1" y="0"/>
                    <a:pt x="1" y="0"/>
                    <a:pt x="1" y="0"/>
                  </a:cubicBezTo>
                  <a:cubicBezTo>
                    <a:pt x="1" y="6"/>
                    <a:pt x="3" y="11"/>
                    <a:pt x="6" y="16"/>
                  </a:cubicBezTo>
                  <a:close/>
                </a:path>
              </a:pathLst>
            </a:custGeom>
            <a:solidFill>
              <a:srgbClr val="005DA2">
                <a:alpha val="100000"/>
              </a:srgbClr>
            </a:solidFill>
            <a:ln w="9525">
              <a:noFill/>
            </a:ln>
          </p:spPr>
          <p:txBody>
            <a:bodyPr/>
            <a:lstStyle/>
            <a:p>
              <a:endParaRPr lang="zh-CN" altLang="en-US"/>
            </a:p>
          </p:txBody>
        </p:sp>
      </p:grpSp>
      <p:grpSp>
        <p:nvGrpSpPr>
          <p:cNvPr id="66574" name="组合 17"/>
          <p:cNvGrpSpPr/>
          <p:nvPr/>
        </p:nvGrpSpPr>
        <p:grpSpPr>
          <a:xfrm>
            <a:off x="6430963" y="3411538"/>
            <a:ext cx="1884362" cy="1379537"/>
            <a:chOff x="4222411" y="4893577"/>
            <a:chExt cx="610202" cy="649873"/>
          </a:xfrm>
        </p:grpSpPr>
        <p:sp>
          <p:nvSpPr>
            <p:cNvPr id="66575" name="Freeform 397"/>
            <p:cNvSpPr/>
            <p:nvPr/>
          </p:nvSpPr>
          <p:spPr>
            <a:xfrm>
              <a:off x="4663834" y="5236185"/>
              <a:ext cx="168779" cy="136322"/>
            </a:xfrm>
            <a:custGeom>
              <a:avLst/>
              <a:gdLst>
                <a:gd name="txL" fmla="*/ 0 w 99"/>
                <a:gd name="txT" fmla="*/ 0 h 80"/>
                <a:gd name="txR" fmla="*/ 99 w 99"/>
                <a:gd name="txB" fmla="*/ 80 h 80"/>
              </a:gdLst>
              <a:ahLst/>
              <a:cxnLst>
                <a:cxn ang="0">
                  <a:pos x="151731" y="81793"/>
                </a:cxn>
                <a:cxn ang="0">
                  <a:pos x="102290" y="0"/>
                </a:cxn>
                <a:cxn ang="0">
                  <a:pos x="0" y="0"/>
                </a:cxn>
                <a:cxn ang="0">
                  <a:pos x="64784" y="110762"/>
                </a:cxn>
                <a:cxn ang="0">
                  <a:pos x="64784" y="136322"/>
                </a:cxn>
                <a:cxn ang="0">
                  <a:pos x="124453" y="136322"/>
                </a:cxn>
                <a:cxn ang="0">
                  <a:pos x="151731" y="81793"/>
                </a:cxn>
              </a:cxnLst>
              <a:rect l="txL" t="txT" r="txR" b="txB"/>
              <a:pathLst>
                <a:path w="99" h="80">
                  <a:moveTo>
                    <a:pt x="89" y="48"/>
                  </a:moveTo>
                  <a:cubicBezTo>
                    <a:pt x="60" y="0"/>
                    <a:pt x="60" y="0"/>
                    <a:pt x="60" y="0"/>
                  </a:cubicBezTo>
                  <a:cubicBezTo>
                    <a:pt x="0" y="0"/>
                    <a:pt x="0" y="0"/>
                    <a:pt x="0" y="0"/>
                  </a:cubicBezTo>
                  <a:cubicBezTo>
                    <a:pt x="21" y="14"/>
                    <a:pt x="38" y="34"/>
                    <a:pt x="38" y="65"/>
                  </a:cubicBezTo>
                  <a:cubicBezTo>
                    <a:pt x="38" y="70"/>
                    <a:pt x="38" y="76"/>
                    <a:pt x="38" y="80"/>
                  </a:cubicBezTo>
                  <a:cubicBezTo>
                    <a:pt x="53" y="80"/>
                    <a:pt x="66" y="80"/>
                    <a:pt x="73" y="80"/>
                  </a:cubicBezTo>
                  <a:cubicBezTo>
                    <a:pt x="99" y="80"/>
                    <a:pt x="89" y="48"/>
                    <a:pt x="89" y="48"/>
                  </a:cubicBezTo>
                  <a:close/>
                </a:path>
              </a:pathLst>
            </a:custGeom>
            <a:solidFill>
              <a:srgbClr val="005DA2">
                <a:alpha val="100000"/>
              </a:srgbClr>
            </a:solidFill>
            <a:ln w="9525">
              <a:noFill/>
            </a:ln>
          </p:spPr>
          <p:txBody>
            <a:bodyPr/>
            <a:lstStyle/>
            <a:p>
              <a:endParaRPr lang="zh-CN" altLang="en-US"/>
            </a:p>
          </p:txBody>
        </p:sp>
        <p:sp>
          <p:nvSpPr>
            <p:cNvPr id="66576" name="Freeform 398"/>
            <p:cNvSpPr/>
            <p:nvPr/>
          </p:nvSpPr>
          <p:spPr>
            <a:xfrm>
              <a:off x="4433746" y="5003212"/>
              <a:ext cx="177435" cy="205565"/>
            </a:xfrm>
            <a:custGeom>
              <a:avLst/>
              <a:gdLst>
                <a:gd name="txL" fmla="*/ 0 w 104"/>
                <a:gd name="txT" fmla="*/ 0 h 121"/>
                <a:gd name="txR" fmla="*/ 104 w 104"/>
                <a:gd name="txB" fmla="*/ 121 h 121"/>
              </a:gdLst>
              <a:ahLst/>
              <a:cxnLst>
                <a:cxn ang="0">
                  <a:pos x="88718" y="0"/>
                </a:cxn>
                <a:cxn ang="0">
                  <a:pos x="0" y="101933"/>
                </a:cxn>
                <a:cxn ang="0">
                  <a:pos x="52889" y="197071"/>
                </a:cxn>
                <a:cxn ang="0">
                  <a:pos x="52889" y="197071"/>
                </a:cxn>
                <a:cxn ang="0">
                  <a:pos x="88718" y="205565"/>
                </a:cxn>
                <a:cxn ang="0">
                  <a:pos x="124546" y="197071"/>
                </a:cxn>
                <a:cxn ang="0">
                  <a:pos x="126252" y="195372"/>
                </a:cxn>
                <a:cxn ang="0">
                  <a:pos x="177435" y="101933"/>
                </a:cxn>
                <a:cxn ang="0">
                  <a:pos x="88718" y="0"/>
                </a:cxn>
              </a:cxnLst>
              <a:rect l="txL" t="txT" r="txR" b="txB"/>
              <a:pathLst>
                <a:path w="104" h="121">
                  <a:moveTo>
                    <a:pt x="52" y="0"/>
                  </a:moveTo>
                  <a:cubicBezTo>
                    <a:pt x="23" y="0"/>
                    <a:pt x="0" y="27"/>
                    <a:pt x="0" y="60"/>
                  </a:cubicBezTo>
                  <a:cubicBezTo>
                    <a:pt x="0" y="85"/>
                    <a:pt x="13" y="106"/>
                    <a:pt x="31" y="116"/>
                  </a:cubicBezTo>
                  <a:cubicBezTo>
                    <a:pt x="31" y="116"/>
                    <a:pt x="31" y="116"/>
                    <a:pt x="31" y="116"/>
                  </a:cubicBezTo>
                  <a:cubicBezTo>
                    <a:pt x="38" y="119"/>
                    <a:pt x="45" y="121"/>
                    <a:pt x="52" y="121"/>
                  </a:cubicBezTo>
                  <a:cubicBezTo>
                    <a:pt x="59" y="121"/>
                    <a:pt x="66" y="119"/>
                    <a:pt x="73" y="116"/>
                  </a:cubicBezTo>
                  <a:cubicBezTo>
                    <a:pt x="73" y="116"/>
                    <a:pt x="74" y="115"/>
                    <a:pt x="74" y="115"/>
                  </a:cubicBezTo>
                  <a:cubicBezTo>
                    <a:pt x="92" y="105"/>
                    <a:pt x="104" y="84"/>
                    <a:pt x="104" y="60"/>
                  </a:cubicBezTo>
                  <a:cubicBezTo>
                    <a:pt x="104" y="27"/>
                    <a:pt x="81" y="0"/>
                    <a:pt x="52" y="0"/>
                  </a:cubicBezTo>
                  <a:close/>
                </a:path>
              </a:pathLst>
            </a:custGeom>
            <a:solidFill>
              <a:srgbClr val="58595B">
                <a:alpha val="100000"/>
              </a:srgbClr>
            </a:solidFill>
            <a:ln w="9525">
              <a:noFill/>
            </a:ln>
          </p:spPr>
          <p:txBody>
            <a:bodyPr/>
            <a:lstStyle/>
            <a:p>
              <a:endParaRPr lang="zh-CN" altLang="en-US"/>
            </a:p>
          </p:txBody>
        </p:sp>
        <p:sp>
          <p:nvSpPr>
            <p:cNvPr id="66577" name="Freeform 399"/>
            <p:cNvSpPr/>
            <p:nvPr/>
          </p:nvSpPr>
          <p:spPr>
            <a:xfrm>
              <a:off x="4350078" y="5227530"/>
              <a:ext cx="351263" cy="315920"/>
            </a:xfrm>
            <a:custGeom>
              <a:avLst/>
              <a:gdLst>
                <a:gd name="txL" fmla="*/ 0 w 206"/>
                <a:gd name="txT" fmla="*/ 0 h 185"/>
                <a:gd name="txR" fmla="*/ 206 w 206"/>
                <a:gd name="txB" fmla="*/ 185 h 185"/>
              </a:gdLst>
              <a:ahLst/>
              <a:cxnLst>
                <a:cxn ang="0">
                  <a:pos x="255774" y="8538"/>
                </a:cxn>
                <a:cxn ang="0">
                  <a:pos x="228492" y="0"/>
                </a:cxn>
                <a:cxn ang="0">
                  <a:pos x="228492" y="0"/>
                </a:cxn>
                <a:cxn ang="0">
                  <a:pos x="204619" y="8538"/>
                </a:cxn>
                <a:cxn ang="0">
                  <a:pos x="175632" y="20492"/>
                </a:cxn>
                <a:cxn ang="0">
                  <a:pos x="148349" y="8538"/>
                </a:cxn>
                <a:cxn ang="0">
                  <a:pos x="124477" y="0"/>
                </a:cxn>
                <a:cxn ang="0">
                  <a:pos x="97194" y="8538"/>
                </a:cxn>
                <a:cxn ang="0">
                  <a:pos x="0" y="124660"/>
                </a:cxn>
                <a:cxn ang="0">
                  <a:pos x="0" y="145152"/>
                </a:cxn>
                <a:cxn ang="0">
                  <a:pos x="0" y="257859"/>
                </a:cxn>
                <a:cxn ang="0">
                  <a:pos x="160285" y="315920"/>
                </a:cxn>
                <a:cxn ang="0">
                  <a:pos x="192683" y="315920"/>
                </a:cxn>
                <a:cxn ang="0">
                  <a:pos x="351263" y="257859"/>
                </a:cxn>
                <a:cxn ang="0">
                  <a:pos x="351263" y="145152"/>
                </a:cxn>
                <a:cxn ang="0">
                  <a:pos x="351263" y="124660"/>
                </a:cxn>
                <a:cxn ang="0">
                  <a:pos x="255774" y="8538"/>
                </a:cxn>
              </a:cxnLst>
              <a:rect l="txL" t="txT" r="txR" b="txB"/>
              <a:pathLst>
                <a:path w="206" h="185">
                  <a:moveTo>
                    <a:pt x="150" y="5"/>
                  </a:moveTo>
                  <a:cubicBezTo>
                    <a:pt x="144" y="3"/>
                    <a:pt x="139" y="2"/>
                    <a:pt x="134" y="0"/>
                  </a:cubicBezTo>
                  <a:cubicBezTo>
                    <a:pt x="134" y="0"/>
                    <a:pt x="134" y="0"/>
                    <a:pt x="134" y="0"/>
                  </a:cubicBezTo>
                  <a:cubicBezTo>
                    <a:pt x="120" y="5"/>
                    <a:pt x="120" y="5"/>
                    <a:pt x="120" y="5"/>
                  </a:cubicBezTo>
                  <a:cubicBezTo>
                    <a:pt x="103" y="12"/>
                    <a:pt x="103" y="12"/>
                    <a:pt x="103" y="12"/>
                  </a:cubicBezTo>
                  <a:cubicBezTo>
                    <a:pt x="87" y="5"/>
                    <a:pt x="87" y="5"/>
                    <a:pt x="87" y="5"/>
                  </a:cubicBezTo>
                  <a:cubicBezTo>
                    <a:pt x="73" y="0"/>
                    <a:pt x="73" y="0"/>
                    <a:pt x="73" y="0"/>
                  </a:cubicBezTo>
                  <a:cubicBezTo>
                    <a:pt x="68" y="2"/>
                    <a:pt x="62" y="3"/>
                    <a:pt x="57" y="5"/>
                  </a:cubicBezTo>
                  <a:cubicBezTo>
                    <a:pt x="30" y="15"/>
                    <a:pt x="0" y="35"/>
                    <a:pt x="0" y="73"/>
                  </a:cubicBezTo>
                  <a:cubicBezTo>
                    <a:pt x="0" y="77"/>
                    <a:pt x="0" y="81"/>
                    <a:pt x="0" y="85"/>
                  </a:cubicBezTo>
                  <a:cubicBezTo>
                    <a:pt x="0" y="141"/>
                    <a:pt x="0" y="151"/>
                    <a:pt x="0" y="151"/>
                  </a:cubicBezTo>
                  <a:cubicBezTo>
                    <a:pt x="0" y="151"/>
                    <a:pt x="3" y="185"/>
                    <a:pt x="94" y="185"/>
                  </a:cubicBezTo>
                  <a:cubicBezTo>
                    <a:pt x="113" y="185"/>
                    <a:pt x="113" y="185"/>
                    <a:pt x="113" y="185"/>
                  </a:cubicBezTo>
                  <a:cubicBezTo>
                    <a:pt x="204" y="185"/>
                    <a:pt x="206" y="151"/>
                    <a:pt x="206" y="151"/>
                  </a:cubicBezTo>
                  <a:cubicBezTo>
                    <a:pt x="206" y="151"/>
                    <a:pt x="206" y="141"/>
                    <a:pt x="206" y="85"/>
                  </a:cubicBezTo>
                  <a:cubicBezTo>
                    <a:pt x="206" y="81"/>
                    <a:pt x="206" y="77"/>
                    <a:pt x="206" y="73"/>
                  </a:cubicBezTo>
                  <a:cubicBezTo>
                    <a:pt x="206" y="35"/>
                    <a:pt x="176" y="15"/>
                    <a:pt x="150" y="5"/>
                  </a:cubicBezTo>
                  <a:close/>
                </a:path>
              </a:pathLst>
            </a:custGeom>
            <a:solidFill>
              <a:srgbClr val="58595B">
                <a:alpha val="100000"/>
              </a:srgbClr>
            </a:solidFill>
            <a:ln w="9525">
              <a:noFill/>
            </a:ln>
          </p:spPr>
          <p:txBody>
            <a:bodyPr/>
            <a:lstStyle/>
            <a:p>
              <a:endParaRPr lang="zh-CN" altLang="en-US"/>
            </a:p>
          </p:txBody>
        </p:sp>
        <p:sp>
          <p:nvSpPr>
            <p:cNvPr id="66578" name="Freeform 400"/>
            <p:cNvSpPr/>
            <p:nvPr/>
          </p:nvSpPr>
          <p:spPr>
            <a:xfrm>
              <a:off x="4222411" y="5236185"/>
              <a:ext cx="166616" cy="136322"/>
            </a:xfrm>
            <a:custGeom>
              <a:avLst/>
              <a:gdLst>
                <a:gd name="txL" fmla="*/ 0 w 98"/>
                <a:gd name="txT" fmla="*/ 0 h 80"/>
                <a:gd name="txR" fmla="*/ 98 w 98"/>
                <a:gd name="txB" fmla="*/ 80 h 80"/>
              </a:gdLst>
              <a:ahLst/>
              <a:cxnLst>
                <a:cxn ang="0">
                  <a:pos x="166616" y="0"/>
                </a:cxn>
                <a:cxn ang="0">
                  <a:pos x="66306" y="0"/>
                </a:cxn>
                <a:cxn ang="0">
                  <a:pos x="17002" y="81793"/>
                </a:cxn>
                <a:cxn ang="0">
                  <a:pos x="44204" y="136322"/>
                </a:cxn>
                <a:cxn ang="0">
                  <a:pos x="102010" y="136322"/>
                </a:cxn>
                <a:cxn ang="0">
                  <a:pos x="102010" y="110762"/>
                </a:cxn>
                <a:cxn ang="0">
                  <a:pos x="166616" y="0"/>
                </a:cxn>
              </a:cxnLst>
              <a:rect l="txL" t="txT" r="txR" b="txB"/>
              <a:pathLst>
                <a:path w="98" h="80">
                  <a:moveTo>
                    <a:pt x="98" y="0"/>
                  </a:moveTo>
                  <a:cubicBezTo>
                    <a:pt x="39" y="0"/>
                    <a:pt x="39" y="0"/>
                    <a:pt x="39" y="0"/>
                  </a:cubicBezTo>
                  <a:cubicBezTo>
                    <a:pt x="10" y="48"/>
                    <a:pt x="10" y="48"/>
                    <a:pt x="10" y="48"/>
                  </a:cubicBezTo>
                  <a:cubicBezTo>
                    <a:pt x="10" y="48"/>
                    <a:pt x="0" y="80"/>
                    <a:pt x="26" y="80"/>
                  </a:cubicBezTo>
                  <a:cubicBezTo>
                    <a:pt x="33" y="80"/>
                    <a:pt x="45" y="80"/>
                    <a:pt x="60" y="80"/>
                  </a:cubicBezTo>
                  <a:cubicBezTo>
                    <a:pt x="60" y="76"/>
                    <a:pt x="60" y="70"/>
                    <a:pt x="60" y="65"/>
                  </a:cubicBezTo>
                  <a:cubicBezTo>
                    <a:pt x="60" y="34"/>
                    <a:pt x="77" y="14"/>
                    <a:pt x="98" y="0"/>
                  </a:cubicBezTo>
                  <a:close/>
                </a:path>
              </a:pathLst>
            </a:custGeom>
            <a:solidFill>
              <a:srgbClr val="005DA2">
                <a:alpha val="100000"/>
              </a:srgbClr>
            </a:solidFill>
            <a:ln w="9525">
              <a:noFill/>
            </a:ln>
          </p:spPr>
          <p:txBody>
            <a:bodyPr/>
            <a:lstStyle/>
            <a:p>
              <a:endParaRPr lang="zh-CN" altLang="en-US"/>
            </a:p>
          </p:txBody>
        </p:sp>
        <p:sp>
          <p:nvSpPr>
            <p:cNvPr id="66579" name="Freeform 401"/>
            <p:cNvSpPr/>
            <p:nvPr/>
          </p:nvSpPr>
          <p:spPr>
            <a:xfrm>
              <a:off x="4295260" y="4893577"/>
              <a:ext cx="462340" cy="331067"/>
            </a:xfrm>
            <a:custGeom>
              <a:avLst/>
              <a:gdLst>
                <a:gd name="txL" fmla="*/ 0 w 271"/>
                <a:gd name="txT" fmla="*/ 0 h 194"/>
                <a:gd name="txR" fmla="*/ 271 w 271"/>
                <a:gd name="txB" fmla="*/ 194 h 194"/>
              </a:gdLst>
              <a:ahLst/>
              <a:cxnLst>
                <a:cxn ang="0">
                  <a:pos x="47769" y="331067"/>
                </a:cxn>
                <a:cxn ang="0">
                  <a:pos x="116012" y="331067"/>
                </a:cxn>
                <a:cxn ang="0">
                  <a:pos x="143308" y="320828"/>
                </a:cxn>
                <a:cxn ang="0">
                  <a:pos x="163781" y="312295"/>
                </a:cxn>
                <a:cxn ang="0">
                  <a:pos x="158663" y="307176"/>
                </a:cxn>
                <a:cxn ang="0">
                  <a:pos x="71654" y="307176"/>
                </a:cxn>
                <a:cxn ang="0">
                  <a:pos x="30709" y="266219"/>
                </a:cxn>
                <a:cxn ang="0">
                  <a:pos x="30709" y="66555"/>
                </a:cxn>
                <a:cxn ang="0">
                  <a:pos x="71654" y="25598"/>
                </a:cxn>
                <a:cxn ang="0">
                  <a:pos x="388980" y="25598"/>
                </a:cxn>
                <a:cxn ang="0">
                  <a:pos x="431631" y="66555"/>
                </a:cxn>
                <a:cxn ang="0">
                  <a:pos x="431631" y="266219"/>
                </a:cxn>
                <a:cxn ang="0">
                  <a:pos x="388980" y="307176"/>
                </a:cxn>
                <a:cxn ang="0">
                  <a:pos x="300265" y="307176"/>
                </a:cxn>
                <a:cxn ang="0">
                  <a:pos x="295147" y="312295"/>
                </a:cxn>
                <a:cxn ang="0">
                  <a:pos x="346328" y="331067"/>
                </a:cxn>
                <a:cxn ang="0">
                  <a:pos x="414570" y="331067"/>
                </a:cxn>
                <a:cxn ang="0">
                  <a:pos x="462340" y="283284"/>
                </a:cxn>
                <a:cxn ang="0">
                  <a:pos x="462340" y="49489"/>
                </a:cxn>
                <a:cxn ang="0">
                  <a:pos x="414570" y="0"/>
                </a:cxn>
                <a:cxn ang="0">
                  <a:pos x="47769" y="0"/>
                </a:cxn>
                <a:cxn ang="0">
                  <a:pos x="0" y="49489"/>
                </a:cxn>
                <a:cxn ang="0">
                  <a:pos x="0" y="283284"/>
                </a:cxn>
                <a:cxn ang="0">
                  <a:pos x="47769" y="331067"/>
                </a:cxn>
              </a:cxnLst>
              <a:rect l="txL" t="txT" r="txR" b="txB"/>
              <a:pathLst>
                <a:path w="271" h="194">
                  <a:moveTo>
                    <a:pt x="28" y="194"/>
                  </a:moveTo>
                  <a:cubicBezTo>
                    <a:pt x="68" y="194"/>
                    <a:pt x="68" y="194"/>
                    <a:pt x="68" y="194"/>
                  </a:cubicBezTo>
                  <a:cubicBezTo>
                    <a:pt x="74" y="192"/>
                    <a:pt x="79" y="189"/>
                    <a:pt x="84" y="188"/>
                  </a:cubicBezTo>
                  <a:cubicBezTo>
                    <a:pt x="88" y="186"/>
                    <a:pt x="92" y="185"/>
                    <a:pt x="96" y="183"/>
                  </a:cubicBezTo>
                  <a:cubicBezTo>
                    <a:pt x="95" y="182"/>
                    <a:pt x="94" y="181"/>
                    <a:pt x="93" y="180"/>
                  </a:cubicBezTo>
                  <a:cubicBezTo>
                    <a:pt x="42" y="180"/>
                    <a:pt x="42" y="180"/>
                    <a:pt x="42" y="180"/>
                  </a:cubicBezTo>
                  <a:cubicBezTo>
                    <a:pt x="29" y="180"/>
                    <a:pt x="18" y="169"/>
                    <a:pt x="18" y="156"/>
                  </a:cubicBezTo>
                  <a:cubicBezTo>
                    <a:pt x="18" y="39"/>
                    <a:pt x="18" y="39"/>
                    <a:pt x="18" y="39"/>
                  </a:cubicBezTo>
                  <a:cubicBezTo>
                    <a:pt x="18" y="25"/>
                    <a:pt x="29" y="15"/>
                    <a:pt x="42" y="15"/>
                  </a:cubicBezTo>
                  <a:cubicBezTo>
                    <a:pt x="228" y="15"/>
                    <a:pt x="228" y="15"/>
                    <a:pt x="228" y="15"/>
                  </a:cubicBezTo>
                  <a:cubicBezTo>
                    <a:pt x="242" y="15"/>
                    <a:pt x="253" y="25"/>
                    <a:pt x="253" y="39"/>
                  </a:cubicBezTo>
                  <a:cubicBezTo>
                    <a:pt x="253" y="156"/>
                    <a:pt x="253" y="156"/>
                    <a:pt x="253" y="156"/>
                  </a:cubicBezTo>
                  <a:cubicBezTo>
                    <a:pt x="253" y="169"/>
                    <a:pt x="242" y="180"/>
                    <a:pt x="228" y="180"/>
                  </a:cubicBezTo>
                  <a:cubicBezTo>
                    <a:pt x="176" y="180"/>
                    <a:pt x="176" y="180"/>
                    <a:pt x="176" y="180"/>
                  </a:cubicBezTo>
                  <a:cubicBezTo>
                    <a:pt x="175" y="181"/>
                    <a:pt x="174" y="182"/>
                    <a:pt x="173" y="183"/>
                  </a:cubicBezTo>
                  <a:cubicBezTo>
                    <a:pt x="182" y="186"/>
                    <a:pt x="192" y="189"/>
                    <a:pt x="203" y="194"/>
                  </a:cubicBezTo>
                  <a:cubicBezTo>
                    <a:pt x="243" y="194"/>
                    <a:pt x="243" y="194"/>
                    <a:pt x="243" y="194"/>
                  </a:cubicBezTo>
                  <a:cubicBezTo>
                    <a:pt x="258" y="194"/>
                    <a:pt x="271" y="181"/>
                    <a:pt x="271" y="166"/>
                  </a:cubicBezTo>
                  <a:cubicBezTo>
                    <a:pt x="271" y="29"/>
                    <a:pt x="271" y="29"/>
                    <a:pt x="271" y="29"/>
                  </a:cubicBezTo>
                  <a:cubicBezTo>
                    <a:pt x="271" y="13"/>
                    <a:pt x="258" y="0"/>
                    <a:pt x="243" y="0"/>
                  </a:cubicBezTo>
                  <a:cubicBezTo>
                    <a:pt x="28" y="0"/>
                    <a:pt x="28" y="0"/>
                    <a:pt x="28" y="0"/>
                  </a:cubicBezTo>
                  <a:cubicBezTo>
                    <a:pt x="13" y="0"/>
                    <a:pt x="0" y="13"/>
                    <a:pt x="0" y="29"/>
                  </a:cubicBezTo>
                  <a:cubicBezTo>
                    <a:pt x="0" y="166"/>
                    <a:pt x="0" y="166"/>
                    <a:pt x="0" y="166"/>
                  </a:cubicBezTo>
                  <a:cubicBezTo>
                    <a:pt x="0" y="181"/>
                    <a:pt x="13" y="194"/>
                    <a:pt x="28" y="194"/>
                  </a:cubicBezTo>
                  <a:close/>
                </a:path>
              </a:pathLst>
            </a:custGeom>
            <a:solidFill>
              <a:srgbClr val="005DA2">
                <a:alpha val="100000"/>
              </a:srgbClr>
            </a:solidFill>
            <a:ln w="9525">
              <a:noFill/>
            </a:ln>
          </p:spPr>
          <p:txBody>
            <a:bodyPr/>
            <a:lstStyle/>
            <a:p>
              <a:endParaRPr lang="zh-CN" altLang="en-US"/>
            </a:p>
          </p:txBody>
        </p:sp>
      </p:grpSp>
    </p:spTree>
  </p:cSld>
  <p:clrMapOvr>
    <a:masterClrMapping/>
  </p:clrMapOvr>
  <p:transition spd="med" advTm="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382428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扣缴义务人扣缴个人所得税流程图</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矩形 31"/>
          <p:cNvSpPr/>
          <p:nvPr/>
        </p:nvSpPr>
        <p:spPr>
          <a:xfrm>
            <a:off x="236538" y="2571750"/>
            <a:ext cx="87947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扣缴义务人登记</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4" name="矩形 173"/>
          <p:cNvSpPr/>
          <p:nvPr/>
        </p:nvSpPr>
        <p:spPr>
          <a:xfrm>
            <a:off x="1268413" y="2571750"/>
            <a:ext cx="10001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纳税人基础信息采集</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3" name="流程图: 决策 32"/>
          <p:cNvSpPr/>
          <p:nvPr/>
        </p:nvSpPr>
        <p:spPr>
          <a:xfrm>
            <a:off x="2484438" y="2463800"/>
            <a:ext cx="1295400" cy="72072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是否为非居民</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5" name="矩形 174"/>
          <p:cNvSpPr/>
          <p:nvPr/>
        </p:nvSpPr>
        <p:spPr>
          <a:xfrm>
            <a:off x="4067175" y="1418908"/>
            <a:ext cx="614363"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居民</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6" name="矩形 175"/>
          <p:cNvSpPr/>
          <p:nvPr/>
        </p:nvSpPr>
        <p:spPr>
          <a:xfrm>
            <a:off x="4067175" y="3795713"/>
            <a:ext cx="792163"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非居民</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7" name="矩形 176"/>
          <p:cNvSpPr/>
          <p:nvPr/>
        </p:nvSpPr>
        <p:spPr>
          <a:xfrm>
            <a:off x="4932363" y="842963"/>
            <a:ext cx="10001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专项扣除</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信息采集</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8" name="矩形 177"/>
          <p:cNvSpPr/>
          <p:nvPr/>
        </p:nvSpPr>
        <p:spPr>
          <a:xfrm>
            <a:off x="4932363" y="1708150"/>
            <a:ext cx="1000125"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其他综合</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所得</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9" name="矩形 178"/>
          <p:cNvSpPr/>
          <p:nvPr/>
        </p:nvSpPr>
        <p:spPr>
          <a:xfrm>
            <a:off x="4932363" y="2589213"/>
            <a:ext cx="3095625" cy="325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其他分类所得</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0" name="矩形 179"/>
          <p:cNvSpPr/>
          <p:nvPr/>
        </p:nvSpPr>
        <p:spPr>
          <a:xfrm>
            <a:off x="6372225" y="933450"/>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工资</a:t>
            </a: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a:t>
            </a: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薪金所得</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7" name="矩形 186"/>
          <p:cNvSpPr/>
          <p:nvPr/>
        </p:nvSpPr>
        <p:spPr>
          <a:xfrm>
            <a:off x="6372225" y="133032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劳务报酬所得</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8" name="矩形 187"/>
          <p:cNvSpPr/>
          <p:nvPr/>
        </p:nvSpPr>
        <p:spPr>
          <a:xfrm>
            <a:off x="6372225" y="1725613"/>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特许权使用费所得</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9" name="矩形 188"/>
          <p:cNvSpPr/>
          <p:nvPr/>
        </p:nvSpPr>
        <p:spPr>
          <a:xfrm>
            <a:off x="6372225" y="2122488"/>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稿酬所得所得</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1" name="矩形 190"/>
          <p:cNvSpPr/>
          <p:nvPr/>
        </p:nvSpPr>
        <p:spPr>
          <a:xfrm>
            <a:off x="6372225" y="469582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其他分类所得</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2" name="矩形 191"/>
          <p:cNvSpPr/>
          <p:nvPr/>
        </p:nvSpPr>
        <p:spPr>
          <a:xfrm>
            <a:off x="6372225" y="3111500"/>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工资</a:t>
            </a: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a:t>
            </a: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薪金所得</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3" name="矩形 192"/>
          <p:cNvSpPr/>
          <p:nvPr/>
        </p:nvSpPr>
        <p:spPr>
          <a:xfrm>
            <a:off x="6372225" y="350837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劳务报酬所得</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4" name="矩形 193"/>
          <p:cNvSpPr/>
          <p:nvPr/>
        </p:nvSpPr>
        <p:spPr>
          <a:xfrm>
            <a:off x="6372225" y="3903663"/>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特许权使用费所得</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5" name="矩形 194"/>
          <p:cNvSpPr/>
          <p:nvPr/>
        </p:nvSpPr>
        <p:spPr>
          <a:xfrm>
            <a:off x="6372225" y="4300538"/>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稿酬所得所得</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6" name="矩形 195"/>
          <p:cNvSpPr/>
          <p:nvPr/>
        </p:nvSpPr>
        <p:spPr>
          <a:xfrm>
            <a:off x="8389938" y="1419225"/>
            <a:ext cx="503238" cy="309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全</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员</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全</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额</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扣</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缴</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申</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报</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35" name="直接箭头连接符 34"/>
          <p:cNvCxnSpPr>
            <a:stCxn id="32" idx="3"/>
            <a:endCxn id="174" idx="1"/>
          </p:cNvCxnSpPr>
          <p:nvPr/>
        </p:nvCxnSpPr>
        <p:spPr>
          <a:xfrm>
            <a:off x="1128713" y="2824163"/>
            <a:ext cx="127000"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7" name="直接箭头连接符 196"/>
          <p:cNvCxnSpPr>
            <a:stCxn id="174" idx="3"/>
          </p:cNvCxnSpPr>
          <p:nvPr/>
        </p:nvCxnSpPr>
        <p:spPr>
          <a:xfrm>
            <a:off x="2281238" y="2824163"/>
            <a:ext cx="215900"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7610" name="肘形连接符 39"/>
          <p:cNvCxnSpPr>
            <a:stCxn id="33" idx="3"/>
            <a:endCxn id="175" idx="1"/>
          </p:cNvCxnSpPr>
          <p:nvPr/>
        </p:nvCxnSpPr>
        <p:spPr>
          <a:xfrm flipV="1">
            <a:off x="3780155" y="1671320"/>
            <a:ext cx="287020" cy="1153160"/>
          </a:xfrm>
          <a:prstGeom prst="bentConnector3">
            <a:avLst>
              <a:gd name="adj1" fmla="val 50000"/>
            </a:avLst>
          </a:prstGeom>
          <a:ln w="28575" cap="flat" cmpd="sng">
            <a:solidFill>
              <a:schemeClr val="tx2"/>
            </a:solidFill>
            <a:prstDash val="solid"/>
            <a:miter/>
            <a:headEnd type="none" w="med" len="med"/>
            <a:tailEnd type="arrow" w="med" len="med"/>
          </a:ln>
        </p:spPr>
      </p:cxnSp>
      <p:cxnSp>
        <p:nvCxnSpPr>
          <p:cNvPr id="67611" name="肘形连接符 197"/>
          <p:cNvCxnSpPr>
            <a:stCxn id="33" idx="3"/>
            <a:endCxn id="176" idx="1"/>
          </p:cNvCxnSpPr>
          <p:nvPr/>
        </p:nvCxnSpPr>
        <p:spPr>
          <a:xfrm>
            <a:off x="3780155" y="2824480"/>
            <a:ext cx="287020" cy="1224280"/>
          </a:xfrm>
          <a:prstGeom prst="bentConnector3">
            <a:avLst>
              <a:gd name="adj1" fmla="val 50000"/>
            </a:avLst>
          </a:prstGeom>
          <a:ln w="28575" cap="flat" cmpd="sng">
            <a:solidFill>
              <a:schemeClr val="tx2"/>
            </a:solidFill>
            <a:prstDash val="solid"/>
            <a:miter/>
            <a:headEnd type="none" w="med" len="med"/>
            <a:tailEnd type="arrow" w="med" len="med"/>
          </a:ln>
        </p:spPr>
      </p:cxnSp>
      <p:cxnSp>
        <p:nvCxnSpPr>
          <p:cNvPr id="67612" name="肘形连接符 198"/>
          <p:cNvCxnSpPr>
            <a:stCxn id="176" idx="3"/>
            <a:endCxn id="192" idx="1"/>
          </p:cNvCxnSpPr>
          <p:nvPr/>
        </p:nvCxnSpPr>
        <p:spPr>
          <a:xfrm flipV="1">
            <a:off x="4859655" y="3273425"/>
            <a:ext cx="1512570" cy="775335"/>
          </a:xfrm>
          <a:prstGeom prst="bentConnector3">
            <a:avLst>
              <a:gd name="adj1" fmla="val 50000"/>
            </a:avLst>
          </a:prstGeom>
          <a:ln w="28575" cap="flat" cmpd="sng">
            <a:solidFill>
              <a:schemeClr val="tx2"/>
            </a:solidFill>
            <a:prstDash val="solid"/>
            <a:miter/>
            <a:headEnd type="none" w="med" len="med"/>
            <a:tailEnd type="arrow" w="med" len="med"/>
          </a:ln>
        </p:spPr>
      </p:cxnSp>
      <p:cxnSp>
        <p:nvCxnSpPr>
          <p:cNvPr id="67613" name="肘形连接符 199"/>
          <p:cNvCxnSpPr>
            <a:stCxn id="176" idx="3"/>
            <a:endCxn id="193" idx="1"/>
          </p:cNvCxnSpPr>
          <p:nvPr/>
        </p:nvCxnSpPr>
        <p:spPr>
          <a:xfrm flipV="1">
            <a:off x="4859655" y="3670300"/>
            <a:ext cx="1512570" cy="378460"/>
          </a:xfrm>
          <a:prstGeom prst="bentConnector3">
            <a:avLst>
              <a:gd name="adj1" fmla="val 50000"/>
            </a:avLst>
          </a:prstGeom>
          <a:ln w="28575" cap="flat" cmpd="sng">
            <a:solidFill>
              <a:schemeClr val="tx2"/>
            </a:solidFill>
            <a:prstDash val="solid"/>
            <a:miter/>
            <a:headEnd type="none" w="med" len="med"/>
            <a:tailEnd type="arrow" w="med" len="med"/>
          </a:ln>
        </p:spPr>
      </p:cxnSp>
      <p:cxnSp>
        <p:nvCxnSpPr>
          <p:cNvPr id="67614" name="肘形连接符 200"/>
          <p:cNvCxnSpPr>
            <a:stCxn id="176" idx="3"/>
            <a:endCxn id="194" idx="1"/>
          </p:cNvCxnSpPr>
          <p:nvPr/>
        </p:nvCxnSpPr>
        <p:spPr>
          <a:xfrm>
            <a:off x="4859655" y="4048760"/>
            <a:ext cx="1512570" cy="17145"/>
          </a:xfrm>
          <a:prstGeom prst="bentConnector3">
            <a:avLst>
              <a:gd name="adj1" fmla="val 50000"/>
            </a:avLst>
          </a:prstGeom>
          <a:ln w="28575" cap="flat" cmpd="sng">
            <a:solidFill>
              <a:schemeClr val="tx2"/>
            </a:solidFill>
            <a:prstDash val="solid"/>
            <a:miter/>
            <a:headEnd type="none" w="med" len="med"/>
            <a:tailEnd type="arrow" w="med" len="med"/>
          </a:ln>
        </p:spPr>
      </p:cxnSp>
      <p:cxnSp>
        <p:nvCxnSpPr>
          <p:cNvPr id="67615" name="肘形连接符 201"/>
          <p:cNvCxnSpPr>
            <a:stCxn id="176" idx="3"/>
            <a:endCxn id="195" idx="1"/>
          </p:cNvCxnSpPr>
          <p:nvPr/>
        </p:nvCxnSpPr>
        <p:spPr>
          <a:xfrm>
            <a:off x="4859655" y="4048760"/>
            <a:ext cx="1512570" cy="414020"/>
          </a:xfrm>
          <a:prstGeom prst="bentConnector3">
            <a:avLst>
              <a:gd name="adj1" fmla="val 50000"/>
            </a:avLst>
          </a:prstGeom>
          <a:ln w="28575" cap="flat" cmpd="sng">
            <a:solidFill>
              <a:schemeClr val="tx2"/>
            </a:solidFill>
            <a:prstDash val="solid"/>
            <a:miter/>
            <a:headEnd type="none" w="med" len="med"/>
            <a:tailEnd type="arrow" w="med" len="med"/>
          </a:ln>
        </p:spPr>
      </p:cxnSp>
      <p:cxnSp>
        <p:nvCxnSpPr>
          <p:cNvPr id="67616" name="肘形连接符 202"/>
          <p:cNvCxnSpPr>
            <a:stCxn id="176" idx="3"/>
            <a:endCxn id="191" idx="1"/>
          </p:cNvCxnSpPr>
          <p:nvPr/>
        </p:nvCxnSpPr>
        <p:spPr>
          <a:xfrm>
            <a:off x="4859655" y="4048760"/>
            <a:ext cx="1512570" cy="808990"/>
          </a:xfrm>
          <a:prstGeom prst="bentConnector3">
            <a:avLst>
              <a:gd name="adj1" fmla="val 50000"/>
            </a:avLst>
          </a:prstGeom>
          <a:ln w="28575" cap="flat" cmpd="sng">
            <a:solidFill>
              <a:schemeClr val="tx2"/>
            </a:solidFill>
            <a:prstDash val="solid"/>
            <a:miter/>
            <a:headEnd type="none" w="med" len="med"/>
            <a:tailEnd type="arrow" w="med" len="med"/>
          </a:ln>
        </p:spPr>
      </p:cxnSp>
      <p:cxnSp>
        <p:nvCxnSpPr>
          <p:cNvPr id="67617" name="肘形连接符 203"/>
          <p:cNvCxnSpPr>
            <a:stCxn id="175" idx="3"/>
            <a:endCxn id="177" idx="1"/>
          </p:cNvCxnSpPr>
          <p:nvPr/>
        </p:nvCxnSpPr>
        <p:spPr>
          <a:xfrm flipV="1">
            <a:off x="4681855" y="1096010"/>
            <a:ext cx="250825" cy="575310"/>
          </a:xfrm>
          <a:prstGeom prst="bentConnector3">
            <a:avLst>
              <a:gd name="adj1" fmla="val 50127"/>
            </a:avLst>
          </a:prstGeom>
          <a:ln w="28575" cap="flat" cmpd="sng">
            <a:solidFill>
              <a:schemeClr val="tx2"/>
            </a:solidFill>
            <a:prstDash val="solid"/>
            <a:miter/>
            <a:headEnd type="none" w="med" len="med"/>
            <a:tailEnd type="arrow" w="med" len="med"/>
          </a:ln>
        </p:spPr>
      </p:cxnSp>
      <p:cxnSp>
        <p:nvCxnSpPr>
          <p:cNvPr id="67618" name="肘形连接符 204"/>
          <p:cNvCxnSpPr>
            <a:stCxn id="175" idx="3"/>
            <a:endCxn id="178" idx="1"/>
          </p:cNvCxnSpPr>
          <p:nvPr/>
        </p:nvCxnSpPr>
        <p:spPr>
          <a:xfrm>
            <a:off x="4681855" y="1671320"/>
            <a:ext cx="250825" cy="288925"/>
          </a:xfrm>
          <a:prstGeom prst="bentConnector3">
            <a:avLst>
              <a:gd name="adj1" fmla="val 50127"/>
            </a:avLst>
          </a:prstGeom>
          <a:ln w="28575" cap="flat" cmpd="sng">
            <a:solidFill>
              <a:schemeClr val="tx2"/>
            </a:solidFill>
            <a:prstDash val="solid"/>
            <a:miter/>
            <a:headEnd type="none" w="med" len="med"/>
            <a:tailEnd type="arrow" w="med" len="med"/>
          </a:ln>
        </p:spPr>
      </p:cxnSp>
      <p:cxnSp>
        <p:nvCxnSpPr>
          <p:cNvPr id="67619" name="肘形连接符 205"/>
          <p:cNvCxnSpPr>
            <a:stCxn id="175" idx="3"/>
            <a:endCxn id="179" idx="1"/>
          </p:cNvCxnSpPr>
          <p:nvPr/>
        </p:nvCxnSpPr>
        <p:spPr>
          <a:xfrm>
            <a:off x="4681855" y="1671320"/>
            <a:ext cx="250825" cy="1081405"/>
          </a:xfrm>
          <a:prstGeom prst="bentConnector3">
            <a:avLst>
              <a:gd name="adj1" fmla="val 50127"/>
            </a:avLst>
          </a:prstGeom>
          <a:ln w="28575" cap="flat" cmpd="sng">
            <a:solidFill>
              <a:schemeClr val="tx2"/>
            </a:solidFill>
            <a:prstDash val="solid"/>
            <a:miter/>
            <a:headEnd type="none" w="med" len="med"/>
            <a:tailEnd type="arrow" w="med" len="med"/>
          </a:ln>
        </p:spPr>
      </p:cxnSp>
      <p:cxnSp>
        <p:nvCxnSpPr>
          <p:cNvPr id="67620" name="肘形连接符 206"/>
          <p:cNvCxnSpPr>
            <a:stCxn id="178" idx="3"/>
            <a:endCxn id="189" idx="1"/>
          </p:cNvCxnSpPr>
          <p:nvPr/>
        </p:nvCxnSpPr>
        <p:spPr>
          <a:xfrm>
            <a:off x="5945188" y="1960563"/>
            <a:ext cx="414337" cy="323850"/>
          </a:xfrm>
          <a:prstGeom prst="bentConnector3">
            <a:avLst>
              <a:gd name="adj1" fmla="val 49810"/>
            </a:avLst>
          </a:prstGeom>
          <a:ln w="28575" cap="flat" cmpd="sng">
            <a:solidFill>
              <a:schemeClr val="tx2"/>
            </a:solidFill>
            <a:prstDash val="solid"/>
            <a:miter/>
            <a:headEnd type="none" w="med" len="med"/>
            <a:tailEnd type="arrow" w="med" len="med"/>
          </a:ln>
        </p:spPr>
      </p:cxnSp>
      <p:cxnSp>
        <p:nvCxnSpPr>
          <p:cNvPr id="67621" name="肘形连接符 207"/>
          <p:cNvCxnSpPr>
            <a:stCxn id="178" idx="3"/>
            <a:endCxn id="188" idx="1"/>
          </p:cNvCxnSpPr>
          <p:nvPr/>
        </p:nvCxnSpPr>
        <p:spPr>
          <a:xfrm flipV="1">
            <a:off x="5945188" y="1887538"/>
            <a:ext cx="414337" cy="73025"/>
          </a:xfrm>
          <a:prstGeom prst="bentConnector3">
            <a:avLst>
              <a:gd name="adj1" fmla="val 49810"/>
            </a:avLst>
          </a:prstGeom>
          <a:ln w="28575" cap="flat" cmpd="sng">
            <a:solidFill>
              <a:schemeClr val="tx2"/>
            </a:solidFill>
            <a:prstDash val="solid"/>
            <a:miter/>
            <a:headEnd type="none" w="med" len="med"/>
            <a:tailEnd type="arrow" w="med" len="med"/>
          </a:ln>
        </p:spPr>
      </p:cxnSp>
      <p:cxnSp>
        <p:nvCxnSpPr>
          <p:cNvPr id="67622" name="肘形连接符 208"/>
          <p:cNvCxnSpPr>
            <a:stCxn id="178" idx="3"/>
            <a:endCxn id="187" idx="1"/>
          </p:cNvCxnSpPr>
          <p:nvPr/>
        </p:nvCxnSpPr>
        <p:spPr>
          <a:xfrm flipV="1">
            <a:off x="5945188" y="1492250"/>
            <a:ext cx="414337" cy="468313"/>
          </a:xfrm>
          <a:prstGeom prst="bentConnector3">
            <a:avLst>
              <a:gd name="adj1" fmla="val 49810"/>
            </a:avLst>
          </a:prstGeom>
          <a:ln w="28575" cap="flat" cmpd="sng">
            <a:solidFill>
              <a:schemeClr val="tx2"/>
            </a:solidFill>
            <a:prstDash val="solid"/>
            <a:miter/>
            <a:headEnd type="none" w="med" len="med"/>
            <a:tailEnd type="arrow" w="med" len="med"/>
          </a:ln>
        </p:spPr>
      </p:cxnSp>
      <p:cxnSp>
        <p:nvCxnSpPr>
          <p:cNvPr id="67623" name="肘形连接符 209"/>
          <p:cNvCxnSpPr>
            <a:stCxn id="177" idx="3"/>
            <a:endCxn id="180" idx="1"/>
          </p:cNvCxnSpPr>
          <p:nvPr/>
        </p:nvCxnSpPr>
        <p:spPr>
          <a:xfrm>
            <a:off x="5945188" y="1095375"/>
            <a:ext cx="414337" cy="0"/>
          </a:xfrm>
          <a:prstGeom prst="straightConnector1">
            <a:avLst/>
          </a:prstGeom>
          <a:ln w="28575" cap="flat" cmpd="sng">
            <a:solidFill>
              <a:schemeClr val="tx2"/>
            </a:solidFill>
            <a:prstDash val="solid"/>
            <a:headEnd type="none" w="med" len="med"/>
            <a:tailEnd type="arrow" w="med" len="med"/>
          </a:ln>
        </p:spPr>
      </p:cxnSp>
      <p:cxnSp>
        <p:nvCxnSpPr>
          <p:cNvPr id="67624" name="肘形连接符 212"/>
          <p:cNvCxnSpPr>
            <a:stCxn id="180" idx="3"/>
            <a:endCxn id="196" idx="1"/>
          </p:cNvCxnSpPr>
          <p:nvPr/>
        </p:nvCxnSpPr>
        <p:spPr>
          <a:xfrm>
            <a:off x="8040688" y="1095375"/>
            <a:ext cx="336550" cy="1871663"/>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67625" name="肘形连接符 213"/>
          <p:cNvCxnSpPr>
            <a:stCxn id="187" idx="3"/>
            <a:endCxn id="196" idx="1"/>
          </p:cNvCxnSpPr>
          <p:nvPr/>
        </p:nvCxnSpPr>
        <p:spPr>
          <a:xfrm>
            <a:off x="8040688" y="1492250"/>
            <a:ext cx="336550" cy="1474788"/>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67626" name="肘形连接符 214"/>
          <p:cNvCxnSpPr>
            <a:stCxn id="188" idx="3"/>
            <a:endCxn id="196" idx="1"/>
          </p:cNvCxnSpPr>
          <p:nvPr/>
        </p:nvCxnSpPr>
        <p:spPr>
          <a:xfrm>
            <a:off x="8040688" y="1887538"/>
            <a:ext cx="336550" cy="1079500"/>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67627" name="肘形连接符 215"/>
          <p:cNvCxnSpPr>
            <a:stCxn id="189" idx="3"/>
            <a:endCxn id="196" idx="1"/>
          </p:cNvCxnSpPr>
          <p:nvPr/>
        </p:nvCxnSpPr>
        <p:spPr>
          <a:xfrm>
            <a:off x="8040688" y="2284413"/>
            <a:ext cx="336550" cy="682625"/>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67628" name="肘形连接符 216"/>
          <p:cNvCxnSpPr>
            <a:stCxn id="179" idx="3"/>
            <a:endCxn id="196" idx="1"/>
          </p:cNvCxnSpPr>
          <p:nvPr/>
        </p:nvCxnSpPr>
        <p:spPr>
          <a:xfrm>
            <a:off x="8040688" y="2752725"/>
            <a:ext cx="336550" cy="214313"/>
          </a:xfrm>
          <a:prstGeom prst="bentConnector3">
            <a:avLst>
              <a:gd name="adj1" fmla="val 50000"/>
            </a:avLst>
          </a:prstGeom>
          <a:ln w="28575" cap="flat" cmpd="sng">
            <a:solidFill>
              <a:schemeClr val="tx2"/>
            </a:solidFill>
            <a:prstDash val="solid"/>
            <a:miter/>
            <a:headEnd type="none" w="med" len="med"/>
            <a:tailEnd type="arrow" w="med" len="med"/>
          </a:ln>
        </p:spPr>
      </p:cxnSp>
      <p:cxnSp>
        <p:nvCxnSpPr>
          <p:cNvPr id="67629" name="肘形连接符 217"/>
          <p:cNvCxnSpPr>
            <a:stCxn id="192" idx="3"/>
            <a:endCxn id="196" idx="1"/>
          </p:cNvCxnSpPr>
          <p:nvPr/>
        </p:nvCxnSpPr>
        <p:spPr>
          <a:xfrm flipV="1">
            <a:off x="8040688" y="2967038"/>
            <a:ext cx="336550" cy="306387"/>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67630" name="肘形连接符 218"/>
          <p:cNvCxnSpPr>
            <a:stCxn id="193" idx="3"/>
            <a:endCxn id="196" idx="1"/>
          </p:cNvCxnSpPr>
          <p:nvPr/>
        </p:nvCxnSpPr>
        <p:spPr>
          <a:xfrm flipV="1">
            <a:off x="8040688" y="2967038"/>
            <a:ext cx="336550" cy="703262"/>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67631" name="肘形连接符 219"/>
          <p:cNvCxnSpPr>
            <a:stCxn id="194" idx="3"/>
            <a:endCxn id="196" idx="1"/>
          </p:cNvCxnSpPr>
          <p:nvPr/>
        </p:nvCxnSpPr>
        <p:spPr>
          <a:xfrm flipV="1">
            <a:off x="8040688" y="2967038"/>
            <a:ext cx="336550" cy="1098550"/>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67632" name="肘形连接符 220"/>
          <p:cNvCxnSpPr>
            <a:stCxn id="195" idx="3"/>
            <a:endCxn id="196" idx="1"/>
          </p:cNvCxnSpPr>
          <p:nvPr/>
        </p:nvCxnSpPr>
        <p:spPr>
          <a:xfrm flipV="1">
            <a:off x="8040688" y="2967038"/>
            <a:ext cx="336550" cy="1495425"/>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67633" name="肘形连接符 221"/>
          <p:cNvCxnSpPr>
            <a:stCxn id="191" idx="3"/>
            <a:endCxn id="196" idx="1"/>
          </p:cNvCxnSpPr>
          <p:nvPr/>
        </p:nvCxnSpPr>
        <p:spPr>
          <a:xfrm flipV="1">
            <a:off x="8040688" y="2967038"/>
            <a:ext cx="336550" cy="1890712"/>
          </a:xfrm>
          <a:prstGeom prst="bentConnector3">
            <a:avLst>
              <a:gd name="adj1" fmla="val 49528"/>
            </a:avLst>
          </a:prstGeom>
          <a:ln w="28575" cap="flat" cmpd="sng">
            <a:solidFill>
              <a:schemeClr val="tx2"/>
            </a:solidFill>
            <a:prstDash val="solid"/>
            <a:miter/>
            <a:headEnd type="none" w="med" len="med"/>
            <a:tailEnd type="arrow" w="med" len="med"/>
          </a:ln>
        </p:spPr>
      </p:cxnSp>
    </p:spTree>
  </p:cSld>
  <p:clrMapOvr>
    <a:masterClrMapping/>
  </p:clrMapOvr>
  <p:transition spd="med" advTm="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382428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实施新税制后扣缴义务的主要变化点</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矩形 14"/>
          <p:cNvSpPr/>
          <p:nvPr/>
        </p:nvSpPr>
        <p:spPr>
          <a:xfrm flipV="1">
            <a:off x="1588" y="3508375"/>
            <a:ext cx="3706813" cy="188913"/>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8615" name="组合 51"/>
          <p:cNvGrpSpPr/>
          <p:nvPr/>
        </p:nvGrpSpPr>
        <p:grpSpPr>
          <a:xfrm>
            <a:off x="2984500" y="3508375"/>
            <a:ext cx="1338263" cy="1339850"/>
            <a:chOff x="3225639" y="4543565"/>
            <a:chExt cx="1735762" cy="1734334"/>
          </a:xfrm>
        </p:grpSpPr>
        <p:sp>
          <p:nvSpPr>
            <p:cNvPr id="53" name="椭圆 52"/>
            <p:cNvSpPr/>
            <p:nvPr/>
          </p:nvSpPr>
          <p:spPr>
            <a:xfrm flipV="1">
              <a:off x="3225639" y="4543565"/>
              <a:ext cx="1735762" cy="1734334"/>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54" name="椭圆 53"/>
            <p:cNvSpPr/>
            <p:nvPr/>
          </p:nvSpPr>
          <p:spPr>
            <a:xfrm rot="10800000" flipV="1">
              <a:off x="3450403" y="4786205"/>
              <a:ext cx="1284515" cy="1284516"/>
            </a:xfrm>
            <a:prstGeom prst="ellipse">
              <a:avLst/>
            </a:prstGeom>
            <a:solidFill>
              <a:schemeClr val="bg1">
                <a:lumMod val="95000"/>
              </a:schemeClr>
            </a:solidFill>
            <a:ln w="25400" cap="flat" cmpd="sng" algn="ctr">
              <a:noFill/>
              <a:prstDash val="solid"/>
            </a:ln>
            <a:effectLst/>
          </p:spPr>
          <p:txBody>
            <a:bodyPr tIns="36000"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100" b="1" i="0" u="none" strike="noStrike" kern="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rPr>
                <a:t>01</a:t>
              </a:r>
              <a:endParaRPr kumimoji="0" lang="zh-CN" altLang="en-US" sz="31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55" name="矩形 14"/>
          <p:cNvSpPr/>
          <p:nvPr/>
        </p:nvSpPr>
        <p:spPr>
          <a:xfrm flipV="1">
            <a:off x="5219700" y="3508375"/>
            <a:ext cx="3960813" cy="174625"/>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8617" name="组合 55"/>
          <p:cNvGrpSpPr/>
          <p:nvPr/>
        </p:nvGrpSpPr>
        <p:grpSpPr>
          <a:xfrm>
            <a:off x="4529138" y="3508375"/>
            <a:ext cx="1338262" cy="1339850"/>
            <a:chOff x="5227325" y="4543565"/>
            <a:chExt cx="1735762" cy="1734334"/>
          </a:xfrm>
        </p:grpSpPr>
        <p:sp>
          <p:nvSpPr>
            <p:cNvPr id="57" name="椭圆 56"/>
            <p:cNvSpPr/>
            <p:nvPr/>
          </p:nvSpPr>
          <p:spPr>
            <a:xfrm flipV="1">
              <a:off x="5227325" y="4543565"/>
              <a:ext cx="1735762" cy="1734334"/>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58" name="椭圆 57"/>
            <p:cNvSpPr/>
            <p:nvPr/>
          </p:nvSpPr>
          <p:spPr>
            <a:xfrm rot="10800000" flipV="1">
              <a:off x="5460802" y="4768780"/>
              <a:ext cx="1284515" cy="1284516"/>
            </a:xfrm>
            <a:prstGeom prst="ellipse">
              <a:avLst/>
            </a:prstGeom>
            <a:solidFill>
              <a:schemeClr val="bg1">
                <a:lumMod val="95000"/>
              </a:schemeClr>
            </a:solidFill>
            <a:ln w="25400" cap="flat" cmpd="sng" algn="ctr">
              <a:noFill/>
              <a:prstDash val="solid"/>
            </a:ln>
            <a:effectLst/>
          </p:spPr>
          <p:txBody>
            <a:bodyPr tIns="3600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100" b="1" i="0" u="none" strike="noStrike" kern="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rPr>
                <a:t>02</a:t>
              </a:r>
              <a:endParaRPr kumimoji="0" lang="zh-CN" altLang="en-US" sz="31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62" name="矩形 61"/>
          <p:cNvSpPr/>
          <p:nvPr/>
        </p:nvSpPr>
        <p:spPr>
          <a:xfrm>
            <a:off x="468313" y="142557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工资</a:t>
            </a: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a:t>
            </a: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薪金所得</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3" name="矩形 62"/>
          <p:cNvSpPr/>
          <p:nvPr/>
        </p:nvSpPr>
        <p:spPr>
          <a:xfrm>
            <a:off x="2268538" y="142557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劳务报酬所得</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4" name="矩形 63"/>
          <p:cNvSpPr/>
          <p:nvPr/>
        </p:nvSpPr>
        <p:spPr>
          <a:xfrm>
            <a:off x="479425" y="1887538"/>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特许权使用费所得</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5" name="矩形 64"/>
          <p:cNvSpPr/>
          <p:nvPr/>
        </p:nvSpPr>
        <p:spPr>
          <a:xfrm>
            <a:off x="2271713" y="1887538"/>
            <a:ext cx="165735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稿酬所得所得</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357188" y="1276350"/>
            <a:ext cx="3638550" cy="1150938"/>
          </a:xfrm>
          <a:prstGeom prst="rect">
            <a:avLst/>
          </a:prstGeom>
          <a:noFill/>
          <a:ln w="19050">
            <a:solidFill>
              <a:srgbClr val="005DA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8623" name="矩形 66"/>
          <p:cNvSpPr/>
          <p:nvPr/>
        </p:nvSpPr>
        <p:spPr>
          <a:xfrm>
            <a:off x="579438" y="762000"/>
            <a:ext cx="3205162" cy="369888"/>
          </a:xfrm>
          <a:prstGeom prst="rect">
            <a:avLst/>
          </a:prstGeom>
          <a:noFill/>
          <a:ln w="9525">
            <a:noFill/>
          </a:ln>
        </p:spPr>
        <p:txBody>
          <a:bodyPr wrap="none">
            <a:spAutoFit/>
          </a:bodyPr>
          <a:lstStyle/>
          <a:p>
            <a:pPr algn="ctr"/>
            <a:r>
              <a:rPr lang="zh-CN" altLang="en-US" b="1" dirty="0">
                <a:solidFill>
                  <a:srgbClr val="005DA2"/>
                </a:solidFill>
                <a:latin typeface="Calibri" panose="020F0502020204030204" pitchFamily="34" charset="0"/>
              </a:rPr>
              <a:t>四项劳动性所得实行综合计税</a:t>
            </a:r>
            <a:endParaRPr lang="zh-CN" altLang="zh-CN" b="1" dirty="0">
              <a:solidFill>
                <a:srgbClr val="005DA2"/>
              </a:solidFill>
              <a:latin typeface="Calibri" panose="020F0502020204030204" pitchFamily="34" charset="0"/>
            </a:endParaRPr>
          </a:p>
        </p:txBody>
      </p:sp>
      <p:sp>
        <p:nvSpPr>
          <p:cNvPr id="68624" name="矩形 67"/>
          <p:cNvSpPr/>
          <p:nvPr/>
        </p:nvSpPr>
        <p:spPr>
          <a:xfrm>
            <a:off x="236538" y="2643188"/>
            <a:ext cx="3903662" cy="646112"/>
          </a:xfrm>
          <a:prstGeom prst="rect">
            <a:avLst/>
          </a:prstGeom>
          <a:noFill/>
          <a:ln w="9525">
            <a:noFill/>
          </a:ln>
        </p:spPr>
        <p:txBody>
          <a:bodyPr wrap="none">
            <a:spAutoFit/>
          </a:bodyPr>
          <a:lstStyle/>
          <a:p>
            <a:pPr algn="just"/>
            <a:r>
              <a:rPr lang="zh-CN" altLang="en-US" b="1" dirty="0">
                <a:solidFill>
                  <a:srgbClr val="005DA2"/>
                </a:solidFill>
                <a:latin typeface="Calibri" panose="020F0502020204030204" pitchFamily="34" charset="0"/>
              </a:rPr>
              <a:t>“累计预扣法”预扣预缴个人所得税</a:t>
            </a:r>
            <a:endParaRPr lang="en-US" altLang="zh-CN" b="1" dirty="0">
              <a:solidFill>
                <a:srgbClr val="005DA2"/>
              </a:solidFill>
              <a:latin typeface="Calibri" panose="020F0502020204030204" pitchFamily="34" charset="0"/>
            </a:endParaRPr>
          </a:p>
          <a:p>
            <a:pPr algn="just"/>
            <a:r>
              <a:rPr lang="zh-CN" altLang="en-US" b="1" dirty="0">
                <a:solidFill>
                  <a:srgbClr val="005DA2"/>
                </a:solidFill>
                <a:latin typeface="Calibri" panose="020F0502020204030204" pitchFamily="34" charset="0"/>
              </a:rPr>
              <a:t>并按月办理扣缴申报</a:t>
            </a:r>
            <a:endParaRPr lang="zh-CN" altLang="zh-CN" b="1" dirty="0">
              <a:solidFill>
                <a:srgbClr val="005DA2"/>
              </a:solidFill>
              <a:latin typeface="Calibri" panose="020F0502020204030204" pitchFamily="34" charset="0"/>
            </a:endParaRPr>
          </a:p>
        </p:txBody>
      </p:sp>
      <p:sp>
        <p:nvSpPr>
          <p:cNvPr id="68625" name="矩形 68"/>
          <p:cNvSpPr/>
          <p:nvPr/>
        </p:nvSpPr>
        <p:spPr>
          <a:xfrm>
            <a:off x="5259388" y="762000"/>
            <a:ext cx="3338512" cy="368300"/>
          </a:xfrm>
          <a:prstGeom prst="rect">
            <a:avLst/>
          </a:prstGeom>
          <a:noFill/>
          <a:ln w="9525">
            <a:noFill/>
          </a:ln>
        </p:spPr>
        <p:txBody>
          <a:bodyPr wrap="none">
            <a:spAutoFit/>
          </a:bodyPr>
          <a:lstStyle/>
          <a:p>
            <a:pPr algn="ctr"/>
            <a:r>
              <a:rPr lang="en-US" altLang="zh-CN" b="1" dirty="0">
                <a:solidFill>
                  <a:srgbClr val="005DA2"/>
                </a:solidFill>
                <a:latin typeface="Calibri" panose="020F0502020204030204" pitchFamily="34" charset="0"/>
              </a:rPr>
              <a:t> </a:t>
            </a:r>
            <a:r>
              <a:rPr lang="zh-CN" altLang="zh-CN" b="1" dirty="0">
                <a:solidFill>
                  <a:srgbClr val="005DA2"/>
                </a:solidFill>
                <a:latin typeface="Calibri" panose="020F0502020204030204" pitchFamily="34" charset="0"/>
              </a:rPr>
              <a:t>可能需要办理</a:t>
            </a:r>
            <a:r>
              <a:rPr lang="en-US" altLang="zh-CN" b="1" dirty="0">
                <a:solidFill>
                  <a:srgbClr val="005DA2"/>
                </a:solidFill>
                <a:latin typeface="Calibri" panose="020F0502020204030204" pitchFamily="34" charset="0"/>
              </a:rPr>
              <a:t>5</a:t>
            </a:r>
            <a:r>
              <a:rPr lang="zh-CN" altLang="en-US" b="1" dirty="0">
                <a:solidFill>
                  <a:srgbClr val="005DA2"/>
                </a:solidFill>
                <a:latin typeface="Calibri" panose="020F0502020204030204" pitchFamily="34" charset="0"/>
              </a:rPr>
              <a:t>项专项附加扣除</a:t>
            </a:r>
            <a:endParaRPr lang="zh-CN" altLang="zh-CN" b="1" dirty="0">
              <a:solidFill>
                <a:srgbClr val="005DA2"/>
              </a:solidFill>
              <a:latin typeface="Calibri" panose="020F0502020204030204" pitchFamily="34" charset="0"/>
            </a:endParaRPr>
          </a:p>
        </p:txBody>
      </p:sp>
      <p:sp>
        <p:nvSpPr>
          <p:cNvPr id="70" name="矩形 69"/>
          <p:cNvSpPr/>
          <p:nvPr/>
        </p:nvSpPr>
        <p:spPr>
          <a:xfrm>
            <a:off x="4681538" y="1425575"/>
            <a:ext cx="129540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子女教育</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2" name="矩形 71"/>
          <p:cNvSpPr/>
          <p:nvPr/>
        </p:nvSpPr>
        <p:spPr>
          <a:xfrm>
            <a:off x="4694238" y="1887538"/>
            <a:ext cx="129540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住房租金</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4" name="矩形 73"/>
          <p:cNvSpPr/>
          <p:nvPr/>
        </p:nvSpPr>
        <p:spPr>
          <a:xfrm>
            <a:off x="4572000" y="1276350"/>
            <a:ext cx="4430713" cy="1150938"/>
          </a:xfrm>
          <a:prstGeom prst="rect">
            <a:avLst/>
          </a:prstGeom>
          <a:noFill/>
          <a:ln w="19050">
            <a:solidFill>
              <a:srgbClr val="005DA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8" name="矩形 77"/>
          <p:cNvSpPr/>
          <p:nvPr/>
        </p:nvSpPr>
        <p:spPr>
          <a:xfrm>
            <a:off x="6121400" y="1419225"/>
            <a:ext cx="1296988"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继续</a:t>
            </a: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教育</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9" name="矩形 78"/>
          <p:cNvSpPr/>
          <p:nvPr/>
        </p:nvSpPr>
        <p:spPr>
          <a:xfrm>
            <a:off x="6134100" y="1881188"/>
            <a:ext cx="129540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赡养老人</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0" name="矩形 79"/>
          <p:cNvSpPr/>
          <p:nvPr/>
        </p:nvSpPr>
        <p:spPr>
          <a:xfrm>
            <a:off x="7561263" y="1419225"/>
            <a:ext cx="1296988"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住房贷款利息</a:t>
            </a:r>
            <a:endParaRPr kumimoji="0" lang="en-US" altLang="zh-CN" sz="12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8632" name="矩形 81"/>
          <p:cNvSpPr/>
          <p:nvPr/>
        </p:nvSpPr>
        <p:spPr>
          <a:xfrm>
            <a:off x="4603750" y="2528888"/>
            <a:ext cx="4289425" cy="922337"/>
          </a:xfrm>
          <a:prstGeom prst="rect">
            <a:avLst/>
          </a:prstGeom>
          <a:noFill/>
          <a:ln w="9525">
            <a:noFill/>
          </a:ln>
        </p:spPr>
        <p:txBody>
          <a:bodyPr>
            <a:spAutoFit/>
          </a:bodyPr>
          <a:lstStyle/>
          <a:p>
            <a:pPr algn="just"/>
            <a:r>
              <a:rPr lang="zh-CN" altLang="en-US" b="1" dirty="0">
                <a:solidFill>
                  <a:srgbClr val="005DA2"/>
                </a:solidFill>
                <a:latin typeface="Calibri" panose="020F0502020204030204" pitchFamily="34" charset="0"/>
              </a:rPr>
              <a:t>对员工选择将专项扣除信息给任职受雇单位的，单位在发工资预扣税款时进行扣除</a:t>
            </a:r>
            <a:endParaRPr lang="zh-CN" altLang="zh-CN" b="1" dirty="0">
              <a:solidFill>
                <a:srgbClr val="005DA2"/>
              </a:solidFill>
              <a:latin typeface="Calibri" panose="020F0502020204030204" pitchFamily="34" charset="0"/>
            </a:endParaRPr>
          </a:p>
        </p:txBody>
      </p:sp>
    </p:spTree>
  </p:cSld>
  <p:clrMapOvr>
    <a:masterClrMapping/>
  </p:clrMapOvr>
  <p:transition spd="med" advTm="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382428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新增的扣缴权利与义务</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638" name="Freeform 5"/>
          <p:cNvSpPr/>
          <p:nvPr/>
        </p:nvSpPr>
        <p:spPr>
          <a:xfrm>
            <a:off x="971550" y="2211388"/>
            <a:ext cx="1479550" cy="1335087"/>
          </a:xfrm>
          <a:custGeom>
            <a:avLst/>
            <a:gdLst>
              <a:gd name="txL" fmla="*/ 0 w 2740"/>
              <a:gd name="txT" fmla="*/ 0 h 2446"/>
              <a:gd name="txR" fmla="*/ 2740 w 2740"/>
              <a:gd name="txB" fmla="*/ 2446 h 2446"/>
            </a:gdLst>
            <a:ahLst/>
            <a:cxnLst>
              <a:cxn ang="0">
                <a:pos x="1161695" y="1262745"/>
              </a:cxn>
              <a:cxn ang="0">
                <a:pos x="1109848" y="1314564"/>
              </a:cxn>
              <a:cxn ang="0">
                <a:pos x="1035858" y="1333656"/>
              </a:cxn>
              <a:cxn ang="0">
                <a:pos x="440699" y="1333656"/>
              </a:cxn>
              <a:cxn ang="0">
                <a:pos x="369949" y="1314564"/>
              </a:cxn>
              <a:cxn ang="0">
                <a:pos x="318102" y="1262200"/>
              </a:cxn>
              <a:cxn ang="0">
                <a:pos x="19443" y="739647"/>
              </a:cxn>
              <a:cxn ang="0">
                <a:pos x="0" y="667101"/>
              </a:cxn>
              <a:cxn ang="0">
                <a:pos x="19443" y="594009"/>
              </a:cxn>
              <a:cxn ang="0">
                <a:pos x="317022" y="73637"/>
              </a:cxn>
              <a:cxn ang="0">
                <a:pos x="369949" y="20182"/>
              </a:cxn>
              <a:cxn ang="0">
                <a:pos x="437458" y="545"/>
              </a:cxn>
              <a:cxn ang="0">
                <a:pos x="1034778" y="545"/>
              </a:cxn>
              <a:cxn ang="0">
                <a:pos x="1109848" y="20182"/>
              </a:cxn>
              <a:cxn ang="0">
                <a:pos x="1161695" y="72001"/>
              </a:cxn>
              <a:cxn ang="0">
                <a:pos x="1459274" y="592372"/>
              </a:cxn>
              <a:cxn ang="0">
                <a:pos x="1479797" y="667101"/>
              </a:cxn>
              <a:cxn ang="0">
                <a:pos x="1458734" y="742374"/>
              </a:cxn>
              <a:cxn ang="0">
                <a:pos x="1161695" y="1262745"/>
              </a:cxn>
            </a:cxnLst>
            <a:rect l="txL" t="txT" r="txR" b="tx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alpha val="100000"/>
            </a:schemeClr>
          </a:solidFill>
          <a:ln w="9525">
            <a:noFill/>
          </a:ln>
        </p:spPr>
        <p:txBody>
          <a:bodyPr/>
          <a:lstStyle/>
          <a:p>
            <a:endParaRPr lang="zh-CN" altLang="en-US"/>
          </a:p>
        </p:txBody>
      </p:sp>
      <p:sp>
        <p:nvSpPr>
          <p:cNvPr id="69639" name="TextBox 31"/>
          <p:cNvSpPr txBox="1"/>
          <p:nvPr/>
        </p:nvSpPr>
        <p:spPr>
          <a:xfrm>
            <a:off x="1257300" y="2447925"/>
            <a:ext cx="908050" cy="862013"/>
          </a:xfrm>
          <a:prstGeom prst="rect">
            <a:avLst/>
          </a:prstGeom>
          <a:noFill/>
          <a:ln w="9525">
            <a:noFill/>
          </a:ln>
        </p:spPr>
        <p:txBody>
          <a:bodyPr lIns="0" tIns="0" rIns="0" bIns="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权利义务</a:t>
            </a:r>
          </a:p>
        </p:txBody>
      </p:sp>
      <p:sp>
        <p:nvSpPr>
          <p:cNvPr id="69640" name="Freeform 5"/>
          <p:cNvSpPr/>
          <p:nvPr/>
        </p:nvSpPr>
        <p:spPr>
          <a:xfrm>
            <a:off x="2651125" y="1335088"/>
            <a:ext cx="547688" cy="3108325"/>
          </a:xfrm>
          <a:custGeom>
            <a:avLst/>
            <a:gdLst>
              <a:gd name="txL" fmla="*/ 0 w 3544"/>
              <a:gd name="txT" fmla="*/ 0 h 14563"/>
              <a:gd name="txR" fmla="*/ 3544 w 3544"/>
              <a:gd name="txB" fmla="*/ 14563 h 14563"/>
            </a:gdLst>
            <a:ahLst/>
            <a:cxnLst>
              <a:cxn ang="0">
                <a:pos x="308827" y="1952946"/>
              </a:cxn>
              <a:cxn ang="0">
                <a:pos x="308827" y="2626552"/>
              </a:cxn>
              <a:cxn ang="0">
                <a:pos x="363517" y="2908716"/>
              </a:cxn>
              <a:cxn ang="0">
                <a:pos x="547516" y="3012019"/>
              </a:cxn>
              <a:cxn ang="0">
                <a:pos x="547516" y="3108279"/>
              </a:cxn>
              <a:cxn ang="0">
                <a:pos x="298631" y="2991529"/>
              </a:cxn>
              <a:cxn ang="0">
                <a:pos x="219223" y="2571913"/>
              </a:cxn>
              <a:cxn ang="0">
                <a:pos x="219223" y="1980480"/>
              </a:cxn>
              <a:cxn ang="0">
                <a:pos x="179210" y="1712189"/>
              </a:cxn>
              <a:cxn ang="0">
                <a:pos x="0" y="1595439"/>
              </a:cxn>
              <a:cxn ang="0">
                <a:pos x="0" y="1512840"/>
              </a:cxn>
              <a:cxn ang="0">
                <a:pos x="174111" y="1402493"/>
              </a:cxn>
              <a:cxn ang="0">
                <a:pos x="219223" y="1127800"/>
              </a:cxn>
              <a:cxn ang="0">
                <a:pos x="219223" y="536367"/>
              </a:cxn>
              <a:cxn ang="0">
                <a:pos x="298631" y="116750"/>
              </a:cxn>
              <a:cxn ang="0">
                <a:pos x="547516" y="0"/>
              </a:cxn>
              <a:cxn ang="0">
                <a:pos x="547516" y="96260"/>
              </a:cxn>
              <a:cxn ang="0">
                <a:pos x="363517" y="192520"/>
              </a:cxn>
              <a:cxn ang="0">
                <a:pos x="308827" y="481086"/>
              </a:cxn>
              <a:cxn ang="0">
                <a:pos x="308827" y="1155333"/>
              </a:cxn>
              <a:cxn ang="0">
                <a:pos x="89605" y="1552752"/>
              </a:cxn>
              <a:cxn ang="0">
                <a:pos x="89605" y="1558942"/>
              </a:cxn>
              <a:cxn ang="0">
                <a:pos x="308827" y="1952946"/>
              </a:cxn>
            </a:cxnLst>
            <a:rect l="txL" t="txT" r="txR" b="tx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alpha val="100000"/>
            </a:schemeClr>
          </a:solidFill>
          <a:ln w="9525">
            <a:noFill/>
          </a:ln>
        </p:spPr>
        <p:txBody>
          <a:bodyPr/>
          <a:lstStyle/>
          <a:p>
            <a:endParaRPr lang="zh-CN" altLang="en-US"/>
          </a:p>
        </p:txBody>
      </p:sp>
      <p:sp>
        <p:nvSpPr>
          <p:cNvPr id="33" name="圆角矩形 32"/>
          <p:cNvSpPr/>
          <p:nvPr/>
        </p:nvSpPr>
        <p:spPr>
          <a:xfrm>
            <a:off x="3482975" y="947738"/>
            <a:ext cx="4479925" cy="452438"/>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8" name="TextBox 37"/>
          <p:cNvSpPr txBox="1"/>
          <p:nvPr/>
        </p:nvSpPr>
        <p:spPr>
          <a:xfrm>
            <a:off x="3708400" y="958850"/>
            <a:ext cx="4081463" cy="44291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居民个人向扣缴义务人提供专项附加扣除信息的，扣缴义务人按月预扣预缴税款时应当按照规定予以扣除，不得拒绝。</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5" name="圆角矩形 34"/>
          <p:cNvSpPr/>
          <p:nvPr/>
        </p:nvSpPr>
        <p:spPr>
          <a:xfrm>
            <a:off x="3482975" y="1495425"/>
            <a:ext cx="4479925" cy="452438"/>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9" name="TextBox 38"/>
          <p:cNvSpPr txBox="1"/>
          <p:nvPr/>
        </p:nvSpPr>
        <p:spPr>
          <a:xfrm>
            <a:off x="3708400" y="1492250"/>
            <a:ext cx="4060825" cy="44291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扣缴义务</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人应当</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按照规定妥善保存</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备查</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扣除资料</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应当</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依法对纳税人报送的相关涉税信息和资料保密。</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6" name="圆角矩形 35"/>
          <p:cNvSpPr/>
          <p:nvPr/>
        </p:nvSpPr>
        <p:spPr>
          <a:xfrm>
            <a:off x="3482975" y="2590800"/>
            <a:ext cx="4479925" cy="452438"/>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0" name="TextBox 39"/>
          <p:cNvSpPr txBox="1"/>
          <p:nvPr/>
        </p:nvSpPr>
        <p:spPr>
          <a:xfrm>
            <a:off x="3708400" y="2605088"/>
            <a:ext cx="4103688" cy="20320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7" name="圆角矩形 36"/>
          <p:cNvSpPr/>
          <p:nvPr/>
        </p:nvSpPr>
        <p:spPr>
          <a:xfrm>
            <a:off x="3482975" y="2043113"/>
            <a:ext cx="4479925" cy="452438"/>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69648" name="TextBox 40"/>
          <p:cNvSpPr txBox="1"/>
          <p:nvPr/>
        </p:nvSpPr>
        <p:spPr>
          <a:xfrm>
            <a:off x="3708400" y="2098675"/>
            <a:ext cx="4154488" cy="333375"/>
          </a:xfrm>
          <a:prstGeom prst="rect">
            <a:avLst/>
          </a:prstGeom>
          <a:noFill/>
          <a:ln w="9525">
            <a:noFill/>
          </a:ln>
        </p:spPr>
        <p:txBody>
          <a:bodyPr lIns="0" tIns="0" rIns="0" bIns="0">
            <a:spAutoFit/>
          </a:bodyPr>
          <a:lstStyle/>
          <a:p>
            <a:pPr algn="just">
              <a:lnSpc>
                <a:spcPts val="1300"/>
              </a:lnSpc>
            </a:pPr>
            <a:r>
              <a:rPr lang="zh-CN" altLang="zh-CN" sz="1200" dirty="0">
                <a:solidFill>
                  <a:srgbClr val="595959"/>
                </a:solidFill>
                <a:latin typeface="微软雅黑" panose="020B0503020204020204" pitchFamily="34" charset="-122"/>
                <a:ea typeface="微软雅黑" panose="020B0503020204020204" pitchFamily="34" charset="-122"/>
              </a:rPr>
              <a:t>不得擅自更改信息。纳税人对真实性、准确性、完整性负责，发现不符的，可以要求修改，拒绝修改，应当报告税务机关。</a:t>
            </a:r>
          </a:p>
        </p:txBody>
      </p:sp>
      <p:sp>
        <p:nvSpPr>
          <p:cNvPr id="42" name="圆角矩形 41"/>
          <p:cNvSpPr/>
          <p:nvPr/>
        </p:nvSpPr>
        <p:spPr>
          <a:xfrm>
            <a:off x="3482975" y="3138488"/>
            <a:ext cx="4479925" cy="452438"/>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3" name="TextBox 42"/>
          <p:cNvSpPr txBox="1"/>
          <p:nvPr/>
        </p:nvSpPr>
        <p:spPr>
          <a:xfrm>
            <a:off x="3708400" y="3130550"/>
            <a:ext cx="4160838" cy="44450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纳税人取得除工资薪金所得以外的其他所得，扣缴义务人应当在代扣税款后，</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及时提供</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其个人所得和已扣缴税款等信息。</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4" name="圆角矩形 43"/>
          <p:cNvSpPr/>
          <p:nvPr/>
        </p:nvSpPr>
        <p:spPr>
          <a:xfrm>
            <a:off x="3482975" y="3686175"/>
            <a:ext cx="4479925" cy="450850"/>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6" name="TextBox 45"/>
          <p:cNvSpPr txBox="1"/>
          <p:nvPr/>
        </p:nvSpPr>
        <p:spPr>
          <a:xfrm>
            <a:off x="3708400" y="3724275"/>
            <a:ext cx="4176713" cy="44291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扣缴义务人依法履行代扣代缴义务，纳税人不得拒绝。纳税人拒绝的，扣缴义务人应当及时报告税务机关。</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5" name="圆角矩形 44"/>
          <p:cNvSpPr/>
          <p:nvPr/>
        </p:nvSpPr>
        <p:spPr>
          <a:xfrm>
            <a:off x="3482975" y="4233863"/>
            <a:ext cx="4479925" cy="450850"/>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7" name="TextBox 46"/>
          <p:cNvSpPr txBox="1"/>
          <p:nvPr/>
        </p:nvSpPr>
        <p:spPr>
          <a:xfrm>
            <a:off x="3708400" y="4227513"/>
            <a:ext cx="4297363" cy="44291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未</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按照</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规定报送资料信息、虚报</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虚扣</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专项扣除</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、应扣未扣税款、不缴或少缴已扣税款、借用或冒用他人身份等</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行为</a:t>
            </a:r>
            <a:r>
              <a:rPr kumimoji="0" lang="zh-CN" altLang="en-US"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，依法</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处理</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9655" name="TextBox 59"/>
          <p:cNvSpPr txBox="1"/>
          <p:nvPr/>
        </p:nvSpPr>
        <p:spPr>
          <a:xfrm>
            <a:off x="3708400" y="2649538"/>
            <a:ext cx="4154488" cy="333375"/>
          </a:xfrm>
          <a:prstGeom prst="rect">
            <a:avLst/>
          </a:prstGeom>
          <a:noFill/>
          <a:ln w="9525">
            <a:noFill/>
          </a:ln>
        </p:spPr>
        <p:txBody>
          <a:bodyPr lIns="0" tIns="0" rIns="0" bIns="0">
            <a:spAutoFit/>
          </a:bodyPr>
          <a:lstStyle/>
          <a:p>
            <a:pPr algn="just">
              <a:lnSpc>
                <a:spcPts val="1300"/>
              </a:lnSpc>
            </a:pPr>
            <a:r>
              <a:rPr lang="zh-CN" altLang="en-US" sz="1200" dirty="0">
                <a:solidFill>
                  <a:srgbClr val="595959"/>
                </a:solidFill>
                <a:latin typeface="微软雅黑" panose="020B0503020204020204" pitchFamily="34" charset="-122"/>
                <a:ea typeface="微软雅黑" panose="020B0503020204020204" pitchFamily="34" charset="-122"/>
              </a:rPr>
              <a:t>纳税人取得工资薪金所得，扣缴义务人应当于年度终了后两个月内，向纳税人提供其个人所得和已扣缴税款等信息。</a:t>
            </a:r>
          </a:p>
        </p:txBody>
      </p:sp>
    </p:spTree>
  </p:cSld>
  <p:clrMapOvr>
    <a:masterClrMapping/>
  </p:clrMapOvr>
  <p:transition spd="med" advTm="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299075"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扣缴登记</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70662"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70663" name="Text Placeholder 3"/>
          <p:cNvSpPr txBox="1"/>
          <p:nvPr/>
        </p:nvSpPr>
        <p:spPr>
          <a:xfrm>
            <a:off x="5619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扣缴登记</a:t>
            </a:r>
          </a:p>
        </p:txBody>
      </p:sp>
      <p:sp>
        <p:nvSpPr>
          <p:cNvPr id="11" name="圆角矩形 10"/>
          <p:cNvSpPr/>
          <p:nvPr/>
        </p:nvSpPr>
        <p:spPr>
          <a:xfrm>
            <a:off x="720725" y="1866900"/>
            <a:ext cx="7739063" cy="14255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0665" name="TextBox 11"/>
          <p:cNvSpPr txBox="1"/>
          <p:nvPr/>
        </p:nvSpPr>
        <p:spPr>
          <a:xfrm>
            <a:off x="971550" y="2139950"/>
            <a:ext cx="7226300" cy="293688"/>
          </a:xfrm>
          <a:prstGeom prst="rect">
            <a:avLst/>
          </a:prstGeom>
          <a:noFill/>
          <a:ln w="9525">
            <a:noFill/>
          </a:ln>
        </p:spPr>
        <p:txBody>
          <a:bodyPr lIns="0" tIns="0" rIns="0" bIns="0">
            <a:spAutoFit/>
          </a:bodyPr>
          <a:lstStyle/>
          <a:p>
            <a:pPr indent="457200" algn="just">
              <a:lnSpc>
                <a:spcPct val="120000"/>
              </a:lnSpc>
            </a:pPr>
            <a:r>
              <a:rPr lang="zh-CN" altLang="en-US" sz="1600" dirty="0">
                <a:latin typeface="Calibri" panose="020F0502020204030204" pitchFamily="34" charset="0"/>
              </a:rPr>
              <a:t>法定扣缴义务人，是指向个人支付所得的单位和个人。</a:t>
            </a:r>
            <a:endParaRPr lang="en-US" altLang="zh-CN" sz="1600" dirty="0">
              <a:latin typeface="Calibri" panose="020F0502020204030204" pitchFamily="34" charset="0"/>
            </a:endParaRPr>
          </a:p>
        </p:txBody>
      </p:sp>
      <p:sp>
        <p:nvSpPr>
          <p:cNvPr id="14" name="矩形 93"/>
          <p:cNvSpPr/>
          <p:nvPr/>
        </p:nvSpPr>
        <p:spPr>
          <a:xfrm>
            <a:off x="684213" y="182245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43888" y="3076575"/>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advTm="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299075"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人员信息采集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71686"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71687" name="Text Placeholder 3"/>
          <p:cNvSpPr txBox="1"/>
          <p:nvPr/>
        </p:nvSpPr>
        <p:spPr>
          <a:xfrm>
            <a:off x="5619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人员信息采集</a:t>
            </a:r>
          </a:p>
        </p:txBody>
      </p:sp>
      <p:sp>
        <p:nvSpPr>
          <p:cNvPr id="11" name="圆角矩形 10"/>
          <p:cNvSpPr/>
          <p:nvPr/>
        </p:nvSpPr>
        <p:spPr>
          <a:xfrm>
            <a:off x="720725" y="1419225"/>
            <a:ext cx="7739063" cy="338455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689" name="TextBox 11"/>
          <p:cNvSpPr txBox="1"/>
          <p:nvPr/>
        </p:nvSpPr>
        <p:spPr>
          <a:xfrm>
            <a:off x="971550" y="1492250"/>
            <a:ext cx="7226300" cy="2359025"/>
          </a:xfrm>
          <a:prstGeom prst="rect">
            <a:avLst/>
          </a:prstGeom>
          <a:noFill/>
          <a:ln w="9525">
            <a:noFill/>
          </a:ln>
        </p:spPr>
        <p:txBody>
          <a:bodyPr lIns="0" tIns="0" rIns="0" bIns="0">
            <a:spAutoFit/>
          </a:bodyPr>
          <a:lstStyle/>
          <a:p>
            <a:pPr indent="457200" algn="just">
              <a:lnSpc>
                <a:spcPct val="120000"/>
              </a:lnSpc>
            </a:pPr>
            <a:r>
              <a:rPr lang="zh-CN" altLang="en-US" sz="1600" dirty="0">
                <a:latin typeface="Calibri" panose="020F0502020204030204" pitchFamily="34" charset="0"/>
              </a:rPr>
              <a:t>扣缴义务人应在办理扣缴申报时，向主管税务机关报送其支付所得的所有个人的有关信息、支付所得数额、扣除事项和数额、扣缴税款的具体数额和总额以及其他相关涉税信息资料。</a:t>
            </a:r>
          </a:p>
          <a:p>
            <a:pPr indent="457200" algn="just">
              <a:lnSpc>
                <a:spcPct val="120000"/>
              </a:lnSpc>
            </a:pPr>
            <a:endParaRPr lang="en-US" altLang="zh-CN" sz="1600" dirty="0">
              <a:latin typeface="Calibri" panose="020F0502020204030204" pitchFamily="34" charset="0"/>
            </a:endParaRPr>
          </a:p>
          <a:p>
            <a:pPr indent="457200" algn="just">
              <a:lnSpc>
                <a:spcPct val="120000"/>
              </a:lnSpc>
            </a:pPr>
            <a:r>
              <a:rPr lang="zh-CN" altLang="zh-CN" sz="1600" dirty="0">
                <a:latin typeface="Calibri" panose="020F0502020204030204" pitchFamily="34" charset="0"/>
              </a:rPr>
              <a:t>新员工入职：扣缴单位采集人员信息</a:t>
            </a:r>
            <a:r>
              <a:rPr lang="en-US" altLang="zh-CN" sz="1600" dirty="0">
                <a:latin typeface="Calibri" panose="020F0502020204030204" pitchFamily="34" charset="0"/>
              </a:rPr>
              <a:t>——</a:t>
            </a:r>
            <a:r>
              <a:rPr lang="zh-CN" altLang="zh-CN" sz="1600" dirty="0">
                <a:latin typeface="Calibri" panose="020F0502020204030204" pitchFamily="34" charset="0"/>
              </a:rPr>
              <a:t>“报送”</a:t>
            </a:r>
            <a:r>
              <a:rPr lang="en-US" altLang="zh-CN" sz="1600" dirty="0">
                <a:latin typeface="Calibri" panose="020F0502020204030204" pitchFamily="34" charset="0"/>
              </a:rPr>
              <a:t>——</a:t>
            </a:r>
            <a:r>
              <a:rPr lang="zh-CN" altLang="zh-CN" sz="1600" dirty="0">
                <a:latin typeface="Calibri" panose="020F0502020204030204" pitchFamily="34" charset="0"/>
              </a:rPr>
              <a:t>“反馈”</a:t>
            </a:r>
          </a:p>
          <a:p>
            <a:pPr indent="457200" algn="just">
              <a:lnSpc>
                <a:spcPct val="120000"/>
              </a:lnSpc>
            </a:pPr>
            <a:endParaRPr lang="zh-CN" altLang="zh-CN" sz="1600" b="1" dirty="0">
              <a:latin typeface="Calibri" panose="020F0502020204030204" pitchFamily="34" charset="0"/>
            </a:endParaRPr>
          </a:p>
          <a:p>
            <a:pPr indent="457200" algn="just">
              <a:lnSpc>
                <a:spcPct val="120000"/>
              </a:lnSpc>
            </a:pPr>
            <a:r>
              <a:rPr lang="zh-CN" altLang="zh-CN" sz="1600" b="1" dirty="0">
                <a:latin typeface="Calibri" panose="020F0502020204030204" pitchFamily="34" charset="0"/>
              </a:rPr>
              <a:t>需重点关注的是</a:t>
            </a:r>
            <a:r>
              <a:rPr lang="zh-CN" altLang="zh-CN" sz="1600" dirty="0">
                <a:latin typeface="Calibri" panose="020F0502020204030204" pitchFamily="34" charset="0"/>
              </a:rPr>
              <a:t>，提示“验证</a:t>
            </a:r>
            <a:r>
              <a:rPr lang="zh-CN" altLang="en-US" sz="1600" dirty="0">
                <a:latin typeface="Calibri" panose="020F0502020204030204" pitchFamily="34" charset="0"/>
              </a:rPr>
              <a:t>不</a:t>
            </a:r>
            <a:r>
              <a:rPr lang="zh-CN" altLang="zh-CN" sz="1600" dirty="0">
                <a:latin typeface="Calibri" panose="020F0502020204030204" pitchFamily="34" charset="0"/>
              </a:rPr>
              <a:t>通过”</a:t>
            </a:r>
            <a:r>
              <a:rPr lang="en-US" altLang="zh-CN" sz="1600" dirty="0">
                <a:latin typeface="Calibri" panose="020F0502020204030204" pitchFamily="34" charset="0"/>
              </a:rPr>
              <a:t>——</a:t>
            </a:r>
            <a:r>
              <a:rPr lang="zh-CN" altLang="en-US" sz="1600" dirty="0">
                <a:latin typeface="Calibri" panose="020F0502020204030204" pitchFamily="34" charset="0"/>
              </a:rPr>
              <a:t>有误</a:t>
            </a:r>
            <a:r>
              <a:rPr lang="en-US" altLang="zh-CN" sz="1600" dirty="0">
                <a:latin typeface="Calibri" panose="020F0502020204030204" pitchFamily="34" charset="0"/>
              </a:rPr>
              <a:t>——</a:t>
            </a:r>
            <a:r>
              <a:rPr lang="zh-CN" altLang="en-US" sz="1600" dirty="0">
                <a:latin typeface="Calibri" panose="020F0502020204030204" pitchFamily="34" charset="0"/>
              </a:rPr>
              <a:t>单位核实、修正</a:t>
            </a:r>
          </a:p>
          <a:p>
            <a:pPr indent="457200" algn="just">
              <a:lnSpc>
                <a:spcPct val="120000"/>
              </a:lnSpc>
            </a:pPr>
            <a:r>
              <a:rPr lang="zh-CN" altLang="en-US" sz="1600" dirty="0">
                <a:latin typeface="Calibri" panose="020F0502020204030204" pitchFamily="34" charset="0"/>
              </a:rPr>
              <a:t>                                                                            </a:t>
            </a:r>
            <a:r>
              <a:rPr lang="en-US" altLang="zh-CN" sz="1600" dirty="0">
                <a:latin typeface="Calibri" panose="020F0502020204030204" pitchFamily="34" charset="0"/>
              </a:rPr>
              <a:t>——</a:t>
            </a:r>
            <a:r>
              <a:rPr lang="zh-CN" altLang="en-US" sz="1600" dirty="0">
                <a:latin typeface="Calibri" panose="020F0502020204030204" pitchFamily="34" charset="0"/>
              </a:rPr>
              <a:t>无误</a:t>
            </a:r>
            <a:r>
              <a:rPr lang="en-US" altLang="zh-CN" sz="1600" dirty="0">
                <a:latin typeface="Calibri" panose="020F0502020204030204" pitchFamily="34" charset="0"/>
              </a:rPr>
              <a:t>——</a:t>
            </a:r>
            <a:r>
              <a:rPr lang="zh-CN" altLang="zh-CN" sz="1600" dirty="0">
                <a:latin typeface="Calibri" panose="020F0502020204030204" pitchFamily="34" charset="0"/>
              </a:rPr>
              <a:t>通知本人至办税服务厅</a:t>
            </a:r>
            <a:endParaRPr lang="en-US" altLang="zh-CN" sz="1600" dirty="0">
              <a:latin typeface="Calibri" panose="020F0502020204030204" pitchFamily="34" charset="0"/>
            </a:endParaRPr>
          </a:p>
        </p:txBody>
      </p:sp>
      <p:sp>
        <p:nvSpPr>
          <p:cNvPr id="14" name="矩形 93"/>
          <p:cNvSpPr/>
          <p:nvPr/>
        </p:nvSpPr>
        <p:spPr>
          <a:xfrm>
            <a:off x="684213" y="13477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39125" y="4560888"/>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advTm="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p:nvPr/>
        </p:nvPicPr>
        <p:blipFill>
          <a:blip r:embed="rId2" cstate="print"/>
          <a:stretch>
            <a:fillRect/>
          </a:stretch>
        </p:blipFill>
        <p:spPr>
          <a:xfrm>
            <a:off x="857250" y="898525"/>
            <a:ext cx="7850188" cy="4292600"/>
          </a:xfrm>
          <a:prstGeom prst="rect">
            <a:avLst/>
          </a:prstGeom>
          <a:effectLst>
            <a:outerShdw blurRad="50800" dist="38100" dir="2700000" algn="tl" rotWithShape="0">
              <a:prstClr val="black">
                <a:alpha val="40000"/>
              </a:prstClr>
            </a:outerShdw>
          </a:effectLst>
        </p:spPr>
      </p:pic>
      <p:pic>
        <p:nvPicPr>
          <p:cNvPr id="72706" name="Picture 2"/>
          <p:cNvPicPr>
            <a:picLocks noChangeAspect="1"/>
          </p:cNvPicPr>
          <p:nvPr/>
        </p:nvPicPr>
        <p:blipFill>
          <a:blip r:embed="rId3" cstate="print"/>
          <a:stretch>
            <a:fillRect/>
          </a:stretch>
        </p:blipFill>
        <p:spPr>
          <a:xfrm>
            <a:off x="4979988" y="3940175"/>
            <a:ext cx="365125" cy="238125"/>
          </a:xfrm>
          <a:prstGeom prst="rect">
            <a:avLst/>
          </a:prstGeom>
          <a:noFill/>
          <a:ln w="9525">
            <a:noFill/>
          </a:ln>
        </p:spPr>
      </p:pic>
      <p:sp>
        <p:nvSpPr>
          <p:cNvPr id="2" name="Title 1"/>
          <p:cNvSpPr txBox="1"/>
          <p:nvPr/>
        </p:nvSpPr>
        <p:spPr>
          <a:xfrm>
            <a:off x="857250" y="200025"/>
            <a:ext cx="5299075"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人员信息采集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72712"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72713" name="Text Placeholder 3"/>
          <p:cNvSpPr txBox="1"/>
          <p:nvPr/>
        </p:nvSpPr>
        <p:spPr>
          <a:xfrm>
            <a:off x="5619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人员信息采集</a:t>
            </a:r>
          </a:p>
        </p:txBody>
      </p:sp>
      <p:sp>
        <p:nvSpPr>
          <p:cNvPr id="12" name="矩形 11"/>
          <p:cNvSpPr/>
          <p:nvPr/>
        </p:nvSpPr>
        <p:spPr>
          <a:xfrm>
            <a:off x="4895850" y="3940175"/>
            <a:ext cx="612775" cy="233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advTm="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299075"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专项附加扣除信息采集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73734" name="Shape 1794"/>
          <p:cNvSpPr/>
          <p:nvPr/>
        </p:nvSpPr>
        <p:spPr>
          <a:xfrm>
            <a:off x="684213" y="1673225"/>
            <a:ext cx="4167187"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73735" name="Text Placeholder 3"/>
          <p:cNvSpPr txBox="1"/>
          <p:nvPr/>
        </p:nvSpPr>
        <p:spPr>
          <a:xfrm>
            <a:off x="323850" y="1739900"/>
            <a:ext cx="4951413" cy="307975"/>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纸质模板</a:t>
            </a:r>
          </a:p>
        </p:txBody>
      </p:sp>
      <p:sp>
        <p:nvSpPr>
          <p:cNvPr id="73736" name="Shape 1794"/>
          <p:cNvSpPr/>
          <p:nvPr/>
        </p:nvSpPr>
        <p:spPr>
          <a:xfrm>
            <a:off x="684213" y="2249488"/>
            <a:ext cx="4167187"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73737" name="Shape 1794"/>
          <p:cNvSpPr/>
          <p:nvPr/>
        </p:nvSpPr>
        <p:spPr>
          <a:xfrm>
            <a:off x="684213" y="2825750"/>
            <a:ext cx="4167187"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73738" name="Text Placeholder 3"/>
          <p:cNvSpPr txBox="1"/>
          <p:nvPr/>
        </p:nvSpPr>
        <p:spPr>
          <a:xfrm>
            <a:off x="323850" y="2901950"/>
            <a:ext cx="495141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—APP</a:t>
            </a:r>
            <a:r>
              <a:rPr lang="zh-CN" altLang="en-US" sz="1400" b="1" dirty="0">
                <a:solidFill>
                  <a:schemeClr val="bg1"/>
                </a:solidFill>
                <a:latin typeface="微软雅黑" panose="020B0503020204020204" pitchFamily="34" charset="-122"/>
                <a:ea typeface="微软雅黑" panose="020B0503020204020204" pitchFamily="34" charset="-122"/>
              </a:rPr>
              <a:t>端</a:t>
            </a:r>
          </a:p>
        </p:txBody>
      </p:sp>
      <p:sp>
        <p:nvSpPr>
          <p:cNvPr id="73739" name="Shape 1794"/>
          <p:cNvSpPr/>
          <p:nvPr/>
        </p:nvSpPr>
        <p:spPr>
          <a:xfrm>
            <a:off x="684213" y="3402013"/>
            <a:ext cx="4167187"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73740" name="Text Placeholder 3"/>
          <p:cNvSpPr txBox="1"/>
          <p:nvPr/>
        </p:nvSpPr>
        <p:spPr>
          <a:xfrm>
            <a:off x="323850" y="3468688"/>
            <a:ext cx="4951413" cy="306387"/>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—WEB</a:t>
            </a:r>
            <a:r>
              <a:rPr lang="zh-CN" altLang="en-US" sz="1400" b="1" dirty="0">
                <a:solidFill>
                  <a:schemeClr val="bg1"/>
                </a:solidFill>
                <a:latin typeface="微软雅黑" panose="020B0503020204020204" pitchFamily="34" charset="-122"/>
                <a:ea typeface="微软雅黑" panose="020B0503020204020204" pitchFamily="34" charset="-122"/>
              </a:rPr>
              <a:t>端</a:t>
            </a:r>
          </a:p>
        </p:txBody>
      </p:sp>
      <p:sp>
        <p:nvSpPr>
          <p:cNvPr id="73741" name="Text Placeholder 3"/>
          <p:cNvSpPr txBox="1"/>
          <p:nvPr/>
        </p:nvSpPr>
        <p:spPr>
          <a:xfrm>
            <a:off x="323850" y="2312988"/>
            <a:ext cx="4951413" cy="306387"/>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电子模板</a:t>
            </a:r>
          </a:p>
        </p:txBody>
      </p:sp>
      <p:sp>
        <p:nvSpPr>
          <p:cNvPr id="24" name="椭圆 4"/>
          <p:cNvSpPr/>
          <p:nvPr/>
        </p:nvSpPr>
        <p:spPr>
          <a:xfrm>
            <a:off x="6149975" y="1630363"/>
            <a:ext cx="2238375" cy="2236788"/>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p:nvPr/>
        </p:nvSpPr>
        <p:spPr>
          <a:xfrm>
            <a:off x="6334125" y="1812925"/>
            <a:ext cx="1871663" cy="18716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3744" name="Shape 340"/>
          <p:cNvSpPr/>
          <p:nvPr/>
        </p:nvSpPr>
        <p:spPr>
          <a:xfrm>
            <a:off x="6627813" y="2339975"/>
            <a:ext cx="1400175" cy="711200"/>
          </a:xfrm>
          <a:prstGeom prst="rect">
            <a:avLst/>
          </a:prstGeom>
          <a:noFill/>
          <a:ln w="12700">
            <a:noFill/>
          </a:ln>
        </p:spPr>
        <p:txBody>
          <a:bodyPr lIns="0" tIns="0" rIns="0" bIns="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个人所得税扣缴客户端</a:t>
            </a:r>
            <a:endParaRPr lang="id-ID" altLang="zh-CN" sz="2000" b="1" dirty="0">
              <a:solidFill>
                <a:schemeClr val="bg1"/>
              </a:solidFill>
              <a:latin typeface="微软雅黑" panose="020B0503020204020204" pitchFamily="34" charset="-122"/>
              <a:ea typeface="微软雅黑" panose="020B0503020204020204" pitchFamily="34" charset="-122"/>
              <a:sym typeface="STIXGeneral-Bold"/>
            </a:endParaRPr>
          </a:p>
        </p:txBody>
      </p:sp>
      <p:sp>
        <p:nvSpPr>
          <p:cNvPr id="73745" name="矩形 26"/>
          <p:cNvSpPr/>
          <p:nvPr/>
        </p:nvSpPr>
        <p:spPr>
          <a:xfrm>
            <a:off x="1331913" y="844550"/>
            <a:ext cx="6696075" cy="647700"/>
          </a:xfrm>
          <a:prstGeom prst="rect">
            <a:avLst/>
          </a:prstGeom>
          <a:noFill/>
          <a:ln w="9525">
            <a:noFill/>
          </a:ln>
        </p:spPr>
        <p:txBody>
          <a:bodyPr>
            <a:spAutoFit/>
          </a:bodyPr>
          <a:lstStyle/>
          <a:p>
            <a:pPr algn="just"/>
            <a:r>
              <a:rPr lang="zh-CN" altLang="en-US" b="1" dirty="0">
                <a:solidFill>
                  <a:srgbClr val="005DA2"/>
                </a:solidFill>
                <a:latin typeface="Calibri" panose="020F0502020204030204" pitchFamily="34" charset="0"/>
              </a:rPr>
              <a:t>对员工报送的专项附加扣除信息，单位应当接收并在发放工资预扣税款时按照规定如实扣除</a:t>
            </a:r>
            <a:endParaRPr lang="zh-CN" altLang="zh-CN" b="1" dirty="0">
              <a:solidFill>
                <a:srgbClr val="005DA2"/>
              </a:solidFill>
              <a:latin typeface="Calibri" panose="020F0502020204030204" pitchFamily="34" charset="0"/>
            </a:endParaRPr>
          </a:p>
        </p:txBody>
      </p:sp>
    </p:spTree>
  </p:cSld>
  <p:clrMapOvr>
    <a:masterClrMapping/>
  </p:clrMapOvr>
  <p:transition spd="med" advTm="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299075"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需要代扣代缴税款的所得项目</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09613" y="1454150"/>
            <a:ext cx="7591425" cy="30432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67957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105775" y="4284663"/>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4761"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74762" name="Text Placeholder 3"/>
          <p:cNvSpPr txBox="1"/>
          <p:nvPr/>
        </p:nvSpPr>
        <p:spPr>
          <a:xfrm>
            <a:off x="561975" y="898525"/>
            <a:ext cx="321786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需要代扣代缴税款的所得项目</a:t>
            </a:r>
          </a:p>
        </p:txBody>
      </p:sp>
      <p:sp>
        <p:nvSpPr>
          <p:cNvPr id="74763" name="TextBox 32"/>
          <p:cNvSpPr txBox="1"/>
          <p:nvPr/>
        </p:nvSpPr>
        <p:spPr>
          <a:xfrm>
            <a:off x="971550" y="1917700"/>
            <a:ext cx="7226300" cy="2654300"/>
          </a:xfrm>
          <a:prstGeom prst="rect">
            <a:avLst/>
          </a:prstGeom>
          <a:noFill/>
          <a:ln w="9525">
            <a:noFill/>
          </a:ln>
        </p:spPr>
        <p:txBody>
          <a:bodyPr lIns="0" tIns="0" rIns="0" bIns="0">
            <a:spAutoFit/>
          </a:bodyPr>
          <a:lstStyle/>
          <a:p>
            <a:pPr indent="457200" algn="just">
              <a:lnSpc>
                <a:spcPct val="120000"/>
              </a:lnSpc>
            </a:pPr>
            <a:r>
              <a:rPr lang="zh-CN" altLang="en-US" sz="1600" dirty="0">
                <a:latin typeface="Calibri" panose="020F0502020204030204" pitchFamily="34" charset="0"/>
              </a:rPr>
              <a:t>扣缴义务人应代扣代缴的应税所得项目包括：</a:t>
            </a:r>
          </a:p>
          <a:p>
            <a:pPr indent="457200" algn="just">
              <a:lnSpc>
                <a:spcPct val="120000"/>
              </a:lnSpc>
            </a:pPr>
            <a:r>
              <a:rPr lang="zh-CN" altLang="en-US" sz="1600" dirty="0">
                <a:latin typeface="Calibri" panose="020F0502020204030204" pitchFamily="34" charset="0"/>
              </a:rPr>
              <a:t>①工资、薪金所得；</a:t>
            </a:r>
          </a:p>
          <a:p>
            <a:pPr indent="457200" algn="just">
              <a:lnSpc>
                <a:spcPct val="120000"/>
              </a:lnSpc>
            </a:pPr>
            <a:r>
              <a:rPr lang="zh-CN" altLang="en-US" sz="1600" dirty="0">
                <a:latin typeface="Calibri" panose="020F0502020204030204" pitchFamily="34" charset="0"/>
              </a:rPr>
              <a:t>②劳务报酬所得；</a:t>
            </a:r>
          </a:p>
          <a:p>
            <a:pPr indent="457200" algn="just">
              <a:lnSpc>
                <a:spcPct val="120000"/>
              </a:lnSpc>
            </a:pPr>
            <a:r>
              <a:rPr lang="zh-CN" altLang="en-US" sz="1600" dirty="0">
                <a:latin typeface="Calibri" panose="020F0502020204030204" pitchFamily="34" charset="0"/>
              </a:rPr>
              <a:t>③稿酬所得；</a:t>
            </a:r>
          </a:p>
          <a:p>
            <a:pPr indent="457200" algn="just">
              <a:lnSpc>
                <a:spcPct val="120000"/>
              </a:lnSpc>
            </a:pPr>
            <a:r>
              <a:rPr lang="zh-CN" altLang="en-US" sz="1600" dirty="0">
                <a:latin typeface="Calibri" panose="020F0502020204030204" pitchFamily="34" charset="0"/>
              </a:rPr>
              <a:t>④特许权使用费所得；</a:t>
            </a:r>
          </a:p>
          <a:p>
            <a:pPr indent="457200" algn="just">
              <a:lnSpc>
                <a:spcPct val="120000"/>
              </a:lnSpc>
            </a:pPr>
            <a:r>
              <a:rPr lang="zh-CN" altLang="en-US" sz="1600" dirty="0">
                <a:latin typeface="Calibri" panose="020F0502020204030204" pitchFamily="34" charset="0"/>
              </a:rPr>
              <a:t>⑤利息、股息、红利所得；</a:t>
            </a:r>
          </a:p>
          <a:p>
            <a:pPr indent="457200" algn="just">
              <a:lnSpc>
                <a:spcPct val="120000"/>
              </a:lnSpc>
            </a:pPr>
            <a:r>
              <a:rPr lang="zh-CN" altLang="en-US" sz="1600" dirty="0">
                <a:latin typeface="Calibri" panose="020F0502020204030204" pitchFamily="34" charset="0"/>
              </a:rPr>
              <a:t>⑥财产租赁所得；</a:t>
            </a:r>
          </a:p>
          <a:p>
            <a:pPr indent="457200" algn="just">
              <a:lnSpc>
                <a:spcPct val="120000"/>
              </a:lnSpc>
            </a:pPr>
            <a:r>
              <a:rPr lang="zh-CN" altLang="en-US" sz="1600" dirty="0">
                <a:latin typeface="Calibri" panose="020F0502020204030204" pitchFamily="34" charset="0"/>
              </a:rPr>
              <a:t>⑦财产转让所得；</a:t>
            </a:r>
          </a:p>
          <a:p>
            <a:pPr indent="457200" algn="just">
              <a:lnSpc>
                <a:spcPct val="120000"/>
              </a:lnSpc>
            </a:pPr>
            <a:r>
              <a:rPr lang="zh-CN" altLang="en-US" sz="1600" dirty="0">
                <a:latin typeface="Calibri" panose="020F0502020204030204" pitchFamily="34" charset="0"/>
              </a:rPr>
              <a:t>⑧偶然所得。</a:t>
            </a:r>
          </a:p>
        </p:txBody>
      </p:sp>
    </p:spTree>
  </p:cSld>
  <p:clrMapOvr>
    <a:masterClrMapping/>
  </p:clrMapOvr>
  <p:transition spd="med" advTm="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专项附加扣除政策的主要内容</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 name="圆角矩形 53"/>
          <p:cNvSpPr/>
          <p:nvPr/>
        </p:nvSpPr>
        <p:spPr>
          <a:xfrm>
            <a:off x="898525" y="960438"/>
            <a:ext cx="7346950" cy="355600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 name="TextBox 54"/>
          <p:cNvSpPr txBox="1"/>
          <p:nvPr/>
        </p:nvSpPr>
        <p:spPr>
          <a:xfrm>
            <a:off x="1150938" y="1325563"/>
            <a:ext cx="6750050" cy="2476500"/>
          </a:xfrm>
          <a:prstGeom prst="rect">
            <a:avLst/>
          </a:prstGeom>
          <a:noFill/>
        </p:spPr>
        <p:txBody>
          <a:bodyPr wrap="square" lIns="0" tIns="0" rIns="0" bIns="0" rtlCol="0">
            <a:spAutoFit/>
          </a:bodyPr>
          <a:lstStyle/>
          <a:p>
            <a:pPr marR="0" indent="457200" algn="just" defTabSz="914400" fontAlgn="auto">
              <a:lnSpc>
                <a:spcPct val="150000"/>
              </a:lnSpc>
              <a:spcBef>
                <a:spcPts val="0"/>
              </a:spcBef>
              <a:spcAft>
                <a:spcPts val="0"/>
              </a:spcAft>
              <a:buClrTx/>
              <a:buSzTx/>
              <a:buFontTx/>
              <a:buNone/>
              <a:defRPr/>
            </a:pPr>
            <a:r>
              <a:rPr kumimoji="0" lang="zh-CN" altLang="zh-CN" kern="1200" cap="none" spc="0" normalizeH="0" baseline="0" noProof="0" dirty="0">
                <a:latin typeface="+mn-lt"/>
                <a:ea typeface="+mn-ea"/>
                <a:cs typeface="+mn-cs"/>
              </a:rPr>
              <a:t>这次个人所得税改革最大亮点：</a:t>
            </a:r>
          </a:p>
          <a:p>
            <a:pPr marR="0" indent="457200" algn="just" defTabSz="914400" fontAlgn="auto">
              <a:lnSpc>
                <a:spcPct val="150000"/>
              </a:lnSpc>
              <a:spcBef>
                <a:spcPts val="0"/>
              </a:spcBef>
              <a:spcAft>
                <a:spcPts val="0"/>
              </a:spcAft>
              <a:buClrTx/>
              <a:buSzTx/>
              <a:buFontTx/>
              <a:buNone/>
              <a:defRPr/>
            </a:pPr>
            <a:endParaRPr kumimoji="0" lang="zh-CN" altLang="zh-CN" kern="1200" cap="none" spc="0" normalizeH="0" baseline="0" noProof="0" dirty="0">
              <a:latin typeface="+mn-lt"/>
              <a:ea typeface="+mn-ea"/>
              <a:cs typeface="+mn-cs"/>
            </a:endParaRPr>
          </a:p>
          <a:p>
            <a:pPr marR="0" indent="457200" algn="just" defTabSz="914400" fontAlgn="auto">
              <a:lnSpc>
                <a:spcPct val="150000"/>
              </a:lnSpc>
              <a:spcBef>
                <a:spcPts val="0"/>
              </a:spcBef>
              <a:spcAft>
                <a:spcPts val="0"/>
              </a:spcAft>
              <a:buClrTx/>
              <a:buSzTx/>
              <a:buFontTx/>
              <a:buNone/>
              <a:defRPr/>
            </a:pPr>
            <a:r>
              <a:rPr kumimoji="0" lang="en-US" altLang="zh-CN" kern="1200" cap="none" spc="0" normalizeH="0" baseline="0" noProof="0" dirty="0">
                <a:latin typeface="+mn-lt"/>
                <a:ea typeface="+mn-ea"/>
                <a:cs typeface="+mn-cs"/>
              </a:rPr>
              <a:t>1. </a:t>
            </a:r>
            <a:r>
              <a:rPr kumimoji="0" lang="zh-CN" altLang="zh-CN" kern="1200" cap="none" spc="0" normalizeH="0" baseline="0" noProof="0" dirty="0">
                <a:latin typeface="+mn-lt"/>
                <a:ea typeface="+mn-ea"/>
                <a:cs typeface="+mn-cs"/>
              </a:rPr>
              <a:t>对工资薪金、劳务报酬、稿酬以及特许权使用费</a:t>
            </a:r>
            <a:r>
              <a:rPr kumimoji="0" lang="en-US" altLang="zh-CN" kern="1200" cap="none" spc="0" normalizeH="0" baseline="0" noProof="0" dirty="0">
                <a:latin typeface="+mn-lt"/>
                <a:ea typeface="+mn-ea"/>
                <a:cs typeface="+mn-cs"/>
              </a:rPr>
              <a:t>4</a:t>
            </a:r>
            <a:r>
              <a:rPr kumimoji="0" lang="zh-CN" altLang="zh-CN" kern="1200" cap="none" spc="0" normalizeH="0" baseline="0" noProof="0" dirty="0">
                <a:latin typeface="+mn-lt"/>
                <a:ea typeface="+mn-ea"/>
                <a:cs typeface="+mn-cs"/>
              </a:rPr>
              <a:t>项收入，按年计税。</a:t>
            </a:r>
          </a:p>
          <a:p>
            <a:pPr marR="0" indent="457200" algn="just" defTabSz="914400" fontAlgn="auto">
              <a:lnSpc>
                <a:spcPct val="150000"/>
              </a:lnSpc>
              <a:spcBef>
                <a:spcPts val="0"/>
              </a:spcBef>
              <a:spcAft>
                <a:spcPts val="0"/>
              </a:spcAft>
              <a:buClrTx/>
              <a:buSzTx/>
              <a:buFontTx/>
              <a:buNone/>
              <a:defRPr/>
            </a:pPr>
            <a:r>
              <a:rPr kumimoji="0" lang="en-US" altLang="zh-CN" kern="1200" cap="none" spc="0" normalizeH="0" baseline="0" noProof="0" dirty="0">
                <a:latin typeface="+mn-lt"/>
                <a:ea typeface="+mn-ea"/>
                <a:cs typeface="+mn-cs"/>
              </a:rPr>
              <a:t>2. </a:t>
            </a:r>
            <a:r>
              <a:rPr kumimoji="0" lang="zh-CN" altLang="en-US" kern="1200" cap="none" spc="0" normalizeH="0" baseline="0" noProof="0" dirty="0">
                <a:latin typeface="+mn-lt"/>
                <a:ea typeface="+mn-ea"/>
                <a:cs typeface="+mn-cs"/>
              </a:rPr>
              <a:t>新设了</a:t>
            </a:r>
            <a:r>
              <a:rPr kumimoji="0" lang="zh-CN" altLang="zh-CN" b="1" kern="1200" cap="none" spc="0" normalizeH="0" baseline="0" noProof="0" dirty="0">
                <a:latin typeface="+mn-lt"/>
                <a:ea typeface="+mn-ea"/>
                <a:cs typeface="+mn-cs"/>
              </a:rPr>
              <a:t>子女教育、继续教育、大病医疗、住房贷款利息、住房租金、赡养老人六项专项附加扣除</a:t>
            </a:r>
            <a:r>
              <a:rPr kumimoji="0" lang="zh-CN" altLang="zh-CN" b="1" kern="1200" cap="none" spc="0" normalizeH="0" baseline="0" noProof="0" dirty="0" smtClean="0">
                <a:latin typeface="+mn-lt"/>
                <a:ea typeface="+mn-ea"/>
                <a:cs typeface="+mn-cs"/>
              </a:rPr>
              <a:t>。</a:t>
            </a:r>
            <a:endParaRPr kumimoji="0" lang="en-US" altLang="zh-CN"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63" name="矩形 93"/>
          <p:cNvSpPr/>
          <p:nvPr/>
        </p:nvSpPr>
        <p:spPr>
          <a:xfrm>
            <a:off x="862013" y="9159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 name="矩形 93"/>
          <p:cNvSpPr/>
          <p:nvPr/>
        </p:nvSpPr>
        <p:spPr>
          <a:xfrm rot="10800000">
            <a:off x="8027988" y="4300538"/>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advTm="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居民个人综合</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所得计算方法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5785"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75786" name="Text Placeholder 3"/>
          <p:cNvSpPr txBox="1"/>
          <p:nvPr/>
        </p:nvSpPr>
        <p:spPr>
          <a:xfrm>
            <a:off x="561975" y="898525"/>
            <a:ext cx="321786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smtClean="0">
                <a:solidFill>
                  <a:schemeClr val="bg1"/>
                </a:solidFill>
                <a:latin typeface="微软雅黑" panose="020B0503020204020204" pitchFamily="34" charset="-122"/>
                <a:ea typeface="微软雅黑" panose="020B0503020204020204" pitchFamily="34" charset="-122"/>
              </a:rPr>
              <a:t>全年一次性奖金</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5787" name="TextBox 32"/>
          <p:cNvSpPr txBox="1"/>
          <p:nvPr/>
        </p:nvSpPr>
        <p:spPr>
          <a:xfrm>
            <a:off x="971550" y="1657350"/>
            <a:ext cx="7226300" cy="2954655"/>
          </a:xfrm>
          <a:prstGeom prst="rect">
            <a:avLst/>
          </a:prstGeom>
          <a:noFill/>
          <a:ln w="9525">
            <a:noFill/>
          </a:ln>
        </p:spPr>
        <p:txBody>
          <a:bodyPr lIns="0" tIns="0" rIns="0" bIns="0">
            <a:spAutoFit/>
          </a:bodyPr>
          <a:lstStyle/>
          <a:p>
            <a:pPr indent="457200" algn="just">
              <a:lnSpc>
                <a:spcPct val="120000"/>
              </a:lnSpc>
            </a:pPr>
            <a:r>
              <a:rPr lang="en-US" altLang="zh-CN" sz="1600" dirty="0" smtClean="0">
                <a:latin typeface="Calibri" panose="020F0502020204030204" pitchFamily="34" charset="0"/>
              </a:rPr>
              <a:t>1.</a:t>
            </a:r>
            <a:r>
              <a:rPr lang="zh-CN" altLang="en-US" sz="1600" dirty="0" smtClean="0">
                <a:latin typeface="Calibri" panose="020F0502020204030204" pitchFamily="34" charset="0"/>
              </a:rPr>
              <a:t>符合</a:t>
            </a:r>
            <a:r>
              <a:rPr lang="en-US" altLang="zh-CN" sz="1600" dirty="0" smtClean="0">
                <a:latin typeface="Calibri" panose="020F0502020204030204" pitchFamily="34" charset="0"/>
              </a:rPr>
              <a:t>《</a:t>
            </a:r>
            <a:r>
              <a:rPr lang="zh-CN" altLang="en-US" sz="1600" dirty="0" smtClean="0">
                <a:latin typeface="Calibri" panose="020F0502020204030204" pitchFamily="34" charset="0"/>
              </a:rPr>
              <a:t>国家税务总局关于调整个人取得全年一次性奖金等计算征收个人所得税方法问题的通知</a:t>
            </a:r>
            <a:r>
              <a:rPr lang="en-US" altLang="zh-CN" sz="1600" dirty="0" smtClean="0">
                <a:latin typeface="Calibri" panose="020F0502020204030204" pitchFamily="34" charset="0"/>
              </a:rPr>
              <a:t>》</a:t>
            </a:r>
            <a:r>
              <a:rPr lang="zh-CN" altLang="en-US" sz="1600" dirty="0" smtClean="0">
                <a:latin typeface="Calibri" panose="020F0502020204030204" pitchFamily="34" charset="0"/>
              </a:rPr>
              <a:t>规定的，在</a:t>
            </a:r>
            <a:r>
              <a:rPr lang="en-US" altLang="zh-CN" sz="1600" dirty="0" smtClean="0">
                <a:latin typeface="Calibri" panose="020F0502020204030204" pitchFamily="34" charset="0"/>
              </a:rPr>
              <a:t>2021</a:t>
            </a:r>
            <a:r>
              <a:rPr lang="zh-CN" altLang="en-US" sz="1600" dirty="0" smtClean="0">
                <a:latin typeface="Calibri" panose="020F0502020204030204" pitchFamily="34" charset="0"/>
              </a:rPr>
              <a:t>年</a:t>
            </a:r>
            <a:r>
              <a:rPr lang="en-US" altLang="zh-CN" sz="1600" dirty="0" smtClean="0">
                <a:latin typeface="Calibri" panose="020F0502020204030204" pitchFamily="34" charset="0"/>
              </a:rPr>
              <a:t>12</a:t>
            </a:r>
            <a:r>
              <a:rPr lang="zh-CN" altLang="en-US" sz="1600" dirty="0" smtClean="0">
                <a:latin typeface="Calibri" panose="020F0502020204030204" pitchFamily="34" charset="0"/>
              </a:rPr>
              <a:t>月</a:t>
            </a:r>
            <a:r>
              <a:rPr lang="en-US" altLang="zh-CN" sz="1600" dirty="0" smtClean="0">
                <a:latin typeface="Calibri" panose="020F0502020204030204" pitchFamily="34" charset="0"/>
              </a:rPr>
              <a:t>31</a:t>
            </a:r>
            <a:r>
              <a:rPr lang="zh-CN" altLang="en-US" sz="1600" dirty="0" smtClean="0">
                <a:latin typeface="Calibri" panose="020F0502020204030204" pitchFamily="34" charset="0"/>
              </a:rPr>
              <a:t>日前，不并入当年综合所得，以全年一次性奖金收入除以</a:t>
            </a:r>
            <a:r>
              <a:rPr lang="en-US" altLang="zh-CN" sz="1600" dirty="0" smtClean="0">
                <a:latin typeface="Calibri" panose="020F0502020204030204" pitchFamily="34" charset="0"/>
              </a:rPr>
              <a:t>12</a:t>
            </a:r>
            <a:r>
              <a:rPr lang="zh-CN" altLang="en-US" sz="1600" dirty="0" smtClean="0">
                <a:latin typeface="Calibri" panose="020F0502020204030204" pitchFamily="34" charset="0"/>
              </a:rPr>
              <a:t>个月得到的数额，按照本通知所附按月换算后的综合所得税率表，确定使用税率和速算扣除数，单独计算纳税。</a:t>
            </a:r>
            <a:endParaRPr lang="en-US" altLang="zh-CN" sz="1600" dirty="0" smtClean="0">
              <a:latin typeface="Calibri" panose="020F0502020204030204" pitchFamily="34" charset="0"/>
            </a:endParaRPr>
          </a:p>
          <a:p>
            <a:pPr indent="457200" algn="just">
              <a:lnSpc>
                <a:spcPct val="120000"/>
              </a:lnSpc>
            </a:pPr>
            <a:r>
              <a:rPr lang="zh-CN" altLang="en-US" sz="1600" b="1" dirty="0" smtClean="0">
                <a:latin typeface="Calibri" panose="020F0502020204030204" pitchFamily="34" charset="0"/>
              </a:rPr>
              <a:t>计算公式：</a:t>
            </a:r>
            <a:endParaRPr lang="en-US" altLang="zh-CN" sz="1600" b="1" dirty="0">
              <a:latin typeface="Calibri" panose="020F0502020204030204" pitchFamily="34" charset="0"/>
            </a:endParaRPr>
          </a:p>
          <a:p>
            <a:pPr indent="457200" algn="just">
              <a:lnSpc>
                <a:spcPct val="120000"/>
              </a:lnSpc>
            </a:pPr>
            <a:r>
              <a:rPr lang="zh-CN" altLang="en-US" sz="1600" dirty="0" smtClean="0">
                <a:latin typeface="Calibri" panose="020F0502020204030204" pitchFamily="34" charset="0"/>
              </a:rPr>
              <a:t>应纳税额</a:t>
            </a:r>
            <a:r>
              <a:rPr lang="en-US" altLang="zh-CN" sz="1600" dirty="0" smtClean="0">
                <a:latin typeface="Calibri" panose="020F0502020204030204" pitchFamily="34" charset="0"/>
              </a:rPr>
              <a:t>=</a:t>
            </a:r>
            <a:r>
              <a:rPr lang="zh-CN" altLang="en-US" sz="1600" dirty="0" smtClean="0">
                <a:latin typeface="Calibri" panose="020F0502020204030204" pitchFamily="34" charset="0"/>
              </a:rPr>
              <a:t>全年一次性奖金收入*适用税率</a:t>
            </a:r>
            <a:r>
              <a:rPr lang="en-US" altLang="zh-CN" sz="1600" dirty="0" smtClean="0">
                <a:latin typeface="Calibri" panose="020F0502020204030204" pitchFamily="34" charset="0"/>
              </a:rPr>
              <a:t>-</a:t>
            </a:r>
            <a:r>
              <a:rPr lang="zh-CN" altLang="en-US" sz="1600" dirty="0" smtClean="0">
                <a:latin typeface="Calibri" panose="020F0502020204030204" pitchFamily="34" charset="0"/>
              </a:rPr>
              <a:t>速算扣除数</a:t>
            </a:r>
            <a:endParaRPr lang="zh-CN" altLang="en-US" sz="1600" dirty="0">
              <a:latin typeface="Calibri" panose="020F0502020204030204" pitchFamily="34" charset="0"/>
            </a:endParaRPr>
          </a:p>
          <a:p>
            <a:pPr indent="457200" algn="just">
              <a:lnSpc>
                <a:spcPct val="120000"/>
              </a:lnSpc>
            </a:pPr>
            <a:r>
              <a:rPr lang="en-US" altLang="zh-CN" sz="1600" dirty="0" smtClean="0">
                <a:latin typeface="Calibri" panose="020F0502020204030204" pitchFamily="34" charset="0"/>
              </a:rPr>
              <a:t>2.</a:t>
            </a:r>
            <a:r>
              <a:rPr lang="zh-CN" altLang="en-US" sz="1600" dirty="0" smtClean="0">
                <a:latin typeface="Calibri" panose="020F0502020204030204" pitchFamily="34" charset="0"/>
              </a:rPr>
              <a:t>居民个人取得全年一次性奖金，也可以选择并入当年综合所得计算纳税。</a:t>
            </a:r>
            <a:endParaRPr lang="en-US" altLang="zh-CN" sz="1600" dirty="0" smtClean="0">
              <a:latin typeface="Calibri" panose="020F0502020204030204" pitchFamily="34" charset="0"/>
            </a:endParaRPr>
          </a:p>
          <a:p>
            <a:pPr indent="457200" algn="just">
              <a:lnSpc>
                <a:spcPct val="120000"/>
              </a:lnSpc>
            </a:pPr>
            <a:endParaRPr lang="en-US" altLang="zh-CN" sz="1600" dirty="0">
              <a:latin typeface="Calibri" panose="020F0502020204030204" pitchFamily="34" charset="0"/>
            </a:endParaRPr>
          </a:p>
          <a:p>
            <a:pPr indent="457200" algn="just">
              <a:lnSpc>
                <a:spcPct val="120000"/>
              </a:lnSpc>
            </a:pPr>
            <a:r>
              <a:rPr lang="zh-CN" altLang="en-US" sz="1600" dirty="0" smtClean="0">
                <a:latin typeface="Calibri" panose="020F0502020204030204" pitchFamily="34" charset="0"/>
              </a:rPr>
              <a:t>优惠政策过渡三年，自</a:t>
            </a:r>
            <a:r>
              <a:rPr lang="en-US" altLang="zh-CN" sz="1600" dirty="0" smtClean="0">
                <a:latin typeface="Calibri" panose="020F0502020204030204" pitchFamily="34" charset="0"/>
              </a:rPr>
              <a:t>2022</a:t>
            </a:r>
            <a:r>
              <a:rPr lang="zh-CN" altLang="en-US" sz="1600" dirty="0" smtClean="0">
                <a:latin typeface="Calibri" panose="020F0502020204030204" pitchFamily="34" charset="0"/>
              </a:rPr>
              <a:t>年</a:t>
            </a:r>
            <a:r>
              <a:rPr lang="en-US" altLang="zh-CN" sz="1600" dirty="0" smtClean="0">
                <a:latin typeface="Calibri" panose="020F0502020204030204" pitchFamily="34" charset="0"/>
              </a:rPr>
              <a:t>1</a:t>
            </a:r>
            <a:r>
              <a:rPr lang="zh-CN" altLang="en-US" sz="1600" dirty="0" smtClean="0">
                <a:latin typeface="Calibri" panose="020F0502020204030204" pitchFamily="34" charset="0"/>
              </a:rPr>
              <a:t>月</a:t>
            </a:r>
            <a:r>
              <a:rPr lang="en-US" altLang="zh-CN" sz="1600" dirty="0" smtClean="0">
                <a:latin typeface="Calibri" panose="020F0502020204030204" pitchFamily="34" charset="0"/>
              </a:rPr>
              <a:t>1</a:t>
            </a:r>
            <a:r>
              <a:rPr lang="zh-CN" altLang="en-US" sz="1600" dirty="0" smtClean="0">
                <a:latin typeface="Calibri" panose="020F0502020204030204" pitchFamily="34" charset="0"/>
              </a:rPr>
              <a:t>日起，居民个人取得全年一次性奖金，应并入当年综合所得计算缴纳个人所得税。</a:t>
            </a:r>
            <a:endParaRPr lang="zh-CN" altLang="en-US" sz="1600" dirty="0">
              <a:latin typeface="Calibri" panose="020F0502020204030204" pitchFamily="34" charset="0"/>
            </a:endParaRPr>
          </a:p>
        </p:txBody>
      </p:sp>
    </p:spTree>
  </p:cSld>
  <p:clrMapOvr>
    <a:masterClrMapping/>
  </p:clrMapOvr>
  <p:transition spd="med" advTm="0">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居民个人综合</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所得计算方法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5785"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75786" name="Text Placeholder 3"/>
          <p:cNvSpPr txBox="1"/>
          <p:nvPr/>
        </p:nvSpPr>
        <p:spPr>
          <a:xfrm>
            <a:off x="561975" y="898525"/>
            <a:ext cx="321786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smtClean="0">
                <a:solidFill>
                  <a:schemeClr val="bg1"/>
                </a:solidFill>
                <a:latin typeface="微软雅黑" panose="020B0503020204020204" pitchFamily="34" charset="-122"/>
                <a:ea typeface="微软雅黑" panose="020B0503020204020204" pitchFamily="34" charset="-122"/>
              </a:rPr>
              <a:t>全年一次性奖金</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14" name="Picture 2"/>
          <p:cNvPicPr>
            <a:picLocks noChangeAspect="1"/>
          </p:cNvPicPr>
          <p:nvPr/>
        </p:nvPicPr>
        <p:blipFill>
          <a:blip r:embed="rId2" cstate="print"/>
          <a:stretch>
            <a:fillRect/>
          </a:stretch>
        </p:blipFill>
        <p:spPr>
          <a:xfrm>
            <a:off x="984454" y="1530351"/>
            <a:ext cx="6611882" cy="3310953"/>
          </a:xfrm>
          <a:prstGeom prst="rect">
            <a:avLst/>
          </a:prstGeom>
          <a:noFill/>
          <a:ln w="9525">
            <a:noFill/>
          </a:ln>
        </p:spPr>
      </p:pic>
    </p:spTree>
    <p:extLst>
      <p:ext uri="{BB962C8B-B14F-4D97-AF65-F5344CB8AC3E}">
        <p14:creationId xmlns:p14="http://schemas.microsoft.com/office/powerpoint/2010/main" xmlns="" val="3267296238"/>
      </p:ext>
    </p:extLst>
  </p:cSld>
  <p:clrMapOvr>
    <a:masterClrMapping/>
  </p:clrMapOvr>
  <p:transition spd="med" advTm="0">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5785"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75786" name="Text Placeholder 3"/>
          <p:cNvSpPr txBox="1"/>
          <p:nvPr/>
        </p:nvSpPr>
        <p:spPr>
          <a:xfrm>
            <a:off x="561975" y="898525"/>
            <a:ext cx="321786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p>
        </p:txBody>
      </p:sp>
      <p:sp>
        <p:nvSpPr>
          <p:cNvPr id="75787" name="TextBox 32"/>
          <p:cNvSpPr txBox="1"/>
          <p:nvPr/>
        </p:nvSpPr>
        <p:spPr>
          <a:xfrm>
            <a:off x="971550" y="1657350"/>
            <a:ext cx="7226300" cy="2359025"/>
          </a:xfrm>
          <a:prstGeom prst="rect">
            <a:avLst/>
          </a:prstGeom>
          <a:noFill/>
          <a:ln w="9525">
            <a:noFill/>
          </a:ln>
        </p:spPr>
        <p:txBody>
          <a:bodyPr lIns="0" tIns="0" rIns="0" bIns="0">
            <a:spAutoFit/>
          </a:bodyPr>
          <a:lstStyle/>
          <a:p>
            <a:pPr indent="457200" algn="just">
              <a:lnSpc>
                <a:spcPct val="120000"/>
              </a:lnSpc>
            </a:pPr>
            <a:r>
              <a:rPr lang="en-US" altLang="zh-CN" sz="1600" dirty="0">
                <a:latin typeface="Calibri" panose="020F0502020204030204" pitchFamily="34" charset="0"/>
              </a:rPr>
              <a:t>1. </a:t>
            </a:r>
            <a:r>
              <a:rPr lang="zh-CN" altLang="en-US" sz="1600" dirty="0">
                <a:latin typeface="Calibri" panose="020F0502020204030204" pitchFamily="34" charset="0"/>
              </a:rPr>
              <a:t>累计预扣法：居民个人</a:t>
            </a:r>
            <a:r>
              <a:rPr lang="zh-CN" altLang="en-US" sz="1600" b="1" dirty="0">
                <a:latin typeface="Calibri" panose="020F0502020204030204" pitchFamily="34" charset="0"/>
              </a:rPr>
              <a:t>具体公式：</a:t>
            </a:r>
            <a:endParaRPr lang="en-US" altLang="zh-CN" sz="1600" b="1" dirty="0">
              <a:latin typeface="Calibri" panose="020F0502020204030204" pitchFamily="34" charset="0"/>
            </a:endParaRPr>
          </a:p>
          <a:p>
            <a:pPr indent="457200" algn="just">
              <a:lnSpc>
                <a:spcPct val="120000"/>
              </a:lnSpc>
            </a:pPr>
            <a:endParaRPr lang="zh-CN" altLang="en-US" sz="1600" b="1" dirty="0">
              <a:latin typeface="Calibri" panose="020F0502020204030204" pitchFamily="34" charset="0"/>
            </a:endParaRPr>
          </a:p>
          <a:p>
            <a:pPr indent="457200" algn="just">
              <a:lnSpc>
                <a:spcPct val="120000"/>
              </a:lnSpc>
            </a:pPr>
            <a:r>
              <a:rPr lang="zh-CN" altLang="en-US" sz="1600" dirty="0">
                <a:latin typeface="Calibri" panose="020F0502020204030204" pitchFamily="34" charset="0"/>
              </a:rPr>
              <a:t>累计预扣预缴应纳税所得额</a:t>
            </a:r>
            <a:r>
              <a:rPr lang="en-US" altLang="zh-CN" sz="1600" dirty="0">
                <a:latin typeface="Calibri" panose="020F0502020204030204" pitchFamily="34" charset="0"/>
              </a:rPr>
              <a:t>=</a:t>
            </a:r>
            <a:r>
              <a:rPr lang="zh-CN" altLang="en-US" sz="1600" dirty="0">
                <a:latin typeface="Calibri" panose="020F0502020204030204" pitchFamily="34" charset="0"/>
              </a:rPr>
              <a:t>累计收入</a:t>
            </a:r>
            <a:r>
              <a:rPr lang="en-US" altLang="zh-CN" sz="1600" dirty="0">
                <a:latin typeface="Calibri" panose="020F0502020204030204" pitchFamily="34" charset="0"/>
              </a:rPr>
              <a:t>-</a:t>
            </a:r>
            <a:r>
              <a:rPr lang="zh-CN" altLang="en-US" sz="1600" dirty="0">
                <a:latin typeface="Calibri" panose="020F0502020204030204" pitchFamily="34" charset="0"/>
              </a:rPr>
              <a:t>累计免税收入</a:t>
            </a:r>
            <a:r>
              <a:rPr lang="en-US" altLang="zh-CN" sz="1600" dirty="0">
                <a:latin typeface="Calibri" panose="020F0502020204030204" pitchFamily="34" charset="0"/>
              </a:rPr>
              <a:t>-</a:t>
            </a:r>
            <a:r>
              <a:rPr lang="zh-CN" altLang="en-US" sz="1600" dirty="0">
                <a:latin typeface="Calibri" panose="020F0502020204030204" pitchFamily="34" charset="0"/>
              </a:rPr>
              <a:t>累计减除费用</a:t>
            </a:r>
            <a:r>
              <a:rPr lang="en-US" altLang="zh-CN" sz="1600" dirty="0">
                <a:latin typeface="Calibri" panose="020F0502020204030204" pitchFamily="34" charset="0"/>
              </a:rPr>
              <a:t>-</a:t>
            </a:r>
            <a:r>
              <a:rPr lang="zh-CN" altLang="en-US" sz="1600" dirty="0">
                <a:latin typeface="Calibri" panose="020F0502020204030204" pitchFamily="34" charset="0"/>
              </a:rPr>
              <a:t>累计专项扣除</a:t>
            </a:r>
            <a:r>
              <a:rPr lang="en-US" altLang="zh-CN" sz="1600" dirty="0">
                <a:latin typeface="Calibri" panose="020F0502020204030204" pitchFamily="34" charset="0"/>
              </a:rPr>
              <a:t>-</a:t>
            </a:r>
            <a:r>
              <a:rPr lang="zh-CN" altLang="en-US" sz="1600" dirty="0">
                <a:latin typeface="Calibri" panose="020F0502020204030204" pitchFamily="34" charset="0"/>
              </a:rPr>
              <a:t>累计专项附加扣除</a:t>
            </a:r>
            <a:r>
              <a:rPr lang="en-US" altLang="zh-CN" sz="1600" dirty="0">
                <a:latin typeface="Calibri" panose="020F0502020204030204" pitchFamily="34" charset="0"/>
              </a:rPr>
              <a:t>-</a:t>
            </a:r>
            <a:r>
              <a:rPr lang="zh-CN" altLang="en-US" sz="1600" dirty="0">
                <a:latin typeface="Calibri" panose="020F0502020204030204" pitchFamily="34" charset="0"/>
              </a:rPr>
              <a:t>累计依法确定的其他扣除</a:t>
            </a:r>
            <a:endParaRPr lang="en-US" altLang="zh-CN" sz="1600" dirty="0">
              <a:latin typeface="Calibri" panose="020F0502020204030204" pitchFamily="34" charset="0"/>
            </a:endParaRPr>
          </a:p>
          <a:p>
            <a:pPr indent="457200" algn="just">
              <a:lnSpc>
                <a:spcPct val="120000"/>
              </a:lnSpc>
            </a:pPr>
            <a:endParaRPr lang="zh-CN" altLang="en-US" sz="1600" dirty="0">
              <a:latin typeface="Calibri" panose="020F0502020204030204" pitchFamily="34" charset="0"/>
            </a:endParaRPr>
          </a:p>
          <a:p>
            <a:pPr indent="457200" algn="just">
              <a:lnSpc>
                <a:spcPct val="120000"/>
              </a:lnSpc>
            </a:pPr>
            <a:r>
              <a:rPr lang="en-US" altLang="zh-CN" sz="1600" dirty="0">
                <a:latin typeface="Calibri" panose="020F0502020204030204" pitchFamily="34" charset="0"/>
              </a:rPr>
              <a:t>【</a:t>
            </a:r>
            <a:r>
              <a:rPr lang="zh-CN" altLang="en-US" sz="1600" dirty="0">
                <a:latin typeface="Calibri" panose="020F0502020204030204" pitchFamily="34" charset="0"/>
              </a:rPr>
              <a:t>其中，本期可扣除的专项附加扣除金额的计算</a:t>
            </a:r>
            <a:r>
              <a:rPr lang="en-US" altLang="zh-CN" sz="1600" dirty="0">
                <a:latin typeface="Calibri" panose="020F0502020204030204" pitchFamily="34" charset="0"/>
              </a:rPr>
              <a:t>】</a:t>
            </a:r>
          </a:p>
          <a:p>
            <a:pPr indent="457200" algn="just">
              <a:lnSpc>
                <a:spcPct val="120000"/>
              </a:lnSpc>
            </a:pPr>
            <a:r>
              <a:rPr lang="zh-CN" altLang="en-US" sz="1600" dirty="0">
                <a:latin typeface="Calibri" panose="020F0502020204030204" pitchFamily="34" charset="0"/>
              </a:rPr>
              <a:t>上述公式中，员工当期可扣除的专项附加扣除金额，为该员工在本单位截至当前月份符合政策条件的扣除金额。</a:t>
            </a:r>
          </a:p>
        </p:txBody>
      </p:sp>
    </p:spTree>
    <p:extLst>
      <p:ext uri="{BB962C8B-B14F-4D97-AF65-F5344CB8AC3E}">
        <p14:creationId xmlns:p14="http://schemas.microsoft.com/office/powerpoint/2010/main" xmlns="" val="3236367702"/>
      </p:ext>
    </p:extLst>
  </p:cSld>
  <p:clrMapOvr>
    <a:masterClrMapping/>
  </p:clrMapOvr>
  <p:transition spd="med" advTm="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7833"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77834" name="Text Placeholder 3"/>
          <p:cNvSpPr txBox="1"/>
          <p:nvPr/>
        </p:nvSpPr>
        <p:spPr>
          <a:xfrm>
            <a:off x="561975" y="898525"/>
            <a:ext cx="321786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p>
        </p:txBody>
      </p:sp>
      <p:sp>
        <p:nvSpPr>
          <p:cNvPr id="77835" name="TextBox 32"/>
          <p:cNvSpPr txBox="1"/>
          <p:nvPr/>
        </p:nvSpPr>
        <p:spPr>
          <a:xfrm>
            <a:off x="971550" y="1851025"/>
            <a:ext cx="7226300" cy="2360613"/>
          </a:xfrm>
          <a:prstGeom prst="rect">
            <a:avLst/>
          </a:prstGeom>
          <a:noFill/>
          <a:ln w="9525">
            <a:noFill/>
          </a:ln>
        </p:spPr>
        <p:txBody>
          <a:bodyPr lIns="0" tIns="0" rIns="0" bIns="0">
            <a:spAutoFit/>
          </a:bodyPr>
          <a:lstStyle/>
          <a:p>
            <a:pPr indent="457200" algn="just">
              <a:lnSpc>
                <a:spcPct val="120000"/>
              </a:lnSpc>
            </a:pPr>
            <a:r>
              <a:rPr lang="en-US" altLang="zh-CN" sz="1600" dirty="0">
                <a:latin typeface="Calibri" panose="020F0502020204030204" pitchFamily="34" charset="0"/>
              </a:rPr>
              <a:t>2.</a:t>
            </a:r>
            <a:r>
              <a:rPr lang="zh-CN" altLang="en-US" sz="1600" dirty="0">
                <a:latin typeface="Calibri" panose="020F0502020204030204" pitchFamily="34" charset="0"/>
              </a:rPr>
              <a:t>计算本期应预扣预缴税额。</a:t>
            </a:r>
          </a:p>
          <a:p>
            <a:pPr indent="457200" algn="just">
              <a:lnSpc>
                <a:spcPct val="120000"/>
              </a:lnSpc>
            </a:pPr>
            <a:endParaRPr lang="zh-CN" altLang="en-US" sz="1600" dirty="0">
              <a:latin typeface="Calibri" panose="020F0502020204030204" pitchFamily="34" charset="0"/>
            </a:endParaRPr>
          </a:p>
          <a:p>
            <a:pPr indent="457200" algn="just">
              <a:lnSpc>
                <a:spcPct val="120000"/>
              </a:lnSpc>
            </a:pPr>
            <a:r>
              <a:rPr lang="zh-CN" altLang="en-US" sz="1600" dirty="0">
                <a:latin typeface="Calibri" panose="020F0502020204030204" pitchFamily="34" charset="0"/>
                <a:sym typeface="+mn-ea"/>
              </a:rPr>
              <a:t>本期应预扣预缴税额</a:t>
            </a:r>
            <a:r>
              <a:rPr lang="en-US" altLang="zh-CN" sz="1600" dirty="0">
                <a:latin typeface="Calibri" panose="020F0502020204030204" pitchFamily="34" charset="0"/>
                <a:sym typeface="+mn-ea"/>
              </a:rPr>
              <a:t>=</a:t>
            </a:r>
            <a:r>
              <a:rPr lang="zh-CN" altLang="en-US" sz="1600" dirty="0">
                <a:latin typeface="Calibri" panose="020F0502020204030204" pitchFamily="34" charset="0"/>
                <a:sym typeface="+mn-ea"/>
              </a:rPr>
              <a:t>（累计预扣预缴应纳税所得额</a:t>
            </a:r>
            <a:r>
              <a:rPr lang="en-US" altLang="zh-CN" sz="1600" dirty="0">
                <a:latin typeface="Calibri" panose="020F0502020204030204" pitchFamily="34" charset="0"/>
                <a:sym typeface="+mn-ea"/>
              </a:rPr>
              <a:t>×</a:t>
            </a:r>
            <a:r>
              <a:rPr lang="zh-CN" altLang="en-US" sz="1600" dirty="0">
                <a:latin typeface="Calibri" panose="020F0502020204030204" pitchFamily="34" charset="0"/>
                <a:sym typeface="+mn-ea"/>
              </a:rPr>
              <a:t>预扣率</a:t>
            </a:r>
            <a:r>
              <a:rPr lang="en-US" altLang="zh-CN" sz="1600" dirty="0">
                <a:latin typeface="Calibri" panose="020F0502020204030204" pitchFamily="34" charset="0"/>
                <a:sym typeface="+mn-ea"/>
              </a:rPr>
              <a:t>-</a:t>
            </a:r>
            <a:r>
              <a:rPr lang="zh-CN" altLang="en-US" sz="1600" dirty="0">
                <a:latin typeface="Calibri" panose="020F0502020204030204" pitchFamily="34" charset="0"/>
                <a:sym typeface="+mn-ea"/>
              </a:rPr>
              <a:t>速算扣除数</a:t>
            </a:r>
            <a:r>
              <a:rPr lang="en-US" altLang="zh-CN" sz="1600" dirty="0">
                <a:latin typeface="Calibri" panose="020F0502020204030204" pitchFamily="34" charset="0"/>
                <a:sym typeface="+mn-ea"/>
              </a:rPr>
              <a:t>)-</a:t>
            </a:r>
            <a:r>
              <a:rPr lang="zh-CN" altLang="en-US" sz="1600" dirty="0">
                <a:latin typeface="Calibri" panose="020F0502020204030204" pitchFamily="34" charset="0"/>
                <a:sym typeface="+mn-ea"/>
              </a:rPr>
              <a:t>累计减免税额</a:t>
            </a:r>
            <a:r>
              <a:rPr lang="en-US" altLang="zh-CN" sz="1600" dirty="0">
                <a:latin typeface="Calibri" panose="020F0502020204030204" pitchFamily="34" charset="0"/>
                <a:sym typeface="+mn-ea"/>
              </a:rPr>
              <a:t>-</a:t>
            </a:r>
            <a:r>
              <a:rPr lang="zh-CN" altLang="en-US" sz="1600" dirty="0">
                <a:latin typeface="Calibri" panose="020F0502020204030204" pitchFamily="34" charset="0"/>
                <a:sym typeface="+mn-ea"/>
              </a:rPr>
              <a:t>累计已预扣预缴税额。</a:t>
            </a:r>
            <a:endParaRPr lang="zh-CN" altLang="en-US" sz="1600" dirty="0">
              <a:latin typeface="Calibri" panose="020F0502020204030204" pitchFamily="34" charset="0"/>
            </a:endParaRPr>
          </a:p>
          <a:p>
            <a:pPr indent="457200" algn="just">
              <a:lnSpc>
                <a:spcPct val="120000"/>
              </a:lnSpc>
            </a:pPr>
            <a:endParaRPr lang="zh-CN" altLang="en-US" sz="1600" dirty="0">
              <a:latin typeface="Calibri" panose="020F0502020204030204" pitchFamily="34" charset="0"/>
            </a:endParaRPr>
          </a:p>
          <a:p>
            <a:pPr indent="457200" algn="just">
              <a:lnSpc>
                <a:spcPct val="120000"/>
              </a:lnSpc>
            </a:pPr>
            <a:r>
              <a:rPr lang="zh-CN" altLang="en-US" sz="1600" dirty="0">
                <a:latin typeface="Calibri" panose="020F0502020204030204" pitchFamily="34" charset="0"/>
              </a:rPr>
              <a:t>如果计算本月应预扣预缴税额为负值时，暂不退税。纳税年度终了后余额仍为负值时，由纳税人通过办理综合所得年度汇算清缴，税款多退少补。</a:t>
            </a:r>
            <a:endParaRPr lang="zh-CN" altLang="en-US" sz="1600" b="1" dirty="0">
              <a:latin typeface="Calibri" panose="020F0502020204030204" pitchFamily="34" charset="0"/>
            </a:endParaRPr>
          </a:p>
          <a:p>
            <a:pPr indent="457200" algn="just">
              <a:lnSpc>
                <a:spcPct val="120000"/>
              </a:lnSpc>
            </a:pPr>
            <a:endParaRPr lang="zh-CN" altLang="en-US" sz="1600" dirty="0">
              <a:latin typeface="Calibri" panose="020F0502020204030204" pitchFamily="34" charset="0"/>
            </a:endParaRPr>
          </a:p>
        </p:txBody>
      </p:sp>
    </p:spTree>
  </p:cSld>
  <p:clrMapOvr>
    <a:masterClrMapping/>
  </p:clrMapOvr>
  <p:transition spd="med" advTm="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78854"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78855" name="Text Placeholder 3"/>
          <p:cNvSpPr txBox="1"/>
          <p:nvPr/>
        </p:nvSpPr>
        <p:spPr>
          <a:xfrm>
            <a:off x="561975" y="898525"/>
            <a:ext cx="321786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p>
        </p:txBody>
      </p:sp>
      <p:pic>
        <p:nvPicPr>
          <p:cNvPr id="78856" name="Picture 2"/>
          <p:cNvPicPr>
            <a:picLocks noChangeAspect="1"/>
          </p:cNvPicPr>
          <p:nvPr/>
        </p:nvPicPr>
        <p:blipFill>
          <a:blip r:embed="rId2" cstate="print"/>
          <a:stretch>
            <a:fillRect/>
          </a:stretch>
        </p:blipFill>
        <p:spPr>
          <a:xfrm>
            <a:off x="504825" y="1266825"/>
            <a:ext cx="8210550" cy="3687763"/>
          </a:xfrm>
          <a:prstGeom prst="rect">
            <a:avLst/>
          </a:prstGeom>
          <a:noFill/>
          <a:ln w="9525">
            <a:noFill/>
          </a:ln>
        </p:spPr>
      </p:pic>
    </p:spTree>
  </p:cSld>
  <p:clrMapOvr>
    <a:masterClrMapping/>
  </p:clrMapOvr>
  <p:transition spd="med" advTm="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9881"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79882" name="Text Placeholder 3"/>
          <p:cNvSpPr txBox="1"/>
          <p:nvPr/>
        </p:nvSpPr>
        <p:spPr>
          <a:xfrm>
            <a:off x="561975" y="898525"/>
            <a:ext cx="321786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p>
        </p:txBody>
      </p:sp>
      <p:sp>
        <p:nvSpPr>
          <p:cNvPr id="79883" name="TextBox 32"/>
          <p:cNvSpPr txBox="1"/>
          <p:nvPr/>
        </p:nvSpPr>
        <p:spPr>
          <a:xfrm>
            <a:off x="971550" y="1641475"/>
            <a:ext cx="7226300" cy="2659063"/>
          </a:xfrm>
          <a:prstGeom prst="rect">
            <a:avLst/>
          </a:prstGeom>
          <a:noFill/>
          <a:ln w="9525">
            <a:noFill/>
          </a:ln>
        </p:spPr>
        <p:txBody>
          <a:bodyPr lIns="0" tIns="0" rIns="0" bIns="0">
            <a:spAutoFit/>
          </a:bodyPr>
          <a:lstStyle/>
          <a:p>
            <a:pPr indent="457200" algn="just">
              <a:lnSpc>
                <a:spcPct val="120000"/>
              </a:lnSpc>
            </a:pPr>
            <a:r>
              <a:rPr lang="zh-CN" altLang="en-US" sz="1600" dirty="0">
                <a:latin typeface="Calibri" panose="020F0502020204030204" pitchFamily="34" charset="0"/>
              </a:rPr>
              <a:t>例</a:t>
            </a:r>
            <a:r>
              <a:rPr lang="en-US" altLang="zh-CN" sz="1600" dirty="0">
                <a:latin typeface="Calibri" panose="020F0502020204030204" pitchFamily="34" charset="0"/>
              </a:rPr>
              <a:t>1</a:t>
            </a:r>
            <a:r>
              <a:rPr lang="zh-CN" altLang="en-US" sz="1600" dirty="0">
                <a:latin typeface="Calibri" panose="020F0502020204030204" pitchFamily="34" charset="0"/>
              </a:rPr>
              <a:t>：某职员</a:t>
            </a:r>
            <a:r>
              <a:rPr lang="en-US" altLang="zh-CN" sz="1600" dirty="0">
                <a:latin typeface="Calibri" panose="020F0502020204030204" pitchFamily="34" charset="0"/>
              </a:rPr>
              <a:t>2015</a:t>
            </a:r>
            <a:r>
              <a:rPr lang="zh-CN" altLang="en-US" sz="1600" dirty="0">
                <a:latin typeface="Calibri" panose="020F0502020204030204" pitchFamily="34" charset="0"/>
              </a:rPr>
              <a:t>年入职，</a:t>
            </a:r>
            <a:r>
              <a:rPr lang="en-US" altLang="zh-CN" sz="1600" dirty="0">
                <a:latin typeface="Calibri" panose="020F0502020204030204" pitchFamily="34" charset="0"/>
              </a:rPr>
              <a:t>2019</a:t>
            </a:r>
            <a:r>
              <a:rPr lang="zh-CN" altLang="en-US" sz="1600" dirty="0">
                <a:latin typeface="Calibri" panose="020F0502020204030204" pitchFamily="34" charset="0"/>
              </a:rPr>
              <a:t>年每月应发工资均为</a:t>
            </a:r>
            <a:r>
              <a:rPr lang="en-US" altLang="zh-CN" sz="1600" dirty="0">
                <a:latin typeface="Calibri" panose="020F0502020204030204" pitchFamily="34" charset="0"/>
              </a:rPr>
              <a:t>10000</a:t>
            </a:r>
            <a:r>
              <a:rPr lang="zh-CN" altLang="en-US" sz="1600" dirty="0">
                <a:latin typeface="Calibri" panose="020F0502020204030204" pitchFamily="34" charset="0"/>
              </a:rPr>
              <a:t>元，每月减除费用</a:t>
            </a:r>
            <a:r>
              <a:rPr lang="en-US" altLang="zh-CN" sz="1600" dirty="0">
                <a:latin typeface="Calibri" panose="020F0502020204030204" pitchFamily="34" charset="0"/>
              </a:rPr>
              <a:t>5000</a:t>
            </a:r>
            <a:r>
              <a:rPr lang="zh-CN" altLang="en-US" sz="1600" dirty="0">
                <a:latin typeface="Calibri" panose="020F0502020204030204" pitchFamily="34" charset="0"/>
              </a:rPr>
              <a:t>元，“三险一金”等专项扣除为</a:t>
            </a:r>
            <a:r>
              <a:rPr lang="en-US" altLang="zh-CN" sz="1600" dirty="0">
                <a:latin typeface="Calibri" panose="020F0502020204030204" pitchFamily="34" charset="0"/>
              </a:rPr>
              <a:t>1500</a:t>
            </a:r>
            <a:r>
              <a:rPr lang="zh-CN" altLang="en-US" sz="1600" dirty="0">
                <a:latin typeface="Calibri" panose="020F0502020204030204" pitchFamily="34" charset="0"/>
              </a:rPr>
              <a:t>元，从</a:t>
            </a:r>
            <a:r>
              <a:rPr lang="en-US" altLang="zh-CN" sz="1600" dirty="0">
                <a:latin typeface="Calibri" panose="020F0502020204030204" pitchFamily="34" charset="0"/>
              </a:rPr>
              <a:t>1</a:t>
            </a:r>
            <a:r>
              <a:rPr lang="zh-CN" altLang="en-US" sz="1600" dirty="0">
                <a:latin typeface="Calibri" panose="020F0502020204030204" pitchFamily="34" charset="0"/>
              </a:rPr>
              <a:t>月起享受子女教育专项附加扣除</a:t>
            </a:r>
            <a:r>
              <a:rPr lang="en-US" altLang="zh-CN" sz="1600" dirty="0">
                <a:latin typeface="Calibri" panose="020F0502020204030204" pitchFamily="34" charset="0"/>
              </a:rPr>
              <a:t>1000</a:t>
            </a:r>
            <a:r>
              <a:rPr lang="zh-CN" altLang="en-US" sz="1600" dirty="0">
                <a:latin typeface="Calibri" panose="020F0502020204030204" pitchFamily="34" charset="0"/>
              </a:rPr>
              <a:t>元，没有减免收入及减免税额等情况，以前三个月为例，应当按照以下方法计算预扣预缴税额：</a:t>
            </a:r>
          </a:p>
          <a:p>
            <a:pPr indent="457200" algn="just">
              <a:lnSpc>
                <a:spcPct val="120000"/>
              </a:lnSpc>
            </a:pPr>
            <a:r>
              <a:rPr lang="en-US" altLang="zh-CN" sz="1600" dirty="0">
                <a:latin typeface="Calibri" panose="020F0502020204030204" pitchFamily="34" charset="0"/>
              </a:rPr>
              <a:t>1</a:t>
            </a:r>
            <a:r>
              <a:rPr lang="zh-CN" altLang="en-US" sz="1600" dirty="0">
                <a:latin typeface="Calibri" panose="020F0502020204030204" pitchFamily="34" charset="0"/>
              </a:rPr>
              <a:t>月份：</a:t>
            </a:r>
            <a:r>
              <a:rPr lang="en-US" altLang="zh-CN" sz="1600" dirty="0">
                <a:latin typeface="Calibri" panose="020F0502020204030204" pitchFamily="34" charset="0"/>
              </a:rPr>
              <a:t>(10000-5000-1500-1000</a:t>
            </a:r>
            <a:r>
              <a:rPr lang="zh-CN" altLang="en-US" sz="1600" dirty="0">
                <a:latin typeface="Calibri" panose="020F0502020204030204" pitchFamily="34" charset="0"/>
              </a:rPr>
              <a:t>）</a:t>
            </a:r>
            <a:r>
              <a:rPr lang="en-US" altLang="zh-CN" sz="1600" dirty="0">
                <a:latin typeface="Calibri" panose="020F0502020204030204" pitchFamily="34" charset="0"/>
              </a:rPr>
              <a:t>×3% =75</a:t>
            </a:r>
            <a:r>
              <a:rPr lang="zh-CN" altLang="en-US" sz="1600" dirty="0">
                <a:latin typeface="Calibri" panose="020F0502020204030204" pitchFamily="34" charset="0"/>
              </a:rPr>
              <a:t>元；</a:t>
            </a:r>
          </a:p>
          <a:p>
            <a:pPr indent="457200" algn="just">
              <a:lnSpc>
                <a:spcPct val="120000"/>
              </a:lnSpc>
            </a:pPr>
            <a:r>
              <a:rPr lang="en-US" altLang="zh-CN" sz="1600" dirty="0">
                <a:latin typeface="Calibri" panose="020F0502020204030204" pitchFamily="34" charset="0"/>
              </a:rPr>
              <a:t>2</a:t>
            </a:r>
            <a:r>
              <a:rPr lang="zh-CN" altLang="en-US" sz="1600" dirty="0">
                <a:latin typeface="Calibri" panose="020F0502020204030204" pitchFamily="34" charset="0"/>
              </a:rPr>
              <a:t>月份：</a:t>
            </a:r>
            <a:r>
              <a:rPr lang="en-US" altLang="zh-CN" sz="1600" dirty="0">
                <a:latin typeface="Calibri" panose="020F0502020204030204" pitchFamily="34" charset="0"/>
              </a:rPr>
              <a:t>(10000×2-5000×2-1500×2-1000×2</a:t>
            </a:r>
            <a:r>
              <a:rPr lang="zh-CN" altLang="en-US" sz="1600" dirty="0">
                <a:latin typeface="Calibri" panose="020F0502020204030204" pitchFamily="34" charset="0"/>
              </a:rPr>
              <a:t>）</a:t>
            </a:r>
            <a:r>
              <a:rPr lang="en-US" altLang="zh-CN" sz="1600" dirty="0">
                <a:latin typeface="Calibri" panose="020F0502020204030204" pitchFamily="34" charset="0"/>
              </a:rPr>
              <a:t>×3%-75 =75</a:t>
            </a:r>
            <a:r>
              <a:rPr lang="zh-CN" altLang="en-US" sz="1600" dirty="0">
                <a:latin typeface="Calibri" panose="020F0502020204030204" pitchFamily="34" charset="0"/>
              </a:rPr>
              <a:t>元； </a:t>
            </a:r>
          </a:p>
          <a:p>
            <a:pPr indent="457200" algn="just">
              <a:lnSpc>
                <a:spcPct val="120000"/>
              </a:lnSpc>
            </a:pPr>
            <a:r>
              <a:rPr lang="en-US" altLang="zh-CN" sz="1600" dirty="0">
                <a:latin typeface="Calibri" panose="020F0502020204030204" pitchFamily="34" charset="0"/>
              </a:rPr>
              <a:t>3</a:t>
            </a:r>
            <a:r>
              <a:rPr lang="zh-CN" altLang="en-US" sz="1600" dirty="0">
                <a:latin typeface="Calibri" panose="020F0502020204030204" pitchFamily="34" charset="0"/>
              </a:rPr>
              <a:t>月份：</a:t>
            </a:r>
            <a:r>
              <a:rPr lang="en-US" altLang="zh-CN" sz="1600" dirty="0">
                <a:latin typeface="Calibri" panose="020F0502020204030204" pitchFamily="34" charset="0"/>
              </a:rPr>
              <a:t>(10000×3-5000×3-1500×3-1000×3</a:t>
            </a:r>
            <a:r>
              <a:rPr lang="zh-CN" altLang="en-US" sz="1600" dirty="0">
                <a:latin typeface="Calibri" panose="020F0502020204030204" pitchFamily="34" charset="0"/>
              </a:rPr>
              <a:t>）</a:t>
            </a:r>
            <a:r>
              <a:rPr lang="en-US" altLang="zh-CN" sz="1600" dirty="0">
                <a:latin typeface="Calibri" panose="020F0502020204030204" pitchFamily="34" charset="0"/>
              </a:rPr>
              <a:t>×3%-75-75 =75</a:t>
            </a:r>
            <a:r>
              <a:rPr lang="zh-CN" altLang="en-US" sz="1600" dirty="0">
                <a:latin typeface="Calibri" panose="020F0502020204030204" pitchFamily="34" charset="0"/>
              </a:rPr>
              <a:t>元；</a:t>
            </a:r>
          </a:p>
          <a:p>
            <a:pPr indent="457200" algn="just">
              <a:lnSpc>
                <a:spcPct val="120000"/>
              </a:lnSpc>
            </a:pPr>
            <a:r>
              <a:rPr lang="zh-CN" altLang="en-US" sz="1600" dirty="0">
                <a:latin typeface="Calibri" panose="020F0502020204030204" pitchFamily="34" charset="0"/>
              </a:rPr>
              <a:t>进一步计算可知，该纳税人全年累计预扣预缴应纳税所得额为</a:t>
            </a:r>
            <a:r>
              <a:rPr lang="en-US" altLang="zh-CN" sz="1600" dirty="0">
                <a:latin typeface="Calibri" panose="020F0502020204030204" pitchFamily="34" charset="0"/>
              </a:rPr>
              <a:t>30000</a:t>
            </a:r>
            <a:r>
              <a:rPr lang="zh-CN" altLang="en-US" sz="1600" dirty="0">
                <a:latin typeface="Calibri" panose="020F0502020204030204" pitchFamily="34" charset="0"/>
              </a:rPr>
              <a:t>元，一直适用</a:t>
            </a:r>
            <a:r>
              <a:rPr lang="en-US" altLang="zh-CN" sz="1600" dirty="0">
                <a:latin typeface="Calibri" panose="020F0502020204030204" pitchFamily="34" charset="0"/>
              </a:rPr>
              <a:t>3%</a:t>
            </a:r>
            <a:r>
              <a:rPr lang="zh-CN" altLang="en-US" sz="1600" dirty="0">
                <a:latin typeface="Calibri" panose="020F0502020204030204" pitchFamily="34" charset="0"/>
              </a:rPr>
              <a:t>的税率，因此各月应预扣预缴的税款相同。</a:t>
            </a:r>
          </a:p>
        </p:txBody>
      </p:sp>
    </p:spTree>
  </p:cSld>
  <p:clrMapOvr>
    <a:masterClrMapping/>
  </p:clrMapOvr>
  <p:transition spd="med" advTm="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0905"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80906" name="Text Placeholder 3"/>
          <p:cNvSpPr txBox="1"/>
          <p:nvPr/>
        </p:nvSpPr>
        <p:spPr>
          <a:xfrm>
            <a:off x="561975" y="898525"/>
            <a:ext cx="321786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p>
        </p:txBody>
      </p:sp>
      <p:sp>
        <p:nvSpPr>
          <p:cNvPr id="80907" name="TextBox 32"/>
          <p:cNvSpPr txBox="1"/>
          <p:nvPr/>
        </p:nvSpPr>
        <p:spPr>
          <a:xfrm>
            <a:off x="827088" y="1708150"/>
            <a:ext cx="7519987" cy="2659063"/>
          </a:xfrm>
          <a:prstGeom prst="rect">
            <a:avLst/>
          </a:prstGeom>
          <a:noFill/>
          <a:ln w="9525">
            <a:noFill/>
          </a:ln>
        </p:spPr>
        <p:txBody>
          <a:bodyPr lIns="0" tIns="0" rIns="0" bIns="0">
            <a:spAutoFit/>
          </a:bodyPr>
          <a:lstStyle/>
          <a:p>
            <a:pPr indent="457200" algn="just">
              <a:lnSpc>
                <a:spcPct val="120000"/>
              </a:lnSpc>
            </a:pPr>
            <a:r>
              <a:rPr lang="zh-CN" altLang="en-US" sz="1600" dirty="0">
                <a:latin typeface="Calibri" panose="020F0502020204030204" pitchFamily="34" charset="0"/>
              </a:rPr>
              <a:t>例</a:t>
            </a:r>
            <a:r>
              <a:rPr lang="en-US" altLang="zh-CN" sz="1600" dirty="0">
                <a:latin typeface="Calibri" panose="020F0502020204030204" pitchFamily="34" charset="0"/>
              </a:rPr>
              <a:t>2</a:t>
            </a:r>
            <a:r>
              <a:rPr lang="zh-CN" altLang="en-US" sz="1600" dirty="0">
                <a:latin typeface="Calibri" panose="020F0502020204030204" pitchFamily="34" charset="0"/>
              </a:rPr>
              <a:t>：某职员</a:t>
            </a:r>
            <a:r>
              <a:rPr lang="en-US" altLang="zh-CN" sz="1600" dirty="0">
                <a:latin typeface="Calibri" panose="020F0502020204030204" pitchFamily="34" charset="0"/>
              </a:rPr>
              <a:t>2015</a:t>
            </a:r>
            <a:r>
              <a:rPr lang="zh-CN" altLang="en-US" sz="1600" dirty="0">
                <a:latin typeface="Calibri" panose="020F0502020204030204" pitchFamily="34" charset="0"/>
              </a:rPr>
              <a:t>年入职，</a:t>
            </a:r>
            <a:r>
              <a:rPr lang="en-US" altLang="zh-CN" sz="1600" dirty="0">
                <a:latin typeface="Calibri" panose="020F0502020204030204" pitchFamily="34" charset="0"/>
              </a:rPr>
              <a:t>2019</a:t>
            </a:r>
            <a:r>
              <a:rPr lang="zh-CN" altLang="en-US" sz="1600" dirty="0">
                <a:latin typeface="Calibri" panose="020F0502020204030204" pitchFamily="34" charset="0"/>
              </a:rPr>
              <a:t>年每月应发工资均为</a:t>
            </a:r>
            <a:r>
              <a:rPr lang="en-US" altLang="zh-CN" sz="1600" dirty="0">
                <a:latin typeface="Calibri" panose="020F0502020204030204" pitchFamily="34" charset="0"/>
              </a:rPr>
              <a:t>30000</a:t>
            </a:r>
            <a:r>
              <a:rPr lang="zh-CN" altLang="en-US" sz="1600" dirty="0">
                <a:latin typeface="Calibri" panose="020F0502020204030204" pitchFamily="34" charset="0"/>
              </a:rPr>
              <a:t>元，每月减除费用</a:t>
            </a:r>
            <a:r>
              <a:rPr lang="en-US" altLang="zh-CN" sz="1600" dirty="0">
                <a:latin typeface="Calibri" panose="020F0502020204030204" pitchFamily="34" charset="0"/>
              </a:rPr>
              <a:t>5000</a:t>
            </a:r>
            <a:r>
              <a:rPr lang="zh-CN" altLang="en-US" sz="1600" dirty="0">
                <a:latin typeface="Calibri" panose="020F0502020204030204" pitchFamily="34" charset="0"/>
              </a:rPr>
              <a:t>元，“三险一金”等专项扣除为</a:t>
            </a:r>
            <a:r>
              <a:rPr lang="en-US" altLang="zh-CN" sz="1600" dirty="0">
                <a:latin typeface="Calibri" panose="020F0502020204030204" pitchFamily="34" charset="0"/>
              </a:rPr>
              <a:t>4500</a:t>
            </a:r>
            <a:r>
              <a:rPr lang="zh-CN" altLang="en-US" sz="1600" dirty="0">
                <a:latin typeface="Calibri" panose="020F0502020204030204" pitchFamily="34" charset="0"/>
              </a:rPr>
              <a:t>元，享受子女教育、赡养老人两项专项附加扣除共计</a:t>
            </a:r>
            <a:r>
              <a:rPr lang="en-US" altLang="zh-CN" sz="1600" dirty="0">
                <a:latin typeface="Calibri" panose="020F0502020204030204" pitchFamily="34" charset="0"/>
              </a:rPr>
              <a:t>2000</a:t>
            </a:r>
            <a:r>
              <a:rPr lang="zh-CN" altLang="en-US" sz="1600" dirty="0">
                <a:latin typeface="Calibri" panose="020F0502020204030204" pitchFamily="34" charset="0"/>
              </a:rPr>
              <a:t>元，没有减免收入及减免税额等情况，以前三个月为例，应当按照以下方法计算各月应预扣预缴税额：</a:t>
            </a:r>
          </a:p>
          <a:p>
            <a:pPr indent="457200" algn="just">
              <a:lnSpc>
                <a:spcPct val="120000"/>
              </a:lnSpc>
            </a:pPr>
            <a:r>
              <a:rPr lang="en-US" altLang="zh-CN" sz="1600" dirty="0">
                <a:latin typeface="Calibri" panose="020F0502020204030204" pitchFamily="34" charset="0"/>
              </a:rPr>
              <a:t>1</a:t>
            </a:r>
            <a:r>
              <a:rPr lang="zh-CN" altLang="en-US" sz="1600" dirty="0">
                <a:latin typeface="Calibri" panose="020F0502020204030204" pitchFamily="34" charset="0"/>
              </a:rPr>
              <a:t>月份：</a:t>
            </a:r>
            <a:r>
              <a:rPr lang="en-US" altLang="zh-CN" sz="1600" dirty="0">
                <a:latin typeface="Calibri" panose="020F0502020204030204" pitchFamily="34" charset="0"/>
              </a:rPr>
              <a:t>(30000–5000-4500-2000</a:t>
            </a:r>
            <a:r>
              <a:rPr lang="zh-CN" altLang="en-US" sz="1600" dirty="0">
                <a:latin typeface="Calibri" panose="020F0502020204030204" pitchFamily="34" charset="0"/>
              </a:rPr>
              <a:t>）</a:t>
            </a:r>
            <a:r>
              <a:rPr lang="en-US" altLang="zh-CN" sz="1600" dirty="0">
                <a:latin typeface="Calibri" panose="020F0502020204030204" pitchFamily="34" charset="0"/>
              </a:rPr>
              <a:t>×3% = 555</a:t>
            </a:r>
            <a:r>
              <a:rPr lang="zh-CN" altLang="en-US" sz="1600" dirty="0">
                <a:latin typeface="Calibri" panose="020F0502020204030204" pitchFamily="34" charset="0"/>
              </a:rPr>
              <a:t>元；</a:t>
            </a:r>
          </a:p>
          <a:p>
            <a:pPr indent="457200" algn="just">
              <a:lnSpc>
                <a:spcPct val="120000"/>
              </a:lnSpc>
            </a:pPr>
            <a:r>
              <a:rPr lang="en-US" altLang="zh-CN" sz="1600" dirty="0">
                <a:latin typeface="Calibri" panose="020F0502020204030204" pitchFamily="34" charset="0"/>
              </a:rPr>
              <a:t>2</a:t>
            </a:r>
            <a:r>
              <a:rPr lang="zh-CN" altLang="en-US" sz="1600" dirty="0">
                <a:latin typeface="Calibri" panose="020F0502020204030204" pitchFamily="34" charset="0"/>
              </a:rPr>
              <a:t>月份：</a:t>
            </a:r>
            <a:r>
              <a:rPr lang="en-US" altLang="zh-CN" sz="1600" dirty="0">
                <a:latin typeface="Calibri" panose="020F0502020204030204" pitchFamily="34" charset="0"/>
              </a:rPr>
              <a:t>(30000×2-5000×2-4500×2-2000×2</a:t>
            </a:r>
            <a:r>
              <a:rPr lang="zh-CN" altLang="en-US" sz="1600" dirty="0">
                <a:latin typeface="Calibri" panose="020F0502020204030204" pitchFamily="34" charset="0"/>
              </a:rPr>
              <a:t>）</a:t>
            </a:r>
            <a:r>
              <a:rPr lang="en-US" altLang="zh-CN" sz="1600" dirty="0">
                <a:latin typeface="Calibri" panose="020F0502020204030204" pitchFamily="34" charset="0"/>
              </a:rPr>
              <a:t>×10% -2520 -555 =625</a:t>
            </a:r>
            <a:r>
              <a:rPr lang="zh-CN" altLang="en-US" sz="1600" dirty="0">
                <a:latin typeface="Calibri" panose="020F0502020204030204" pitchFamily="34" charset="0"/>
              </a:rPr>
              <a:t>元；</a:t>
            </a:r>
          </a:p>
          <a:p>
            <a:pPr indent="457200" algn="just">
              <a:lnSpc>
                <a:spcPct val="120000"/>
              </a:lnSpc>
            </a:pPr>
            <a:r>
              <a:rPr lang="en-US" altLang="zh-CN" sz="1600" dirty="0">
                <a:latin typeface="Calibri" panose="020F0502020204030204" pitchFamily="34" charset="0"/>
              </a:rPr>
              <a:t>3</a:t>
            </a:r>
            <a:r>
              <a:rPr lang="zh-CN" altLang="en-US" sz="1600" dirty="0">
                <a:latin typeface="Calibri" panose="020F0502020204030204" pitchFamily="34" charset="0"/>
              </a:rPr>
              <a:t>月份：</a:t>
            </a:r>
            <a:r>
              <a:rPr lang="en-US" altLang="zh-CN" sz="1600" dirty="0">
                <a:latin typeface="Calibri" panose="020F0502020204030204" pitchFamily="34" charset="0"/>
              </a:rPr>
              <a:t>(30000×3-5000×3-4500×3-2000×3</a:t>
            </a:r>
            <a:r>
              <a:rPr lang="zh-CN" altLang="en-US" sz="1600" dirty="0">
                <a:latin typeface="Calibri" panose="020F0502020204030204" pitchFamily="34" charset="0"/>
              </a:rPr>
              <a:t>）</a:t>
            </a:r>
            <a:r>
              <a:rPr lang="en-US" altLang="zh-CN" sz="1600" dirty="0">
                <a:latin typeface="Calibri" panose="020F0502020204030204" pitchFamily="34" charset="0"/>
              </a:rPr>
              <a:t>×10% -2520 -555-625 =1850</a:t>
            </a:r>
            <a:r>
              <a:rPr lang="zh-CN" altLang="en-US" sz="1600" dirty="0">
                <a:latin typeface="Calibri" panose="020F0502020204030204" pitchFamily="34" charset="0"/>
              </a:rPr>
              <a:t>元；</a:t>
            </a:r>
          </a:p>
          <a:p>
            <a:pPr indent="457200" algn="just">
              <a:lnSpc>
                <a:spcPct val="120000"/>
              </a:lnSpc>
            </a:pPr>
            <a:r>
              <a:rPr lang="zh-CN" altLang="en-US" sz="1600" dirty="0">
                <a:latin typeface="Calibri" panose="020F0502020204030204" pitchFamily="34" charset="0"/>
              </a:rPr>
              <a:t>上述计算结果表明，由于</a:t>
            </a:r>
            <a:r>
              <a:rPr lang="en-US" altLang="zh-CN" sz="1600" dirty="0">
                <a:latin typeface="Calibri" panose="020F0502020204030204" pitchFamily="34" charset="0"/>
              </a:rPr>
              <a:t>2</a:t>
            </a:r>
            <a:r>
              <a:rPr lang="zh-CN" altLang="en-US" sz="1600" dirty="0">
                <a:latin typeface="Calibri" panose="020F0502020204030204" pitchFamily="34" charset="0"/>
              </a:rPr>
              <a:t>月份累计预扣预缴应纳税所得额为</a:t>
            </a:r>
            <a:r>
              <a:rPr lang="en-US" altLang="zh-CN" sz="1600" dirty="0">
                <a:latin typeface="Calibri" panose="020F0502020204030204" pitchFamily="34" charset="0"/>
              </a:rPr>
              <a:t>37000</a:t>
            </a:r>
            <a:r>
              <a:rPr lang="zh-CN" altLang="en-US" sz="1600" dirty="0">
                <a:latin typeface="Calibri" panose="020F0502020204030204" pitchFamily="34" charset="0"/>
              </a:rPr>
              <a:t>元，已适用</a:t>
            </a:r>
            <a:r>
              <a:rPr lang="en-US" altLang="zh-CN" sz="1600" dirty="0">
                <a:latin typeface="Calibri" panose="020F0502020204030204" pitchFamily="34" charset="0"/>
              </a:rPr>
              <a:t>10%</a:t>
            </a:r>
            <a:r>
              <a:rPr lang="zh-CN" altLang="en-US" sz="1600" dirty="0">
                <a:latin typeface="Calibri" panose="020F0502020204030204" pitchFamily="34" charset="0"/>
              </a:rPr>
              <a:t>的税率，因此</a:t>
            </a:r>
            <a:r>
              <a:rPr lang="en-US" altLang="zh-CN" sz="1600" dirty="0">
                <a:latin typeface="Calibri" panose="020F0502020204030204" pitchFamily="34" charset="0"/>
              </a:rPr>
              <a:t>2</a:t>
            </a:r>
            <a:r>
              <a:rPr lang="zh-CN" altLang="en-US" sz="1600" dirty="0">
                <a:latin typeface="Calibri" panose="020F0502020204030204" pitchFamily="34" charset="0"/>
              </a:rPr>
              <a:t>月份和</a:t>
            </a:r>
            <a:r>
              <a:rPr lang="en-US" altLang="zh-CN" sz="1600" dirty="0">
                <a:latin typeface="Calibri" panose="020F0502020204030204" pitchFamily="34" charset="0"/>
              </a:rPr>
              <a:t>3</a:t>
            </a:r>
            <a:r>
              <a:rPr lang="zh-CN" altLang="en-US" sz="1600" dirty="0">
                <a:latin typeface="Calibri" panose="020F0502020204030204" pitchFamily="34" charset="0"/>
              </a:rPr>
              <a:t>月份应预扣预缴有所增高。</a:t>
            </a:r>
          </a:p>
        </p:txBody>
      </p:sp>
    </p:spTree>
  </p:cSld>
  <p:clrMapOvr>
    <a:masterClrMapping/>
  </p:clrMapOvr>
  <p:transition spd="med" advTm="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929" name="Shape 1794"/>
          <p:cNvSpPr/>
          <p:nvPr/>
        </p:nvSpPr>
        <p:spPr>
          <a:xfrm>
            <a:off x="755650" y="823913"/>
            <a:ext cx="5329238"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81930" name="Text Placeholder 3"/>
          <p:cNvSpPr txBox="1"/>
          <p:nvPr/>
        </p:nvSpPr>
        <p:spPr>
          <a:xfrm>
            <a:off x="922338" y="898525"/>
            <a:ext cx="4873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劳务报酬所得、稿酬所得、特许权使用费所得税款的计算方法</a:t>
            </a:r>
          </a:p>
        </p:txBody>
      </p:sp>
      <p:sp>
        <p:nvSpPr>
          <p:cNvPr id="81931" name="TextBox 32"/>
          <p:cNvSpPr txBox="1"/>
          <p:nvPr/>
        </p:nvSpPr>
        <p:spPr>
          <a:xfrm>
            <a:off x="812800" y="1576388"/>
            <a:ext cx="7518400" cy="2949575"/>
          </a:xfrm>
          <a:prstGeom prst="rect">
            <a:avLst/>
          </a:prstGeom>
          <a:noFill/>
          <a:ln w="9525">
            <a:noFill/>
          </a:ln>
        </p:spPr>
        <p:txBody>
          <a:bodyPr lIns="0" tIns="0" rIns="0" bIns="0">
            <a:spAutoFit/>
          </a:bodyPr>
          <a:lstStyle/>
          <a:p>
            <a:pPr indent="457200" algn="just">
              <a:lnSpc>
                <a:spcPct val="120000"/>
              </a:lnSpc>
            </a:pPr>
            <a:r>
              <a:rPr lang="en-US" altLang="zh-CN" sz="1600" dirty="0">
                <a:latin typeface="Calibri" panose="020F0502020204030204" pitchFamily="34" charset="0"/>
              </a:rPr>
              <a:t>1.</a:t>
            </a:r>
            <a:r>
              <a:rPr lang="zh-CN" altLang="en-US" sz="1600" dirty="0">
                <a:latin typeface="Calibri" panose="020F0502020204030204" pitchFamily="34" charset="0"/>
              </a:rPr>
              <a:t>计算预扣预缴应纳税所得额。</a:t>
            </a:r>
          </a:p>
          <a:p>
            <a:pPr indent="457200" algn="just">
              <a:lnSpc>
                <a:spcPct val="120000"/>
              </a:lnSpc>
            </a:pPr>
            <a:r>
              <a:rPr lang="zh-CN" altLang="en-US" sz="1600" dirty="0">
                <a:latin typeface="Calibri" panose="020F0502020204030204" pitchFamily="34" charset="0"/>
              </a:rPr>
              <a:t>三项综合所得以每次收入减除</a:t>
            </a:r>
            <a:r>
              <a:rPr lang="zh-CN" altLang="en-US" sz="1600" dirty="0">
                <a:solidFill>
                  <a:srgbClr val="FF0000"/>
                </a:solidFill>
                <a:latin typeface="黑体" panose="02010609060101010101" pitchFamily="49" charset="-122"/>
                <a:ea typeface="黑体" panose="02010609060101010101" pitchFamily="49" charset="-122"/>
              </a:rPr>
              <a:t>费用</a:t>
            </a:r>
            <a:r>
              <a:rPr lang="zh-CN" altLang="en-US" sz="1600" dirty="0">
                <a:latin typeface="Calibri" panose="020F0502020204030204" pitchFamily="34" charset="0"/>
              </a:rPr>
              <a:t>后的余额为收入额；稿酬所得的收入额减按百分之七十计算。</a:t>
            </a:r>
          </a:p>
          <a:p>
            <a:pPr indent="457200" algn="just">
              <a:lnSpc>
                <a:spcPct val="120000"/>
              </a:lnSpc>
            </a:pPr>
            <a:r>
              <a:rPr lang="zh-CN" altLang="en-US" sz="1600" dirty="0">
                <a:latin typeface="Calibri" panose="020F0502020204030204" pitchFamily="34" charset="0"/>
              </a:rPr>
              <a:t>每次收入不超过四千元的，费用按八百元计算；</a:t>
            </a:r>
          </a:p>
          <a:p>
            <a:pPr indent="457200" algn="just">
              <a:lnSpc>
                <a:spcPct val="120000"/>
              </a:lnSpc>
            </a:pPr>
            <a:r>
              <a:rPr lang="zh-CN" altLang="en-US" sz="1600" dirty="0">
                <a:latin typeface="Calibri" panose="020F0502020204030204" pitchFamily="34" charset="0"/>
              </a:rPr>
              <a:t>每次收入四千元以上的，减除费用按百分之二十计算。</a:t>
            </a:r>
          </a:p>
          <a:p>
            <a:pPr indent="457200" algn="just">
              <a:lnSpc>
                <a:spcPct val="120000"/>
              </a:lnSpc>
            </a:pPr>
            <a:endParaRPr lang="en-US" altLang="zh-CN" sz="1600" dirty="0">
              <a:latin typeface="Calibri" panose="020F0502020204030204" pitchFamily="34" charset="0"/>
            </a:endParaRPr>
          </a:p>
          <a:p>
            <a:pPr indent="457200" algn="just">
              <a:lnSpc>
                <a:spcPct val="120000"/>
              </a:lnSpc>
            </a:pPr>
            <a:r>
              <a:rPr lang="en-US" altLang="zh-CN" sz="1600" dirty="0">
                <a:latin typeface="Calibri" panose="020F0502020204030204" pitchFamily="34" charset="0"/>
              </a:rPr>
              <a:t>2. </a:t>
            </a:r>
            <a:r>
              <a:rPr lang="zh-CN" altLang="en-US" sz="1600" dirty="0">
                <a:latin typeface="Calibri" panose="020F0502020204030204" pitchFamily="34" charset="0"/>
              </a:rPr>
              <a:t>计算应纳税所得额：</a:t>
            </a:r>
            <a:r>
              <a:rPr lang="zh-CN" altLang="en-US" sz="1600" dirty="0">
                <a:latin typeface="Calibri" panose="020F0502020204030204" pitchFamily="34" charset="0"/>
                <a:sym typeface="+mn-ea"/>
              </a:rPr>
              <a:t>以每次收入额为预扣预缴应纳税所得额。</a:t>
            </a:r>
          </a:p>
          <a:p>
            <a:pPr indent="457200" algn="just">
              <a:lnSpc>
                <a:spcPct val="120000"/>
              </a:lnSpc>
            </a:pPr>
            <a:endParaRPr lang="zh-CN" altLang="en-US" sz="1600" dirty="0">
              <a:latin typeface="Calibri" panose="020F0502020204030204" pitchFamily="34" charset="0"/>
              <a:sym typeface="+mn-ea"/>
            </a:endParaRPr>
          </a:p>
          <a:p>
            <a:pPr indent="457200" algn="just">
              <a:lnSpc>
                <a:spcPct val="120000"/>
              </a:lnSpc>
            </a:pPr>
            <a:r>
              <a:rPr lang="en-US" altLang="zh-CN" sz="1600" dirty="0">
                <a:latin typeface="Calibri" panose="020F0502020204030204" pitchFamily="34" charset="0"/>
                <a:sym typeface="+mn-ea"/>
              </a:rPr>
              <a:t>3.</a:t>
            </a:r>
            <a:r>
              <a:rPr lang="zh-CN" altLang="en-US" sz="1600" dirty="0">
                <a:latin typeface="Calibri" panose="020F0502020204030204" pitchFamily="34" charset="0"/>
              </a:rPr>
              <a:t>计算预扣预缴应纳税额。根据预扣预缴应纳税所得额乘以适用预扣率计算应预扣预缴税额。劳务：</a:t>
            </a:r>
            <a:r>
              <a:rPr lang="en-US" altLang="zh-CN" sz="1600" dirty="0">
                <a:latin typeface="Calibri" panose="020F0502020204030204" pitchFamily="34" charset="0"/>
              </a:rPr>
              <a:t>3</a:t>
            </a:r>
            <a:r>
              <a:rPr lang="zh-CN" altLang="en-US" sz="1600" dirty="0">
                <a:latin typeface="Calibri" panose="020F0502020204030204" pitchFamily="34" charset="0"/>
              </a:rPr>
              <a:t>档预扣率；稿酬、特许权使用费：预扣率</a:t>
            </a:r>
            <a:r>
              <a:rPr lang="en-US" altLang="zh-CN" sz="1600" dirty="0">
                <a:latin typeface="Calibri" panose="020F0502020204030204" pitchFamily="34" charset="0"/>
              </a:rPr>
              <a:t>20%</a:t>
            </a:r>
          </a:p>
        </p:txBody>
      </p:sp>
    </p:spTree>
  </p:cSld>
  <p:clrMapOvr>
    <a:masterClrMapping/>
  </p:clrMapOvr>
  <p:transition spd="med" advTm="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82950" name="Shape 1794"/>
          <p:cNvSpPr/>
          <p:nvPr/>
        </p:nvSpPr>
        <p:spPr>
          <a:xfrm>
            <a:off x="755650" y="823913"/>
            <a:ext cx="5329238"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82951" name="Text Placeholder 3"/>
          <p:cNvSpPr txBox="1"/>
          <p:nvPr/>
        </p:nvSpPr>
        <p:spPr>
          <a:xfrm>
            <a:off x="922338" y="898525"/>
            <a:ext cx="4873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劳务报酬所得、稿酬所得、特许权使用费所得税款的计算方法</a:t>
            </a:r>
          </a:p>
        </p:txBody>
      </p:sp>
      <p:pic>
        <p:nvPicPr>
          <p:cNvPr id="82952" name="Picture 2"/>
          <p:cNvPicPr>
            <a:picLocks noChangeAspect="1"/>
          </p:cNvPicPr>
          <p:nvPr/>
        </p:nvPicPr>
        <p:blipFill>
          <a:blip r:embed="rId2" cstate="print"/>
          <a:stretch>
            <a:fillRect/>
          </a:stretch>
        </p:blipFill>
        <p:spPr>
          <a:xfrm>
            <a:off x="504825" y="1477963"/>
            <a:ext cx="7985125" cy="2914650"/>
          </a:xfrm>
          <a:prstGeom prst="rect">
            <a:avLst/>
          </a:prstGeom>
          <a:noFill/>
          <a:ln w="9525">
            <a:noFill/>
          </a:ln>
        </p:spPr>
      </p:pic>
    </p:spTree>
  </p:cSld>
  <p:clrMapOvr>
    <a:masterClrMapping/>
  </p:clrMapOvr>
  <p:transition spd="med" advTm="0">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3977" name="Shape 1794"/>
          <p:cNvSpPr/>
          <p:nvPr/>
        </p:nvSpPr>
        <p:spPr>
          <a:xfrm>
            <a:off x="755650" y="823913"/>
            <a:ext cx="5329238"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83978" name="Text Placeholder 3"/>
          <p:cNvSpPr txBox="1"/>
          <p:nvPr/>
        </p:nvSpPr>
        <p:spPr>
          <a:xfrm>
            <a:off x="922338" y="898525"/>
            <a:ext cx="4873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劳务报酬所得、稿酬所得、特许权使用费所得税款的计算方法</a:t>
            </a:r>
          </a:p>
        </p:txBody>
      </p:sp>
      <p:sp>
        <p:nvSpPr>
          <p:cNvPr id="83979" name="TextBox 32"/>
          <p:cNvSpPr txBox="1"/>
          <p:nvPr/>
        </p:nvSpPr>
        <p:spPr>
          <a:xfrm>
            <a:off x="827088" y="1708150"/>
            <a:ext cx="7519987" cy="2659063"/>
          </a:xfrm>
          <a:prstGeom prst="rect">
            <a:avLst/>
          </a:prstGeom>
          <a:noFill/>
          <a:ln w="9525">
            <a:noFill/>
          </a:ln>
        </p:spPr>
        <p:txBody>
          <a:bodyPr lIns="0" tIns="0" rIns="0" bIns="0">
            <a:spAutoFit/>
          </a:bodyPr>
          <a:lstStyle/>
          <a:p>
            <a:pPr indent="457200" algn="just">
              <a:lnSpc>
                <a:spcPct val="120000"/>
              </a:lnSpc>
            </a:pPr>
            <a:r>
              <a:rPr lang="zh-CN" altLang="en-US" sz="1600" dirty="0">
                <a:latin typeface="Calibri" panose="020F0502020204030204" pitchFamily="34" charset="0"/>
              </a:rPr>
              <a:t>例</a:t>
            </a:r>
            <a:r>
              <a:rPr lang="en-US" altLang="zh-CN" sz="1600" dirty="0">
                <a:latin typeface="Calibri" panose="020F0502020204030204" pitchFamily="34" charset="0"/>
              </a:rPr>
              <a:t>3</a:t>
            </a:r>
            <a:r>
              <a:rPr lang="zh-CN" altLang="en-US" sz="1600" dirty="0">
                <a:latin typeface="Calibri" panose="020F0502020204030204" pitchFamily="34" charset="0"/>
              </a:rPr>
              <a:t>：假如某居民个人取得劳务报酬所得</a:t>
            </a:r>
            <a:r>
              <a:rPr lang="en-US" altLang="zh-CN" sz="1600" dirty="0">
                <a:latin typeface="Calibri" panose="020F0502020204030204" pitchFamily="34" charset="0"/>
              </a:rPr>
              <a:t>2000</a:t>
            </a:r>
            <a:r>
              <a:rPr lang="zh-CN" altLang="en-US" sz="1600" dirty="0">
                <a:latin typeface="Calibri" panose="020F0502020204030204" pitchFamily="34" charset="0"/>
              </a:rPr>
              <a:t>元，则这笔所得应预扣预缴税额计算过程为：</a:t>
            </a:r>
          </a:p>
          <a:p>
            <a:pPr indent="457200" algn="just">
              <a:lnSpc>
                <a:spcPct val="120000"/>
              </a:lnSpc>
            </a:pPr>
            <a:r>
              <a:rPr lang="zh-CN" altLang="en-US" sz="1600" dirty="0">
                <a:latin typeface="Calibri" panose="020F0502020204030204" pitchFamily="34" charset="0"/>
              </a:rPr>
              <a:t>收入额：</a:t>
            </a:r>
            <a:r>
              <a:rPr lang="en-US" altLang="zh-CN" sz="1600" dirty="0">
                <a:latin typeface="Calibri" panose="020F0502020204030204" pitchFamily="34" charset="0"/>
              </a:rPr>
              <a:t>2000-800=1200</a:t>
            </a:r>
            <a:r>
              <a:rPr lang="zh-CN" altLang="en-US" sz="1600" dirty="0">
                <a:latin typeface="Calibri" panose="020F0502020204030204" pitchFamily="34" charset="0"/>
              </a:rPr>
              <a:t>元</a:t>
            </a:r>
          </a:p>
          <a:p>
            <a:pPr indent="457200" algn="just">
              <a:lnSpc>
                <a:spcPct val="120000"/>
              </a:lnSpc>
            </a:pPr>
            <a:r>
              <a:rPr lang="zh-CN" altLang="en-US" sz="1600" dirty="0">
                <a:latin typeface="Calibri" panose="020F0502020204030204" pitchFamily="34" charset="0"/>
              </a:rPr>
              <a:t>应预扣预缴税额：</a:t>
            </a:r>
            <a:r>
              <a:rPr lang="en-US" altLang="zh-CN" sz="1600" dirty="0">
                <a:latin typeface="Calibri" panose="020F0502020204030204" pitchFamily="34" charset="0"/>
              </a:rPr>
              <a:t>1200×20%=240</a:t>
            </a:r>
            <a:r>
              <a:rPr lang="zh-CN" altLang="en-US" sz="1600" dirty="0">
                <a:latin typeface="Calibri" panose="020F0502020204030204" pitchFamily="34" charset="0"/>
              </a:rPr>
              <a:t>元</a:t>
            </a:r>
            <a:endParaRPr lang="en-US" altLang="zh-CN" sz="1600" dirty="0">
              <a:latin typeface="Calibri" panose="020F0502020204030204" pitchFamily="34" charset="0"/>
            </a:endParaRPr>
          </a:p>
          <a:p>
            <a:pPr indent="457200" algn="just">
              <a:lnSpc>
                <a:spcPct val="120000"/>
              </a:lnSpc>
            </a:pPr>
            <a:endParaRPr lang="en-US" altLang="zh-CN" sz="1600" dirty="0">
              <a:latin typeface="Calibri" panose="020F0502020204030204" pitchFamily="34" charset="0"/>
            </a:endParaRPr>
          </a:p>
          <a:p>
            <a:pPr indent="457200" algn="just">
              <a:lnSpc>
                <a:spcPct val="120000"/>
              </a:lnSpc>
            </a:pPr>
            <a:r>
              <a:rPr lang="zh-CN" altLang="en-US" sz="1600" dirty="0">
                <a:latin typeface="Calibri" panose="020F0502020204030204" pitchFamily="34" charset="0"/>
              </a:rPr>
              <a:t>例</a:t>
            </a:r>
            <a:r>
              <a:rPr lang="en-US" altLang="zh-CN" sz="1600" dirty="0">
                <a:latin typeface="Calibri" panose="020F0502020204030204" pitchFamily="34" charset="0"/>
              </a:rPr>
              <a:t>4</a:t>
            </a:r>
            <a:r>
              <a:rPr lang="zh-CN" altLang="en-US" sz="1600" dirty="0">
                <a:latin typeface="Calibri" panose="020F0502020204030204" pitchFamily="34" charset="0"/>
              </a:rPr>
              <a:t>：假如某居民个人取得稿酬所得</a:t>
            </a:r>
            <a:r>
              <a:rPr lang="en-US" altLang="zh-CN" sz="1600" dirty="0">
                <a:latin typeface="Calibri" panose="020F0502020204030204" pitchFamily="34" charset="0"/>
              </a:rPr>
              <a:t>40000</a:t>
            </a:r>
            <a:r>
              <a:rPr lang="zh-CN" altLang="en-US" sz="1600" dirty="0">
                <a:latin typeface="Calibri" panose="020F0502020204030204" pitchFamily="34" charset="0"/>
              </a:rPr>
              <a:t>元，则这笔所得应预扣预缴税额计算过程为：</a:t>
            </a:r>
          </a:p>
          <a:p>
            <a:pPr indent="457200" algn="just">
              <a:lnSpc>
                <a:spcPct val="120000"/>
              </a:lnSpc>
            </a:pPr>
            <a:r>
              <a:rPr lang="zh-CN" altLang="en-US" sz="1600" dirty="0">
                <a:latin typeface="Calibri" panose="020F0502020204030204" pitchFamily="34" charset="0"/>
              </a:rPr>
              <a:t>收入额：（</a:t>
            </a:r>
            <a:r>
              <a:rPr lang="en-US" altLang="zh-CN" sz="1600" dirty="0">
                <a:latin typeface="Calibri" panose="020F0502020204030204" pitchFamily="34" charset="0"/>
              </a:rPr>
              <a:t>40000-40000×20%</a:t>
            </a:r>
            <a:r>
              <a:rPr lang="zh-CN" altLang="en-US" sz="1600" dirty="0">
                <a:latin typeface="Calibri" panose="020F0502020204030204" pitchFamily="34" charset="0"/>
              </a:rPr>
              <a:t>）</a:t>
            </a:r>
            <a:r>
              <a:rPr lang="en-US" altLang="zh-CN" sz="1600" dirty="0">
                <a:latin typeface="Calibri" panose="020F0502020204030204" pitchFamily="34" charset="0"/>
              </a:rPr>
              <a:t>×70%=22400</a:t>
            </a:r>
            <a:r>
              <a:rPr lang="zh-CN" altLang="en-US" sz="1600" dirty="0">
                <a:latin typeface="Calibri" panose="020F0502020204030204" pitchFamily="34" charset="0"/>
              </a:rPr>
              <a:t>元</a:t>
            </a:r>
          </a:p>
          <a:p>
            <a:pPr indent="457200" algn="just">
              <a:lnSpc>
                <a:spcPct val="120000"/>
              </a:lnSpc>
            </a:pPr>
            <a:r>
              <a:rPr lang="zh-CN" altLang="en-US" sz="1600" dirty="0">
                <a:latin typeface="Calibri" panose="020F0502020204030204" pitchFamily="34" charset="0"/>
              </a:rPr>
              <a:t>应预扣预缴税额：</a:t>
            </a:r>
            <a:r>
              <a:rPr lang="en-US" altLang="zh-CN" sz="1600" dirty="0">
                <a:latin typeface="Calibri" panose="020F0502020204030204" pitchFamily="34" charset="0"/>
              </a:rPr>
              <a:t>22400×20%=4480</a:t>
            </a:r>
            <a:r>
              <a:rPr lang="zh-CN" altLang="en-US" sz="1600" dirty="0">
                <a:latin typeface="Calibri" panose="020F0502020204030204" pitchFamily="34" charset="0"/>
              </a:rPr>
              <a:t>元</a:t>
            </a:r>
          </a:p>
        </p:txBody>
      </p:sp>
    </p:spTree>
  </p:cSld>
  <p:clrMapOvr>
    <a:masterClrMapping/>
  </p:clrMapOvr>
  <p:transition spd="med" advTm="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2571750"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主要内容</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82" name="Shape 3883"/>
          <p:cNvSpPr/>
          <p:nvPr/>
        </p:nvSpPr>
        <p:spPr>
          <a:xfrm>
            <a:off x="968375" y="1131888"/>
            <a:ext cx="2736850" cy="450850"/>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24583" name="Text Placeholder 5"/>
          <p:cNvSpPr txBox="1"/>
          <p:nvPr/>
        </p:nvSpPr>
        <p:spPr>
          <a:xfrm>
            <a:off x="801688" y="1203325"/>
            <a:ext cx="3025775" cy="306388"/>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01</a:t>
            </a:r>
            <a:r>
              <a:rPr lang="zh-CN" altLang="en-US" sz="1400" b="1" dirty="0">
                <a:solidFill>
                  <a:srgbClr val="FCFCFC"/>
                </a:solidFill>
                <a:latin typeface="微软雅黑" panose="020B0503020204020204" pitchFamily="34" charset="-122"/>
                <a:ea typeface="微软雅黑" panose="020B0503020204020204" pitchFamily="34" charset="-122"/>
              </a:rPr>
              <a:t> 专项附加扣除政策的总体情况</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sp>
        <p:nvSpPr>
          <p:cNvPr id="24584" name="Shape 3883"/>
          <p:cNvSpPr/>
          <p:nvPr/>
        </p:nvSpPr>
        <p:spPr>
          <a:xfrm>
            <a:off x="3008313" y="2208213"/>
            <a:ext cx="2738437" cy="450850"/>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24585" name="Text Placeholder 5"/>
          <p:cNvSpPr txBox="1"/>
          <p:nvPr/>
        </p:nvSpPr>
        <p:spPr>
          <a:xfrm>
            <a:off x="2843213" y="2279650"/>
            <a:ext cx="3025775" cy="306388"/>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02</a:t>
            </a:r>
            <a:r>
              <a:rPr lang="zh-CN" altLang="en-US" sz="1400" b="1" dirty="0">
                <a:solidFill>
                  <a:srgbClr val="FCFCFC"/>
                </a:solidFill>
                <a:latin typeface="微软雅黑" panose="020B0503020204020204" pitchFamily="34" charset="-122"/>
                <a:ea typeface="微软雅黑" panose="020B0503020204020204" pitchFamily="34" charset="-122"/>
              </a:rPr>
              <a:t> 专项附加扣除政策的条件标准</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sp>
        <p:nvSpPr>
          <p:cNvPr id="24586" name="Shape 3883"/>
          <p:cNvSpPr/>
          <p:nvPr/>
        </p:nvSpPr>
        <p:spPr>
          <a:xfrm>
            <a:off x="5389563" y="3213100"/>
            <a:ext cx="2736850" cy="450850"/>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24587" name="Text Placeholder 5"/>
          <p:cNvSpPr txBox="1"/>
          <p:nvPr/>
        </p:nvSpPr>
        <p:spPr>
          <a:xfrm>
            <a:off x="5222875" y="3284538"/>
            <a:ext cx="3025775" cy="306387"/>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03</a:t>
            </a:r>
            <a:r>
              <a:rPr lang="zh-CN" altLang="en-US" sz="1400" b="1" dirty="0">
                <a:solidFill>
                  <a:srgbClr val="FCFCFC"/>
                </a:solidFill>
                <a:latin typeface="微软雅黑" panose="020B0503020204020204" pitchFamily="34" charset="-122"/>
                <a:ea typeface="微软雅黑" panose="020B0503020204020204" pitchFamily="34" charset="-122"/>
              </a:rPr>
              <a:t> 专项附加扣除政策的操作方法</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spTree>
  </p:cSld>
  <p:clrMapOvr>
    <a:masterClrMapping/>
  </p:clrMapOvr>
  <p:transition spd="med" advTm="0">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84998" name="Shape 1794"/>
          <p:cNvSpPr/>
          <p:nvPr/>
        </p:nvSpPr>
        <p:spPr>
          <a:xfrm>
            <a:off x="755650" y="823913"/>
            <a:ext cx="5329238"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84999" name="Text Placeholder 3"/>
          <p:cNvSpPr txBox="1"/>
          <p:nvPr/>
        </p:nvSpPr>
        <p:spPr>
          <a:xfrm>
            <a:off x="922338" y="898525"/>
            <a:ext cx="4873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劳务报酬所得、稿酬所得、特许权使用费所得税款的计算方法</a:t>
            </a:r>
          </a:p>
        </p:txBody>
      </p:sp>
      <p:sp>
        <p:nvSpPr>
          <p:cNvPr id="85000" name="Freeform 7"/>
          <p:cNvSpPr/>
          <p:nvPr/>
        </p:nvSpPr>
        <p:spPr>
          <a:xfrm>
            <a:off x="3965575" y="1524000"/>
            <a:ext cx="1038225" cy="915988"/>
          </a:xfrm>
          <a:custGeom>
            <a:avLst/>
            <a:gdLst>
              <a:gd name="txL" fmla="*/ 0 w 2684"/>
              <a:gd name="txT" fmla="*/ 0 h 2365"/>
              <a:gd name="txR" fmla="*/ 2684 w 2684"/>
              <a:gd name="txB" fmla="*/ 2365 h 2365"/>
            </a:gdLst>
            <a:ahLst/>
            <a:cxnLst>
              <a:cxn ang="0">
                <a:pos x="1038225" y="915987"/>
              </a:cxn>
              <a:cxn ang="0">
                <a:pos x="519113" y="0"/>
              </a:cxn>
              <a:cxn ang="0">
                <a:pos x="0" y="915987"/>
              </a:cxn>
              <a:cxn ang="0">
                <a:pos x="1038225" y="915987"/>
              </a:cxn>
            </a:cxnLst>
            <a:rect l="txL" t="txT" r="txR" b="txB"/>
            <a:pathLst>
              <a:path w="2684" h="2365">
                <a:moveTo>
                  <a:pt x="2684" y="2365"/>
                </a:moveTo>
                <a:lnTo>
                  <a:pt x="1342" y="0"/>
                </a:lnTo>
                <a:lnTo>
                  <a:pt x="0" y="2365"/>
                </a:lnTo>
                <a:lnTo>
                  <a:pt x="2684" y="2365"/>
                </a:lnTo>
                <a:close/>
              </a:path>
            </a:pathLst>
          </a:custGeom>
          <a:solidFill>
            <a:schemeClr val="accent1">
              <a:alpha val="100000"/>
            </a:schemeClr>
          </a:solidFill>
          <a:ln w="9525">
            <a:noFill/>
          </a:ln>
        </p:spPr>
        <p:txBody>
          <a:bodyPr/>
          <a:lstStyle/>
          <a:p>
            <a:endParaRPr lang="zh-CN" altLang="en-US"/>
          </a:p>
        </p:txBody>
      </p:sp>
      <p:sp>
        <p:nvSpPr>
          <p:cNvPr id="85001" name="Freeform 8"/>
          <p:cNvSpPr/>
          <p:nvPr/>
        </p:nvSpPr>
        <p:spPr>
          <a:xfrm>
            <a:off x="2936875" y="2439988"/>
            <a:ext cx="1028700" cy="990600"/>
          </a:xfrm>
          <a:custGeom>
            <a:avLst/>
            <a:gdLst>
              <a:gd name="txL" fmla="*/ 0 w 2664"/>
              <a:gd name="txT" fmla="*/ 0 h 2553"/>
              <a:gd name="txR" fmla="*/ 2664 w 2664"/>
              <a:gd name="txB" fmla="*/ 2553 h 2553"/>
            </a:gdLst>
            <a:ahLst/>
            <a:cxnLst>
              <a:cxn ang="0">
                <a:pos x="1028700" y="0"/>
              </a:cxn>
              <a:cxn ang="0">
                <a:pos x="0" y="211856"/>
              </a:cxn>
              <a:cxn ang="0">
                <a:pos x="708583" y="990600"/>
              </a:cxn>
              <a:cxn ang="0">
                <a:pos x="1028700" y="0"/>
              </a:cxn>
            </a:cxnLst>
            <a:rect l="txL" t="txT" r="txR" b="txB"/>
            <a:pathLst>
              <a:path w="2664" h="2553">
                <a:moveTo>
                  <a:pt x="2664" y="0"/>
                </a:moveTo>
                <a:lnTo>
                  <a:pt x="0" y="546"/>
                </a:lnTo>
                <a:lnTo>
                  <a:pt x="1835" y="2553"/>
                </a:lnTo>
                <a:lnTo>
                  <a:pt x="2664" y="0"/>
                </a:lnTo>
                <a:close/>
              </a:path>
            </a:pathLst>
          </a:custGeom>
          <a:solidFill>
            <a:schemeClr val="accent1">
              <a:alpha val="100000"/>
            </a:schemeClr>
          </a:solidFill>
          <a:ln w="9525">
            <a:noFill/>
          </a:ln>
        </p:spPr>
        <p:txBody>
          <a:bodyPr/>
          <a:lstStyle/>
          <a:p>
            <a:endParaRPr lang="zh-CN" altLang="en-US"/>
          </a:p>
        </p:txBody>
      </p:sp>
      <p:sp>
        <p:nvSpPr>
          <p:cNvPr id="85002" name="Freeform 9"/>
          <p:cNvSpPr/>
          <p:nvPr/>
        </p:nvSpPr>
        <p:spPr>
          <a:xfrm>
            <a:off x="3527425" y="3430588"/>
            <a:ext cx="955675" cy="1044575"/>
          </a:xfrm>
          <a:custGeom>
            <a:avLst/>
            <a:gdLst>
              <a:gd name="txL" fmla="*/ 0 w 2476"/>
              <a:gd name="txT" fmla="*/ 0 h 2702"/>
              <a:gd name="txR" fmla="*/ 2476 w 2476"/>
              <a:gd name="txB" fmla="*/ 2702 h 2702"/>
            </a:gdLst>
            <a:ahLst/>
            <a:cxnLst>
              <a:cxn ang="0">
                <a:pos x="117722" y="0"/>
              </a:cxn>
              <a:cxn ang="0">
                <a:pos x="0" y="1044575"/>
              </a:cxn>
              <a:cxn ang="0">
                <a:pos x="955675" y="610044"/>
              </a:cxn>
              <a:cxn ang="0">
                <a:pos x="117722" y="0"/>
              </a:cxn>
            </a:cxnLst>
            <a:rect l="txL" t="txT" r="txR" b="txB"/>
            <a:pathLst>
              <a:path w="2476" h="2702">
                <a:moveTo>
                  <a:pt x="305" y="0"/>
                </a:moveTo>
                <a:lnTo>
                  <a:pt x="0" y="2702"/>
                </a:lnTo>
                <a:lnTo>
                  <a:pt x="2476" y="1578"/>
                </a:lnTo>
                <a:lnTo>
                  <a:pt x="305" y="0"/>
                </a:lnTo>
                <a:close/>
              </a:path>
            </a:pathLst>
          </a:custGeom>
          <a:solidFill>
            <a:schemeClr val="accent1">
              <a:alpha val="100000"/>
            </a:schemeClr>
          </a:solidFill>
          <a:ln w="9525">
            <a:noFill/>
          </a:ln>
        </p:spPr>
        <p:txBody>
          <a:bodyPr/>
          <a:lstStyle/>
          <a:p>
            <a:endParaRPr lang="zh-CN" altLang="en-US"/>
          </a:p>
        </p:txBody>
      </p:sp>
      <p:sp>
        <p:nvSpPr>
          <p:cNvPr id="85003" name="Freeform 10"/>
          <p:cNvSpPr/>
          <p:nvPr/>
        </p:nvSpPr>
        <p:spPr>
          <a:xfrm>
            <a:off x="4483100" y="3430588"/>
            <a:ext cx="958850" cy="1044575"/>
          </a:xfrm>
          <a:custGeom>
            <a:avLst/>
            <a:gdLst>
              <a:gd name="txL" fmla="*/ 0 w 2476"/>
              <a:gd name="txT" fmla="*/ 0 h 2702"/>
              <a:gd name="txR" fmla="*/ 2476 w 2476"/>
              <a:gd name="txB" fmla="*/ 2702 h 2702"/>
            </a:gdLst>
            <a:ahLst/>
            <a:cxnLst>
              <a:cxn ang="0">
                <a:pos x="0" y="610044"/>
              </a:cxn>
              <a:cxn ang="0">
                <a:pos x="958850" y="1044575"/>
              </a:cxn>
              <a:cxn ang="0">
                <a:pos x="841124" y="0"/>
              </a:cxn>
              <a:cxn ang="0">
                <a:pos x="0" y="610044"/>
              </a:cxn>
            </a:cxnLst>
            <a:rect l="txL" t="txT" r="txR" b="txB"/>
            <a:pathLst>
              <a:path w="2476" h="2702">
                <a:moveTo>
                  <a:pt x="0" y="1578"/>
                </a:moveTo>
                <a:lnTo>
                  <a:pt x="2476" y="2702"/>
                </a:lnTo>
                <a:lnTo>
                  <a:pt x="2172" y="0"/>
                </a:lnTo>
                <a:lnTo>
                  <a:pt x="0" y="1578"/>
                </a:lnTo>
                <a:close/>
              </a:path>
            </a:pathLst>
          </a:custGeom>
          <a:solidFill>
            <a:schemeClr val="accent1">
              <a:alpha val="100000"/>
            </a:schemeClr>
          </a:solidFill>
          <a:ln w="9525">
            <a:noFill/>
          </a:ln>
        </p:spPr>
        <p:txBody>
          <a:bodyPr/>
          <a:lstStyle/>
          <a:p>
            <a:endParaRPr lang="zh-CN" altLang="en-US"/>
          </a:p>
        </p:txBody>
      </p:sp>
      <p:sp>
        <p:nvSpPr>
          <p:cNvPr id="85004" name="Freeform 11"/>
          <p:cNvSpPr/>
          <p:nvPr/>
        </p:nvSpPr>
        <p:spPr>
          <a:xfrm>
            <a:off x="5003800" y="2439988"/>
            <a:ext cx="1028700" cy="990600"/>
          </a:xfrm>
          <a:custGeom>
            <a:avLst/>
            <a:gdLst>
              <a:gd name="txL" fmla="*/ 0 w 2664"/>
              <a:gd name="txT" fmla="*/ 0 h 2553"/>
              <a:gd name="txR" fmla="*/ 2664 w 2664"/>
              <a:gd name="txB" fmla="*/ 2553 h 2553"/>
            </a:gdLst>
            <a:ahLst/>
            <a:cxnLst>
              <a:cxn ang="0">
                <a:pos x="320503" y="990600"/>
              </a:cxn>
              <a:cxn ang="0">
                <a:pos x="1028700" y="211856"/>
              </a:cxn>
              <a:cxn ang="0">
                <a:pos x="0" y="0"/>
              </a:cxn>
              <a:cxn ang="0">
                <a:pos x="320503" y="990600"/>
              </a:cxn>
            </a:cxnLst>
            <a:rect l="txL" t="txT" r="txR" b="txB"/>
            <a:pathLst>
              <a:path w="2664" h="2553">
                <a:moveTo>
                  <a:pt x="830" y="2553"/>
                </a:moveTo>
                <a:lnTo>
                  <a:pt x="2664" y="546"/>
                </a:lnTo>
                <a:lnTo>
                  <a:pt x="0" y="0"/>
                </a:lnTo>
                <a:lnTo>
                  <a:pt x="830" y="2553"/>
                </a:lnTo>
                <a:close/>
              </a:path>
            </a:pathLst>
          </a:custGeom>
          <a:solidFill>
            <a:schemeClr val="accent1">
              <a:alpha val="100000"/>
            </a:schemeClr>
          </a:solidFill>
          <a:ln w="9525">
            <a:noFill/>
          </a:ln>
        </p:spPr>
        <p:txBody>
          <a:bodyPr/>
          <a:lstStyle/>
          <a:p>
            <a:endParaRPr lang="zh-CN" altLang="en-US"/>
          </a:p>
        </p:txBody>
      </p:sp>
      <p:sp>
        <p:nvSpPr>
          <p:cNvPr id="85005" name="矩形 8"/>
          <p:cNvSpPr/>
          <p:nvPr/>
        </p:nvSpPr>
        <p:spPr>
          <a:xfrm>
            <a:off x="5264150" y="2627313"/>
            <a:ext cx="357188" cy="431800"/>
          </a:xfrm>
          <a:prstGeom prst="rect">
            <a:avLst/>
          </a:prstGeom>
          <a:noFill/>
          <a:ln w="9525">
            <a:noFill/>
          </a:ln>
        </p:spPr>
        <p:txBody>
          <a:bodyPr lIns="0" tIns="0" rIns="0" bIns="0">
            <a:spAutoFit/>
          </a:bodyPr>
          <a:lstStyle/>
          <a:p>
            <a:pPr algn="ctr"/>
            <a:r>
              <a:rPr lang="en-US" altLang="zh-CN" sz="2800" dirty="0">
                <a:solidFill>
                  <a:schemeClr val="bg1"/>
                </a:solidFill>
                <a:latin typeface="Swiss911 UCm BT"/>
                <a:sym typeface="Swiss911 UCm BT"/>
              </a:rPr>
              <a:t>02</a:t>
            </a:r>
            <a:endParaRPr lang="zh-CN" altLang="en-US" sz="2800" dirty="0">
              <a:solidFill>
                <a:schemeClr val="bg1"/>
              </a:solidFill>
              <a:latin typeface="Swiss911 UCm BT"/>
              <a:sym typeface="Swiss911 UCm BT"/>
            </a:endParaRPr>
          </a:p>
        </p:txBody>
      </p:sp>
      <p:sp>
        <p:nvSpPr>
          <p:cNvPr id="85006" name="矩形 9"/>
          <p:cNvSpPr/>
          <p:nvPr/>
        </p:nvSpPr>
        <p:spPr>
          <a:xfrm>
            <a:off x="4905375" y="3767138"/>
            <a:ext cx="357188" cy="431800"/>
          </a:xfrm>
          <a:prstGeom prst="rect">
            <a:avLst/>
          </a:prstGeom>
          <a:noFill/>
          <a:ln w="9525">
            <a:noFill/>
          </a:ln>
        </p:spPr>
        <p:txBody>
          <a:bodyPr lIns="0" tIns="0" rIns="0" bIns="0">
            <a:spAutoFit/>
          </a:bodyPr>
          <a:lstStyle/>
          <a:p>
            <a:pPr algn="ctr"/>
            <a:r>
              <a:rPr lang="en-US" altLang="zh-CN" sz="2800" dirty="0">
                <a:solidFill>
                  <a:schemeClr val="bg1"/>
                </a:solidFill>
                <a:latin typeface="Swiss911 UCm BT"/>
                <a:sym typeface="Swiss911 UCm BT"/>
              </a:rPr>
              <a:t>04</a:t>
            </a:r>
            <a:endParaRPr lang="zh-CN" altLang="en-US" sz="2800" dirty="0">
              <a:solidFill>
                <a:schemeClr val="bg1"/>
              </a:solidFill>
              <a:latin typeface="Swiss911 UCm BT"/>
              <a:sym typeface="Swiss911 UCm BT"/>
            </a:endParaRPr>
          </a:p>
        </p:txBody>
      </p:sp>
      <p:sp>
        <p:nvSpPr>
          <p:cNvPr id="85007" name="矩形 10"/>
          <p:cNvSpPr/>
          <p:nvPr/>
        </p:nvSpPr>
        <p:spPr>
          <a:xfrm>
            <a:off x="3646488" y="3781425"/>
            <a:ext cx="357187" cy="431800"/>
          </a:xfrm>
          <a:prstGeom prst="rect">
            <a:avLst/>
          </a:prstGeom>
          <a:noFill/>
          <a:ln w="9525">
            <a:noFill/>
          </a:ln>
        </p:spPr>
        <p:txBody>
          <a:bodyPr lIns="0" tIns="0" rIns="0" bIns="0">
            <a:spAutoFit/>
          </a:bodyPr>
          <a:lstStyle/>
          <a:p>
            <a:pPr algn="ctr"/>
            <a:r>
              <a:rPr lang="en-US" altLang="zh-CN" sz="2800" dirty="0">
                <a:solidFill>
                  <a:schemeClr val="bg1"/>
                </a:solidFill>
                <a:latin typeface="Swiss911 UCm BT"/>
                <a:sym typeface="Swiss911 UCm BT"/>
              </a:rPr>
              <a:t>03</a:t>
            </a:r>
            <a:endParaRPr lang="zh-CN" altLang="en-US" sz="2800" dirty="0">
              <a:solidFill>
                <a:schemeClr val="bg1"/>
              </a:solidFill>
              <a:latin typeface="Swiss911 UCm BT"/>
              <a:sym typeface="Swiss911 UCm BT"/>
            </a:endParaRPr>
          </a:p>
        </p:txBody>
      </p:sp>
      <p:sp>
        <p:nvSpPr>
          <p:cNvPr id="85008" name="矩形 11"/>
          <p:cNvSpPr/>
          <p:nvPr/>
        </p:nvSpPr>
        <p:spPr>
          <a:xfrm>
            <a:off x="3348038" y="2636838"/>
            <a:ext cx="357187" cy="431800"/>
          </a:xfrm>
          <a:prstGeom prst="rect">
            <a:avLst/>
          </a:prstGeom>
          <a:noFill/>
          <a:ln w="9525">
            <a:noFill/>
          </a:ln>
        </p:spPr>
        <p:txBody>
          <a:bodyPr lIns="0" tIns="0" rIns="0" bIns="0">
            <a:spAutoFit/>
          </a:bodyPr>
          <a:lstStyle/>
          <a:p>
            <a:pPr algn="ctr"/>
            <a:r>
              <a:rPr lang="en-US" altLang="zh-CN" sz="2800" dirty="0">
                <a:solidFill>
                  <a:schemeClr val="bg1"/>
                </a:solidFill>
                <a:latin typeface="Swiss911 UCm BT"/>
                <a:sym typeface="Swiss911 UCm BT"/>
              </a:rPr>
              <a:t>01</a:t>
            </a:r>
            <a:endParaRPr lang="zh-CN" altLang="en-US" sz="2800" dirty="0">
              <a:solidFill>
                <a:schemeClr val="bg1"/>
              </a:solidFill>
              <a:latin typeface="Swiss911 UCm BT"/>
              <a:sym typeface="Swiss911 UCm BT"/>
            </a:endParaRPr>
          </a:p>
        </p:txBody>
      </p:sp>
      <p:sp>
        <p:nvSpPr>
          <p:cNvPr id="85009" name="TextBox 13"/>
          <p:cNvSpPr/>
          <p:nvPr/>
        </p:nvSpPr>
        <p:spPr>
          <a:xfrm>
            <a:off x="6084888" y="1687513"/>
            <a:ext cx="2578100" cy="1477962"/>
          </a:xfrm>
          <a:prstGeom prst="rect">
            <a:avLst/>
          </a:prstGeom>
          <a:noFill/>
          <a:ln w="9525">
            <a:noFill/>
          </a:ln>
        </p:spPr>
        <p:txBody>
          <a:bodyPr lIns="0" tIns="0" rIns="0" bIns="0">
            <a:spAutoFit/>
          </a:bodyPr>
          <a:lstStyle/>
          <a:p>
            <a:pPr algn="just"/>
            <a:r>
              <a:rPr lang="zh-CN" altLang="en-US" sz="1200" dirty="0">
                <a:solidFill>
                  <a:srgbClr val="595959"/>
                </a:solidFill>
                <a:latin typeface="微软雅黑" panose="020B0503020204020204" pitchFamily="34" charset="-122"/>
                <a:ea typeface="微软雅黑" panose="020B0503020204020204" pitchFamily="34" charset="-122"/>
              </a:rPr>
              <a:t>居民个人的上述三项所得和工资、薪金所得属于综合所得，年度汇算清缴时以四项所得的合计收入额减除费用六万元以及专项扣除、专项附加扣除和依法确定的其他扣除后的余额，为应纳税所得额。而根据个人所得税法及实施条例规定，上述三项所得日常预扣预缴税款时暂不减除上述扣除。</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85010" name="TextBox 16"/>
          <p:cNvSpPr/>
          <p:nvPr/>
        </p:nvSpPr>
        <p:spPr>
          <a:xfrm>
            <a:off x="468313" y="1711325"/>
            <a:ext cx="2374900" cy="1292225"/>
          </a:xfrm>
          <a:prstGeom prst="rect">
            <a:avLst/>
          </a:prstGeom>
          <a:noFill/>
          <a:ln w="9525">
            <a:noFill/>
          </a:ln>
        </p:spPr>
        <p:txBody>
          <a:bodyPr lIns="0" tIns="0" rIns="0" bIns="0">
            <a:spAutoFit/>
          </a:bodyPr>
          <a:lstStyle/>
          <a:p>
            <a:pPr algn="just"/>
            <a:r>
              <a:rPr lang="zh-CN" altLang="en-US" sz="1200" dirty="0">
                <a:solidFill>
                  <a:srgbClr val="595959"/>
                </a:solidFill>
                <a:latin typeface="微软雅黑" panose="020B0503020204020204" pitchFamily="34" charset="-122"/>
                <a:ea typeface="微软雅黑" panose="020B0503020204020204" pitchFamily="34" charset="-122"/>
              </a:rPr>
              <a:t>年度汇算清缴时，收入额为收入减除百分之二十的费用后的余额；预扣预缴时收入额为每次收入减除费用后的余额，其中，“收入不超过四千元的，费用按八百元计算；每次收入四千元以上的，费用按百分之二十计算”。</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60" name="TextBox 18"/>
          <p:cNvSpPr>
            <a:spLocks noChangeArrowheads="1"/>
          </p:cNvSpPr>
          <p:nvPr/>
        </p:nvSpPr>
        <p:spPr bwMode="auto">
          <a:xfrm>
            <a:off x="6046788" y="1419225"/>
            <a:ext cx="1765300" cy="215900"/>
          </a:xfrm>
          <a:prstGeom prst="rect">
            <a:avLst/>
          </a:prstGeom>
          <a:noFill/>
          <a:ln>
            <a:noFill/>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可扣除的项目</a:t>
            </a:r>
            <a:r>
              <a:rPr kumimoji="0" lang="zh-CN" altLang="en-US" sz="14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不同</a:t>
            </a:r>
            <a:endPar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3" name="TextBox 21"/>
          <p:cNvSpPr>
            <a:spLocks noChangeArrowheads="1"/>
          </p:cNvSpPr>
          <p:nvPr/>
        </p:nvSpPr>
        <p:spPr bwMode="auto">
          <a:xfrm>
            <a:off x="468313" y="1403350"/>
            <a:ext cx="2016125" cy="214313"/>
          </a:xfrm>
          <a:prstGeom prst="rect">
            <a:avLst/>
          </a:prstGeom>
          <a:noFill/>
          <a:ln>
            <a:noFill/>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收入额的计算方法不同</a:t>
            </a:r>
          </a:p>
        </p:txBody>
      </p:sp>
      <p:sp>
        <p:nvSpPr>
          <p:cNvPr id="85013" name="TextBox 22"/>
          <p:cNvSpPr/>
          <p:nvPr/>
        </p:nvSpPr>
        <p:spPr>
          <a:xfrm>
            <a:off x="3995738" y="2851150"/>
            <a:ext cx="992187" cy="554038"/>
          </a:xfrm>
          <a:prstGeom prst="rect">
            <a:avLst/>
          </a:prstGeom>
          <a:noFill/>
          <a:ln w="9525">
            <a:noFill/>
          </a:ln>
        </p:spPr>
        <p:txBody>
          <a:bodyPr lIns="0" tIns="0" rIns="0" bIns="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需要特别说明事项</a:t>
            </a:r>
          </a:p>
        </p:txBody>
      </p:sp>
      <p:sp>
        <p:nvSpPr>
          <p:cNvPr id="85014" name="TextBox 16"/>
          <p:cNvSpPr/>
          <p:nvPr/>
        </p:nvSpPr>
        <p:spPr>
          <a:xfrm>
            <a:off x="468313" y="3695700"/>
            <a:ext cx="2374900" cy="1108075"/>
          </a:xfrm>
          <a:prstGeom prst="rect">
            <a:avLst/>
          </a:prstGeom>
          <a:noFill/>
          <a:ln w="9525">
            <a:noFill/>
          </a:ln>
        </p:spPr>
        <p:txBody>
          <a:bodyPr lIns="0" tIns="0" rIns="0" bIns="0">
            <a:spAutoFit/>
          </a:bodyPr>
          <a:lstStyle/>
          <a:p>
            <a:pPr algn="just"/>
            <a:r>
              <a:rPr lang="zh-CN" altLang="en-US" sz="1200" dirty="0">
                <a:solidFill>
                  <a:srgbClr val="595959"/>
                </a:solidFill>
                <a:latin typeface="微软雅黑" panose="020B0503020204020204" pitchFamily="34" charset="-122"/>
                <a:ea typeface="微软雅黑" panose="020B0503020204020204" pitchFamily="34" charset="-122"/>
              </a:rPr>
              <a:t>年度汇算清缴时，适用百分之三至百分之四十五的超额累进税率；预扣预缴时，劳务报酬所得适用个人所得税预扣率表二，稿酬所得、特许权使用费所得适用百分之二十的比例预扣率。</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66" name="TextBox 21"/>
          <p:cNvSpPr>
            <a:spLocks noChangeArrowheads="1"/>
          </p:cNvSpPr>
          <p:nvPr/>
        </p:nvSpPr>
        <p:spPr bwMode="auto">
          <a:xfrm>
            <a:off x="468313" y="3387725"/>
            <a:ext cx="2016125" cy="215900"/>
          </a:xfrm>
          <a:prstGeom prst="rect">
            <a:avLst/>
          </a:prstGeom>
          <a:noFill/>
          <a:ln>
            <a:noFill/>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适用的税率</a:t>
            </a:r>
            <a:r>
              <a:rPr kumimoji="0" lang="en-US"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预扣率不同</a:t>
            </a:r>
          </a:p>
        </p:txBody>
      </p:sp>
      <p:sp>
        <p:nvSpPr>
          <p:cNvPr id="85016" name="TextBox 16"/>
          <p:cNvSpPr/>
          <p:nvPr/>
        </p:nvSpPr>
        <p:spPr>
          <a:xfrm>
            <a:off x="6084888" y="3735388"/>
            <a:ext cx="2578100" cy="923925"/>
          </a:xfrm>
          <a:prstGeom prst="rect">
            <a:avLst/>
          </a:prstGeom>
          <a:noFill/>
          <a:ln w="9525">
            <a:noFill/>
          </a:ln>
        </p:spPr>
        <p:txBody>
          <a:bodyPr lIns="0" tIns="0" rIns="0" bIns="0">
            <a:spAutoFit/>
          </a:bodyPr>
          <a:lstStyle/>
          <a:p>
            <a:pPr algn="just"/>
            <a:r>
              <a:rPr lang="zh-CN" altLang="en-US" sz="1200" dirty="0">
                <a:solidFill>
                  <a:srgbClr val="595959"/>
                </a:solidFill>
                <a:latin typeface="微软雅黑" panose="020B0503020204020204" pitchFamily="34" charset="-122"/>
                <a:ea typeface="微软雅黑" panose="020B0503020204020204" pitchFamily="34" charset="-122"/>
              </a:rPr>
              <a:t>劳务报酬、稿酬所得、特许权使用费所得三项综合所得，属于一次性收入的，以取得该项收入为一次；属于同一项目连续性收入的，以一个月内取得的收入为一次。</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68" name="TextBox 21"/>
          <p:cNvSpPr>
            <a:spLocks noChangeArrowheads="1"/>
          </p:cNvSpPr>
          <p:nvPr/>
        </p:nvSpPr>
        <p:spPr bwMode="auto">
          <a:xfrm>
            <a:off x="6084888" y="3427413"/>
            <a:ext cx="2016125" cy="215900"/>
          </a:xfrm>
          <a:prstGeom prst="rect">
            <a:avLst/>
          </a:prstGeom>
          <a:noFill/>
          <a:ln>
            <a:noFill/>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关于“按次”的具体规定</a:t>
            </a:r>
          </a:p>
        </p:txBody>
      </p:sp>
    </p:spTree>
  </p:cSld>
  <p:clrMapOvr>
    <a:masterClrMapping/>
  </p:clrMapOvr>
  <p:transition spd="med" advTm="0">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76025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非居民</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个人四项所得</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应代扣代缴的计算方法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223202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3508375"/>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6025" name="Shape 1794"/>
          <p:cNvSpPr/>
          <p:nvPr/>
        </p:nvSpPr>
        <p:spPr>
          <a:xfrm>
            <a:off x="755650" y="823913"/>
            <a:ext cx="7200900"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86026" name="Text Placeholder 3"/>
          <p:cNvSpPr txBox="1"/>
          <p:nvPr/>
        </p:nvSpPr>
        <p:spPr>
          <a:xfrm>
            <a:off x="922338" y="898525"/>
            <a:ext cx="6889750"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工资、薪金所得，劳务报酬所得，稿酬所得和特许权使用费所得税款的计算方法</a:t>
            </a:r>
          </a:p>
        </p:txBody>
      </p:sp>
      <p:sp>
        <p:nvSpPr>
          <p:cNvPr id="86027" name="TextBox 32"/>
          <p:cNvSpPr txBox="1"/>
          <p:nvPr/>
        </p:nvSpPr>
        <p:spPr>
          <a:xfrm>
            <a:off x="827088" y="1838325"/>
            <a:ext cx="7519987" cy="1454150"/>
          </a:xfrm>
          <a:prstGeom prst="rect">
            <a:avLst/>
          </a:prstGeom>
          <a:noFill/>
          <a:ln w="9525">
            <a:noFill/>
          </a:ln>
        </p:spPr>
        <p:txBody>
          <a:bodyPr lIns="0" tIns="0" rIns="0" bIns="0">
            <a:spAutoFit/>
          </a:bodyPr>
          <a:lstStyle/>
          <a:p>
            <a:pPr indent="457200" algn="just">
              <a:lnSpc>
                <a:spcPct val="120000"/>
              </a:lnSpc>
            </a:pPr>
            <a:r>
              <a:rPr lang="zh-CN" altLang="en-US" sz="1600" dirty="0">
                <a:latin typeface="Calibri" panose="020F0502020204030204" pitchFamily="34" charset="0"/>
              </a:rPr>
              <a:t>非居民个人的工资、薪金所得，以每月收入额减除费用五千元后的余额为应纳税所得额；劳务报酬所得、稿酬所得、特许权使用费所得，以每次收入额为应纳税所得额，适用个人所得税税率表三计算应纳税额。其中，劳务报酬所得、稿酬所得、特许权使用费所得以收入减除百分之二十的费用后的余额为收入额。稿酬所得的收入额减按百分之七十计算。</a:t>
            </a:r>
          </a:p>
        </p:txBody>
      </p:sp>
    </p:spTree>
  </p:cSld>
  <p:clrMapOvr>
    <a:masterClrMapping/>
  </p:clrMapOvr>
  <p:transition spd="med" advTm="0">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76025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非居民</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个人四项所得</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应代扣代缴的计算方法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87046" name="Shape 1794"/>
          <p:cNvSpPr/>
          <p:nvPr/>
        </p:nvSpPr>
        <p:spPr>
          <a:xfrm>
            <a:off x="755650" y="823913"/>
            <a:ext cx="7200900"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87047" name="Text Placeholder 3"/>
          <p:cNvSpPr txBox="1"/>
          <p:nvPr/>
        </p:nvSpPr>
        <p:spPr>
          <a:xfrm>
            <a:off x="922338" y="898525"/>
            <a:ext cx="6889750"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工资、薪金所得，劳务报酬所得，稿酬所得和特许权使用费所得税款的计算方法</a:t>
            </a:r>
          </a:p>
        </p:txBody>
      </p:sp>
      <p:pic>
        <p:nvPicPr>
          <p:cNvPr id="87048" name="Picture 2"/>
          <p:cNvPicPr>
            <a:picLocks noChangeAspect="1"/>
          </p:cNvPicPr>
          <p:nvPr/>
        </p:nvPicPr>
        <p:blipFill>
          <a:blip r:embed="rId2" cstate="print"/>
          <a:stretch>
            <a:fillRect/>
          </a:stretch>
        </p:blipFill>
        <p:spPr>
          <a:xfrm>
            <a:off x="1258888" y="1563688"/>
            <a:ext cx="6283325" cy="3146425"/>
          </a:xfrm>
          <a:prstGeom prst="rect">
            <a:avLst/>
          </a:prstGeom>
          <a:noFill/>
          <a:ln w="9525">
            <a:noFill/>
          </a:ln>
        </p:spPr>
      </p:pic>
    </p:spTree>
  </p:cSld>
  <p:clrMapOvr>
    <a:masterClrMapping/>
  </p:clrMapOvr>
  <p:transition spd="med" advTm="0">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76025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非居民</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个人四项所得</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应代扣代缴的计算方法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827088" y="2093913"/>
            <a:ext cx="7739063" cy="223202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3508375"/>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8073" name="Shape 1794"/>
          <p:cNvSpPr/>
          <p:nvPr/>
        </p:nvSpPr>
        <p:spPr>
          <a:xfrm>
            <a:off x="755650" y="823913"/>
            <a:ext cx="7200900"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88074" name="Text Placeholder 3"/>
          <p:cNvSpPr txBox="1"/>
          <p:nvPr/>
        </p:nvSpPr>
        <p:spPr>
          <a:xfrm>
            <a:off x="922338" y="898525"/>
            <a:ext cx="6889750"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工资、薪金所得，劳务报酬所得，稿酬所得和特许权使用费所得税款的计算方法</a:t>
            </a:r>
          </a:p>
        </p:txBody>
      </p:sp>
      <p:sp>
        <p:nvSpPr>
          <p:cNvPr id="88075" name="TextBox 32"/>
          <p:cNvSpPr txBox="1"/>
          <p:nvPr/>
        </p:nvSpPr>
        <p:spPr>
          <a:xfrm>
            <a:off x="827088" y="1838325"/>
            <a:ext cx="7519987" cy="1762125"/>
          </a:xfrm>
          <a:prstGeom prst="rect">
            <a:avLst/>
          </a:prstGeom>
          <a:noFill/>
          <a:ln w="9525">
            <a:noFill/>
          </a:ln>
        </p:spPr>
        <p:txBody>
          <a:bodyPr lIns="0" tIns="0" rIns="0" bIns="0">
            <a:spAutoFit/>
          </a:bodyPr>
          <a:lstStyle/>
          <a:p>
            <a:pPr indent="457200" algn="just">
              <a:lnSpc>
                <a:spcPct val="120000"/>
              </a:lnSpc>
            </a:pPr>
            <a:r>
              <a:rPr lang="zh-CN" altLang="en-US" sz="1600" dirty="0">
                <a:latin typeface="Calibri" panose="020F0502020204030204" pitchFamily="34" charset="0"/>
              </a:rPr>
              <a:t>例</a:t>
            </a:r>
            <a:r>
              <a:rPr lang="en-US" altLang="zh-CN" sz="1600" dirty="0">
                <a:latin typeface="Calibri" panose="020F0502020204030204" pitchFamily="34" charset="0"/>
              </a:rPr>
              <a:t>5</a:t>
            </a:r>
            <a:r>
              <a:rPr lang="zh-CN" altLang="en-US" sz="1600" dirty="0">
                <a:latin typeface="Calibri" panose="020F0502020204030204" pitchFamily="34" charset="0"/>
              </a:rPr>
              <a:t>：假如某非居民个人取得劳务报酬所得</a:t>
            </a:r>
            <a:r>
              <a:rPr lang="en-US" altLang="zh-CN" sz="1600" dirty="0">
                <a:latin typeface="Calibri" panose="020F0502020204030204" pitchFamily="34" charset="0"/>
              </a:rPr>
              <a:t>20000</a:t>
            </a:r>
            <a:r>
              <a:rPr lang="zh-CN" altLang="en-US" sz="1600" dirty="0">
                <a:latin typeface="Calibri" panose="020F0502020204030204" pitchFamily="34" charset="0"/>
              </a:rPr>
              <a:t>元，则这笔所得应扣缴税额为：</a:t>
            </a:r>
          </a:p>
          <a:p>
            <a:pPr indent="457200" algn="just">
              <a:lnSpc>
                <a:spcPct val="120000"/>
              </a:lnSpc>
            </a:pPr>
            <a:r>
              <a:rPr lang="zh-CN" altLang="en-US" sz="1600" dirty="0">
                <a:latin typeface="Calibri" panose="020F0502020204030204" pitchFamily="34" charset="0"/>
              </a:rPr>
              <a:t>（</a:t>
            </a:r>
            <a:r>
              <a:rPr lang="en-US" altLang="zh-CN" sz="1600" dirty="0">
                <a:latin typeface="Calibri" panose="020F0502020204030204" pitchFamily="34" charset="0"/>
              </a:rPr>
              <a:t>20000-20000×20%</a:t>
            </a:r>
            <a:r>
              <a:rPr lang="zh-CN" altLang="en-US" sz="1600" dirty="0">
                <a:latin typeface="Calibri" panose="020F0502020204030204" pitchFamily="34" charset="0"/>
              </a:rPr>
              <a:t>）</a:t>
            </a:r>
            <a:r>
              <a:rPr lang="en-US" altLang="zh-CN" sz="1600" dirty="0">
                <a:latin typeface="Calibri" panose="020F0502020204030204" pitchFamily="34" charset="0"/>
              </a:rPr>
              <a:t>×20%-1410=1790</a:t>
            </a:r>
            <a:r>
              <a:rPr lang="zh-CN" altLang="en-US" sz="1600" dirty="0">
                <a:latin typeface="Calibri" panose="020F0502020204030204" pitchFamily="34" charset="0"/>
              </a:rPr>
              <a:t>元</a:t>
            </a:r>
            <a:endParaRPr lang="en-US" altLang="zh-CN" sz="1600" dirty="0">
              <a:latin typeface="Calibri" panose="020F0502020204030204" pitchFamily="34" charset="0"/>
            </a:endParaRPr>
          </a:p>
          <a:p>
            <a:pPr indent="457200" algn="just">
              <a:lnSpc>
                <a:spcPct val="120000"/>
              </a:lnSpc>
            </a:pPr>
            <a:endParaRPr lang="zh-CN" altLang="en-US" sz="1600" dirty="0">
              <a:latin typeface="Calibri" panose="020F0502020204030204" pitchFamily="34" charset="0"/>
            </a:endParaRPr>
          </a:p>
          <a:p>
            <a:pPr indent="457200" algn="just">
              <a:lnSpc>
                <a:spcPct val="120000"/>
              </a:lnSpc>
            </a:pPr>
            <a:r>
              <a:rPr lang="zh-CN" altLang="en-US" sz="1600" dirty="0">
                <a:latin typeface="Calibri" panose="020F0502020204030204" pitchFamily="34" charset="0"/>
              </a:rPr>
              <a:t>例</a:t>
            </a:r>
            <a:r>
              <a:rPr lang="en-US" altLang="zh-CN" sz="1600" dirty="0">
                <a:latin typeface="Calibri" panose="020F0502020204030204" pitchFamily="34" charset="0"/>
              </a:rPr>
              <a:t>6</a:t>
            </a:r>
            <a:r>
              <a:rPr lang="zh-CN" altLang="en-US" sz="1600" dirty="0">
                <a:latin typeface="Calibri" panose="020F0502020204030204" pitchFamily="34" charset="0"/>
              </a:rPr>
              <a:t>：假如某非居民个人取得稿酬所得</a:t>
            </a:r>
            <a:r>
              <a:rPr lang="en-US" altLang="zh-CN" sz="1600" dirty="0">
                <a:latin typeface="Calibri" panose="020F0502020204030204" pitchFamily="34" charset="0"/>
              </a:rPr>
              <a:t>10000</a:t>
            </a:r>
            <a:r>
              <a:rPr lang="zh-CN" altLang="en-US" sz="1600" dirty="0">
                <a:latin typeface="Calibri" panose="020F0502020204030204" pitchFamily="34" charset="0"/>
              </a:rPr>
              <a:t>元，则这笔所得应扣缴税额为：</a:t>
            </a:r>
          </a:p>
          <a:p>
            <a:pPr indent="457200" algn="just">
              <a:lnSpc>
                <a:spcPct val="120000"/>
              </a:lnSpc>
            </a:pPr>
            <a:r>
              <a:rPr lang="zh-CN" altLang="en-US" sz="1600" dirty="0">
                <a:latin typeface="Calibri" panose="020F0502020204030204" pitchFamily="34" charset="0"/>
              </a:rPr>
              <a:t>（</a:t>
            </a:r>
            <a:r>
              <a:rPr lang="en-US" altLang="zh-CN" sz="1600" dirty="0">
                <a:latin typeface="Calibri" panose="020F0502020204030204" pitchFamily="34" charset="0"/>
              </a:rPr>
              <a:t>10000-10000×20%</a:t>
            </a:r>
            <a:r>
              <a:rPr lang="zh-CN" altLang="en-US" sz="1600" dirty="0">
                <a:latin typeface="Calibri" panose="020F0502020204030204" pitchFamily="34" charset="0"/>
              </a:rPr>
              <a:t>）</a:t>
            </a:r>
            <a:r>
              <a:rPr lang="en-US" altLang="zh-CN" sz="1600" dirty="0">
                <a:latin typeface="Calibri" panose="020F0502020204030204" pitchFamily="34" charset="0"/>
              </a:rPr>
              <a:t>×70%×10%-210=350</a:t>
            </a:r>
            <a:r>
              <a:rPr lang="zh-CN" altLang="en-US" sz="1600" dirty="0">
                <a:latin typeface="Calibri" panose="020F0502020204030204" pitchFamily="34" charset="0"/>
              </a:rPr>
              <a:t>元</a:t>
            </a:r>
          </a:p>
        </p:txBody>
      </p:sp>
    </p:spTree>
  </p:cSld>
  <p:clrMapOvr>
    <a:masterClrMapping/>
  </p:clrMapOvr>
  <p:transition spd="med" advTm="0">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76025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其它分类所得代扣代缴税款的计算方法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89094" name="Shape 1794"/>
          <p:cNvSpPr/>
          <p:nvPr/>
        </p:nvSpPr>
        <p:spPr>
          <a:xfrm>
            <a:off x="755650" y="830898"/>
            <a:ext cx="3024188"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89095" name="Text Placeholder 3"/>
          <p:cNvSpPr txBox="1"/>
          <p:nvPr/>
        </p:nvSpPr>
        <p:spPr>
          <a:xfrm>
            <a:off x="1331913" y="898525"/>
            <a:ext cx="1849437"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财产租赁所得</a:t>
            </a:r>
          </a:p>
        </p:txBody>
      </p:sp>
      <p:sp>
        <p:nvSpPr>
          <p:cNvPr id="89096" name="TextBox 32"/>
          <p:cNvSpPr txBox="1"/>
          <p:nvPr/>
        </p:nvSpPr>
        <p:spPr>
          <a:xfrm>
            <a:off x="684213" y="1349375"/>
            <a:ext cx="7920037" cy="881063"/>
          </a:xfrm>
          <a:prstGeom prst="rect">
            <a:avLst/>
          </a:prstGeom>
          <a:noFill/>
          <a:ln w="9525">
            <a:noFill/>
          </a:ln>
        </p:spPr>
        <p:txBody>
          <a:bodyPr lIns="0" tIns="0" rIns="0" bIns="0">
            <a:spAutoFit/>
          </a:bodyPr>
          <a:lstStyle/>
          <a:p>
            <a:pPr indent="457200" algn="just">
              <a:lnSpc>
                <a:spcPct val="120000"/>
              </a:lnSpc>
            </a:pPr>
            <a:r>
              <a:rPr lang="zh-CN" altLang="en-US" sz="1600" dirty="0">
                <a:latin typeface="Calibri" panose="020F0502020204030204" pitchFamily="34" charset="0"/>
              </a:rPr>
              <a:t>支付财产租赁所得的，每次收入不超过四千元的，减除费用八百元；四千元以上的，减除百分之二十的费用，其余额为应纳税所得额，乘以百分之二十的比例税率计算税款</a:t>
            </a:r>
          </a:p>
        </p:txBody>
      </p:sp>
      <p:cxnSp>
        <p:nvCxnSpPr>
          <p:cNvPr id="7" name="直接连接符 6"/>
          <p:cNvCxnSpPr/>
          <p:nvPr/>
        </p:nvCxnSpPr>
        <p:spPr>
          <a:xfrm>
            <a:off x="796925" y="2066925"/>
            <a:ext cx="7805738" cy="0"/>
          </a:xfrm>
          <a:prstGeom prst="line">
            <a:avLst/>
          </a:prstGeom>
          <a:ln w="19050">
            <a:solidFill>
              <a:srgbClr val="005DA2"/>
            </a:solidFill>
          </a:ln>
        </p:spPr>
        <p:style>
          <a:lnRef idx="1">
            <a:schemeClr val="accent1"/>
          </a:lnRef>
          <a:fillRef idx="0">
            <a:schemeClr val="accent1"/>
          </a:fillRef>
          <a:effectRef idx="0">
            <a:schemeClr val="accent1"/>
          </a:effectRef>
          <a:fontRef idx="minor">
            <a:schemeClr val="tx1"/>
          </a:fontRef>
        </p:style>
      </p:cxnSp>
      <p:sp>
        <p:nvSpPr>
          <p:cNvPr id="89098" name="Shape 1794"/>
          <p:cNvSpPr/>
          <p:nvPr/>
        </p:nvSpPr>
        <p:spPr>
          <a:xfrm>
            <a:off x="755650" y="2211388"/>
            <a:ext cx="3024188"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89099" name="Text Placeholder 3"/>
          <p:cNvSpPr txBox="1"/>
          <p:nvPr/>
        </p:nvSpPr>
        <p:spPr>
          <a:xfrm>
            <a:off x="1331913" y="2286000"/>
            <a:ext cx="1849437"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财产转让所得</a:t>
            </a:r>
          </a:p>
        </p:txBody>
      </p:sp>
      <p:sp>
        <p:nvSpPr>
          <p:cNvPr id="89100" name="TextBox 36"/>
          <p:cNvSpPr txBox="1"/>
          <p:nvPr/>
        </p:nvSpPr>
        <p:spPr>
          <a:xfrm>
            <a:off x="827088" y="2736850"/>
            <a:ext cx="7519987" cy="587375"/>
          </a:xfrm>
          <a:prstGeom prst="rect">
            <a:avLst/>
          </a:prstGeom>
          <a:noFill/>
          <a:ln w="9525">
            <a:noFill/>
          </a:ln>
        </p:spPr>
        <p:txBody>
          <a:bodyPr lIns="0" tIns="0" rIns="0" bIns="0">
            <a:spAutoFit/>
          </a:bodyPr>
          <a:lstStyle/>
          <a:p>
            <a:pPr indent="457200" algn="just">
              <a:lnSpc>
                <a:spcPct val="120000"/>
              </a:lnSpc>
            </a:pPr>
            <a:r>
              <a:rPr lang="zh-CN" altLang="en-US" sz="1600" dirty="0">
                <a:latin typeface="Calibri" panose="020F0502020204030204" pitchFamily="34" charset="0"/>
              </a:rPr>
              <a:t>支付财产转让所得的，以转让财产的收入额减除财产原值和合理费用后的余额为应纳税所得额，乘以百分之二十的比例税率计算税款</a:t>
            </a:r>
          </a:p>
        </p:txBody>
      </p:sp>
      <p:cxnSp>
        <p:nvCxnSpPr>
          <p:cNvPr id="38" name="直接连接符 37"/>
          <p:cNvCxnSpPr/>
          <p:nvPr/>
        </p:nvCxnSpPr>
        <p:spPr>
          <a:xfrm>
            <a:off x="796925" y="3508375"/>
            <a:ext cx="7805738" cy="0"/>
          </a:xfrm>
          <a:prstGeom prst="line">
            <a:avLst/>
          </a:prstGeom>
          <a:ln w="19050">
            <a:solidFill>
              <a:srgbClr val="005DA2"/>
            </a:solidFill>
          </a:ln>
        </p:spPr>
        <p:style>
          <a:lnRef idx="1">
            <a:schemeClr val="accent1"/>
          </a:lnRef>
          <a:fillRef idx="0">
            <a:schemeClr val="accent1"/>
          </a:fillRef>
          <a:effectRef idx="0">
            <a:schemeClr val="accent1"/>
          </a:effectRef>
          <a:fontRef idx="minor">
            <a:schemeClr val="tx1"/>
          </a:fontRef>
        </p:style>
      </p:cxnSp>
      <p:sp>
        <p:nvSpPr>
          <p:cNvPr id="89102" name="Shape 1794"/>
          <p:cNvSpPr/>
          <p:nvPr/>
        </p:nvSpPr>
        <p:spPr>
          <a:xfrm>
            <a:off x="757238" y="3651250"/>
            <a:ext cx="3022600" cy="442913"/>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40" name="Text Placeholder 3"/>
          <p:cNvSpPr txBox="1"/>
          <p:nvPr/>
        </p:nvSpPr>
        <p:spPr>
          <a:xfrm>
            <a:off x="923925" y="3725863"/>
            <a:ext cx="2640013" cy="306388"/>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panose="020B0606030504020204" pitchFamily="34" charset="0"/>
              </a:rPr>
              <a:t>利息、股息、红利所得和偶然所得</a:t>
            </a:r>
          </a:p>
        </p:txBody>
      </p:sp>
      <p:sp>
        <p:nvSpPr>
          <p:cNvPr id="89104" name="TextBox 40"/>
          <p:cNvSpPr txBox="1"/>
          <p:nvPr/>
        </p:nvSpPr>
        <p:spPr>
          <a:xfrm>
            <a:off x="830263" y="4176713"/>
            <a:ext cx="7518400" cy="587375"/>
          </a:xfrm>
          <a:prstGeom prst="rect">
            <a:avLst/>
          </a:prstGeom>
          <a:noFill/>
          <a:ln w="9525">
            <a:noFill/>
          </a:ln>
        </p:spPr>
        <p:txBody>
          <a:bodyPr lIns="0" tIns="0" rIns="0" bIns="0">
            <a:spAutoFit/>
          </a:bodyPr>
          <a:lstStyle/>
          <a:p>
            <a:pPr indent="457200" algn="just">
              <a:lnSpc>
                <a:spcPct val="120000"/>
              </a:lnSpc>
            </a:pPr>
            <a:r>
              <a:rPr lang="zh-CN" altLang="en-US" sz="1600" dirty="0">
                <a:latin typeface="Calibri" panose="020F0502020204030204" pitchFamily="34" charset="0"/>
              </a:rPr>
              <a:t>支付利息、股息、红利所得和偶然所得的，以每次收入额为应纳税所得额，乘以百分之二十的比例税率计算税款。</a:t>
            </a:r>
          </a:p>
        </p:txBody>
      </p:sp>
    </p:spTree>
  </p:cSld>
  <p:clrMapOvr>
    <a:masterClrMapping/>
  </p:clrMapOvr>
  <p:transition spd="med" advTm="0">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7602538"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外籍个人有关津补贴的政策</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70690" y="1580420"/>
            <a:ext cx="7739063" cy="223202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392053" y="3668776"/>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8073" name="Shape 1794"/>
          <p:cNvSpPr/>
          <p:nvPr/>
        </p:nvSpPr>
        <p:spPr>
          <a:xfrm>
            <a:off x="755650" y="823913"/>
            <a:ext cx="7200900"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88074" name="Text Placeholder 3"/>
          <p:cNvSpPr txBox="1"/>
          <p:nvPr/>
        </p:nvSpPr>
        <p:spPr>
          <a:xfrm>
            <a:off x="922338" y="898525"/>
            <a:ext cx="6889750" cy="306388"/>
          </a:xfrm>
          <a:prstGeom prst="rect">
            <a:avLst/>
          </a:prstGeom>
          <a:noFill/>
          <a:ln w="9525">
            <a:noFill/>
          </a:ln>
        </p:spPr>
        <p:txBody>
          <a:bodyPr lIns="0" tIns="0" rIns="0" bIns="0" anchor="ctr"/>
          <a:lstStyle/>
          <a:p>
            <a:pPr lvl="0" fontAlgn="auto">
              <a:spcAft>
                <a:spcPts val="0"/>
              </a:spcAft>
              <a:defRPr/>
            </a:pPr>
            <a:r>
              <a:rPr lang="zh-CN" altLang="en-US" sz="1400" b="1" dirty="0" smtClean="0">
                <a:solidFill>
                  <a:schemeClr val="bg1"/>
                </a:solidFill>
                <a:latin typeface="微软雅黑" panose="020B0503020204020204" pitchFamily="34" charset="-122"/>
                <a:ea typeface="微软雅黑" panose="020B0503020204020204" pitchFamily="34" charset="-122"/>
              </a:rPr>
              <a:t>外籍</a:t>
            </a:r>
            <a:r>
              <a:rPr lang="zh-CN" altLang="en-US" sz="1400" b="1" dirty="0">
                <a:solidFill>
                  <a:schemeClr val="bg1"/>
                </a:solidFill>
                <a:latin typeface="微软雅黑" panose="020B0503020204020204" pitchFamily="34" charset="-122"/>
                <a:ea typeface="微软雅黑" panose="020B0503020204020204" pitchFamily="34" charset="-122"/>
              </a:rPr>
              <a:t>个人有关津补贴的</a:t>
            </a:r>
            <a:r>
              <a:rPr lang="zh-CN" altLang="en-US" sz="1400" b="1" dirty="0" smtClean="0">
                <a:solidFill>
                  <a:schemeClr val="bg1"/>
                </a:solidFill>
                <a:latin typeface="微软雅黑" panose="020B0503020204020204" pitchFamily="34" charset="-122"/>
                <a:ea typeface="微软雅黑" panose="020B0503020204020204" pitchFamily="34" charset="-122"/>
              </a:rPr>
              <a:t>政策   财税</a:t>
            </a:r>
            <a:r>
              <a:rPr lang="en-US" altLang="zh-CN" sz="1400" b="1" dirty="0" smtClean="0">
                <a:solidFill>
                  <a:schemeClr val="bg1"/>
                </a:solidFill>
                <a:latin typeface="微软雅黑" panose="020B0503020204020204" pitchFamily="34" charset="-122"/>
                <a:ea typeface="微软雅黑" panose="020B0503020204020204" pitchFamily="34" charset="-122"/>
              </a:rPr>
              <a:t>【2018】164</a:t>
            </a:r>
            <a:r>
              <a:rPr lang="zh-CN" altLang="en-US" sz="1400" b="1">
                <a:solidFill>
                  <a:schemeClr val="bg1"/>
                </a:solidFill>
                <a:latin typeface="微软雅黑" panose="020B0503020204020204" pitchFamily="34" charset="-122"/>
                <a:ea typeface="微软雅黑" panose="020B0503020204020204" pitchFamily="34" charset="-122"/>
              </a:rPr>
              <a:t>号</a:t>
            </a:r>
            <a:endParaRPr lang="en-GB" altLang="zh-CN" sz="1400" b="1" dirty="0">
              <a:solidFill>
                <a:schemeClr val="bg1"/>
              </a:solidFill>
              <a:latin typeface="微软雅黑" panose="020B0503020204020204" pitchFamily="34" charset="-122"/>
              <a:ea typeface="微软雅黑" panose="020B0503020204020204" pitchFamily="34" charset="-122"/>
            </a:endParaRPr>
          </a:p>
        </p:txBody>
      </p:sp>
      <p:sp>
        <p:nvSpPr>
          <p:cNvPr id="88075" name="TextBox 32"/>
          <p:cNvSpPr txBox="1"/>
          <p:nvPr/>
        </p:nvSpPr>
        <p:spPr>
          <a:xfrm>
            <a:off x="960796" y="1708150"/>
            <a:ext cx="7519987" cy="1477328"/>
          </a:xfrm>
          <a:prstGeom prst="rect">
            <a:avLst/>
          </a:prstGeom>
          <a:noFill/>
          <a:ln w="9525">
            <a:noFill/>
          </a:ln>
        </p:spPr>
        <p:txBody>
          <a:bodyPr lIns="0" tIns="0" rIns="0" bIns="0">
            <a:spAutoFit/>
          </a:bodyPr>
          <a:lstStyle/>
          <a:p>
            <a:pPr indent="457200" algn="just">
              <a:lnSpc>
                <a:spcPct val="120000"/>
              </a:lnSpc>
            </a:pPr>
            <a:r>
              <a:rPr lang="zh-CN" altLang="en-US" sz="1600" dirty="0" smtClean="0">
                <a:latin typeface="Calibri" panose="020F0502020204030204" pitchFamily="34" charset="0"/>
              </a:rPr>
              <a:t>三年过渡期政策</a:t>
            </a:r>
            <a:endParaRPr lang="en-US" altLang="zh-CN" sz="1600" dirty="0" smtClean="0">
              <a:latin typeface="Calibri" panose="020F0502020204030204" pitchFamily="34" charset="0"/>
            </a:endParaRPr>
          </a:p>
          <a:p>
            <a:pPr indent="457200" algn="just">
              <a:lnSpc>
                <a:spcPct val="120000"/>
              </a:lnSpc>
            </a:pPr>
            <a:r>
              <a:rPr lang="en-US" altLang="zh-CN" sz="1600" dirty="0" smtClean="0">
                <a:latin typeface="Calibri" panose="020F0502020204030204" pitchFamily="34" charset="0"/>
              </a:rPr>
              <a:t>2019</a:t>
            </a:r>
            <a:r>
              <a:rPr lang="zh-CN" altLang="en-US" sz="1600" dirty="0" smtClean="0">
                <a:latin typeface="Calibri" panose="020F0502020204030204" pitchFamily="34" charset="0"/>
              </a:rPr>
              <a:t>年</a:t>
            </a:r>
            <a:r>
              <a:rPr lang="en-US" altLang="zh-CN" sz="1600" dirty="0" smtClean="0">
                <a:latin typeface="Calibri" panose="020F0502020204030204" pitchFamily="34" charset="0"/>
              </a:rPr>
              <a:t>1</a:t>
            </a:r>
            <a:r>
              <a:rPr lang="zh-CN" altLang="en-US" sz="1600" dirty="0" smtClean="0">
                <a:latin typeface="Calibri" panose="020F0502020204030204" pitchFamily="34" charset="0"/>
              </a:rPr>
              <a:t>月</a:t>
            </a:r>
            <a:r>
              <a:rPr lang="en-US" altLang="zh-CN" sz="1600" dirty="0" smtClean="0">
                <a:latin typeface="Calibri" panose="020F0502020204030204" pitchFamily="34" charset="0"/>
              </a:rPr>
              <a:t>1</a:t>
            </a:r>
            <a:r>
              <a:rPr lang="zh-CN" altLang="en-US" sz="1600" dirty="0" smtClean="0">
                <a:latin typeface="Calibri" panose="020F0502020204030204" pitchFamily="34" charset="0"/>
              </a:rPr>
              <a:t>日</a:t>
            </a:r>
            <a:r>
              <a:rPr lang="en-US" altLang="zh-CN" sz="1600" dirty="0" smtClean="0">
                <a:latin typeface="Calibri" panose="020F0502020204030204" pitchFamily="34" charset="0"/>
              </a:rPr>
              <a:t>-2021</a:t>
            </a:r>
            <a:r>
              <a:rPr lang="zh-CN" altLang="en-US" sz="1600" dirty="0" smtClean="0">
                <a:latin typeface="Calibri" panose="020F0502020204030204" pitchFamily="34" charset="0"/>
              </a:rPr>
              <a:t>年</a:t>
            </a:r>
            <a:r>
              <a:rPr lang="en-US" altLang="zh-CN" sz="1600" dirty="0" smtClean="0">
                <a:latin typeface="Calibri" panose="020F0502020204030204" pitchFamily="34" charset="0"/>
              </a:rPr>
              <a:t>12</a:t>
            </a:r>
            <a:r>
              <a:rPr lang="zh-CN" altLang="en-US" sz="1600" dirty="0" smtClean="0">
                <a:latin typeface="Calibri" panose="020F0502020204030204" pitchFamily="34" charset="0"/>
              </a:rPr>
              <a:t>月</a:t>
            </a:r>
            <a:r>
              <a:rPr lang="en-US" altLang="zh-CN" sz="1600" dirty="0" smtClean="0">
                <a:latin typeface="Calibri" panose="020F0502020204030204" pitchFamily="34" charset="0"/>
              </a:rPr>
              <a:t>31</a:t>
            </a:r>
            <a:r>
              <a:rPr lang="zh-CN" altLang="en-US" sz="1600" dirty="0" smtClean="0">
                <a:latin typeface="Calibri" panose="020F0502020204030204" pitchFamily="34" charset="0"/>
              </a:rPr>
              <a:t>日期间，外籍个人符合居民个人条件的，可选择享受个人所得税专项附加扣除，也可选择现行规定，享受住房补贴、语言训练费、子女教育费等津补贴免税优惠政策，但不得同时享受。外籍个人一经选择，在一个纳税年度内不得变更。</a:t>
            </a:r>
            <a:endParaRPr lang="zh-CN" altLang="en-US" sz="1600" dirty="0">
              <a:latin typeface="Calibri" panose="020F0502020204030204" pitchFamily="34" charset="0"/>
            </a:endParaRPr>
          </a:p>
        </p:txBody>
      </p:sp>
    </p:spTree>
    <p:extLst>
      <p:ext uri="{BB962C8B-B14F-4D97-AF65-F5344CB8AC3E}">
        <p14:creationId xmlns:p14="http://schemas.microsoft.com/office/powerpoint/2010/main" xmlns="" val="2482327369"/>
      </p:ext>
    </p:extLst>
  </p:cSld>
  <p:clrMapOvr>
    <a:masterClrMapping/>
  </p:clrMapOvr>
  <p:transition spd="med" advTm="0">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050" y="7938"/>
            <a:ext cx="9144000" cy="317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2162" name="Rectangle 3"/>
          <p:cNvSpPr txBox="1"/>
          <p:nvPr/>
        </p:nvSpPr>
        <p:spPr>
          <a:xfrm>
            <a:off x="2022475" y="1852613"/>
            <a:ext cx="5141913" cy="503237"/>
          </a:xfrm>
          <a:prstGeom prst="rect">
            <a:avLst/>
          </a:prstGeom>
          <a:noFill/>
          <a:ln w="9525">
            <a:noFill/>
          </a:ln>
        </p:spPr>
        <p:txBody>
          <a:bodyPr anchor="ctr"/>
          <a:lstStyle/>
          <a:p>
            <a:pPr algn="ctr"/>
            <a:r>
              <a:rPr lang="zh-CN" altLang="en-US" sz="4400" b="1" dirty="0">
                <a:solidFill>
                  <a:schemeClr val="bg1"/>
                </a:solidFill>
                <a:latin typeface="微软雅黑" panose="020B0503020204020204" pitchFamily="34" charset="-122"/>
                <a:ea typeface="微软雅黑" panose="020B0503020204020204" pitchFamily="34" charset="-122"/>
              </a:rPr>
              <a:t>谢       谢</a:t>
            </a:r>
          </a:p>
        </p:txBody>
      </p:sp>
      <p:grpSp>
        <p:nvGrpSpPr>
          <p:cNvPr id="92163" name="组合 48"/>
          <p:cNvGrpSpPr/>
          <p:nvPr/>
        </p:nvGrpSpPr>
        <p:grpSpPr>
          <a:xfrm>
            <a:off x="8632825" y="4621213"/>
            <a:ext cx="431800" cy="431800"/>
            <a:chOff x="6084168" y="1274820"/>
            <a:chExt cx="432048" cy="432834"/>
          </a:xfrm>
        </p:grpSpPr>
        <p:sp>
          <p:nvSpPr>
            <p:cNvPr id="92176" name="椭圆 22"/>
            <p:cNvSpPr/>
            <p:nvPr/>
          </p:nvSpPr>
          <p:spPr>
            <a:xfrm>
              <a:off x="6084168" y="1274820"/>
              <a:ext cx="432048" cy="432834"/>
            </a:xfrm>
            <a:prstGeom prst="ellipse">
              <a:avLst/>
            </a:prstGeom>
            <a:solidFill>
              <a:srgbClr val="92D05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92177" name="Freeform 59"/>
            <p:cNvSpPr/>
            <p:nvPr/>
          </p:nvSpPr>
          <p:spPr>
            <a:xfrm>
              <a:off x="6180302" y="1365898"/>
              <a:ext cx="239780" cy="250679"/>
            </a:xfrm>
            <a:custGeom>
              <a:avLst/>
              <a:gdLst>
                <a:gd name="txL" fmla="*/ 0 w 581"/>
                <a:gd name="txT" fmla="*/ 0 h 609"/>
                <a:gd name="txR" fmla="*/ 581 w 581"/>
                <a:gd name="txB" fmla="*/ 609 h 60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56819901"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Lst>
              <a:rect l="txL" t="txT" r="txR" b="tx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alpha val="100000"/>
              </a:schemeClr>
            </a:solidFill>
            <a:ln w="9525">
              <a:noFill/>
            </a:ln>
          </p:spPr>
          <p:txBody>
            <a:bodyPr/>
            <a:lstStyle/>
            <a:p>
              <a:endParaRPr lang="zh-CN" altLang="en-US"/>
            </a:p>
          </p:txBody>
        </p:sp>
      </p:grpSp>
      <p:grpSp>
        <p:nvGrpSpPr>
          <p:cNvPr id="92164" name="组合 51"/>
          <p:cNvGrpSpPr/>
          <p:nvPr/>
        </p:nvGrpSpPr>
        <p:grpSpPr>
          <a:xfrm>
            <a:off x="7337425" y="4621213"/>
            <a:ext cx="431800" cy="431800"/>
            <a:chOff x="4788024" y="1275213"/>
            <a:chExt cx="432048" cy="432048"/>
          </a:xfrm>
        </p:grpSpPr>
        <p:sp>
          <p:nvSpPr>
            <p:cNvPr id="92174" name="椭圆 65"/>
            <p:cNvSpPr/>
            <p:nvPr/>
          </p:nvSpPr>
          <p:spPr>
            <a:xfrm>
              <a:off x="4788024" y="1275213"/>
              <a:ext cx="432048" cy="432048"/>
            </a:xfrm>
            <a:prstGeom prst="ellipse">
              <a:avLst/>
            </a:prstGeom>
            <a:solidFill>
              <a:srgbClr val="F7960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92175" name="Freeform 110"/>
            <p:cNvSpPr/>
            <p:nvPr/>
          </p:nvSpPr>
          <p:spPr>
            <a:xfrm>
              <a:off x="4891102" y="1366806"/>
              <a:ext cx="250679" cy="248862"/>
            </a:xfrm>
            <a:custGeom>
              <a:avLst/>
              <a:gdLst>
                <a:gd name="txL" fmla="*/ 0 w 609"/>
                <a:gd name="txT" fmla="*/ 0 h 602"/>
                <a:gd name="txR" fmla="*/ 609 w 609"/>
                <a:gd name="txB" fmla="*/ 602 h 60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alpha val="100000"/>
              </a:schemeClr>
            </a:solidFill>
            <a:ln w="9525">
              <a:noFill/>
            </a:ln>
          </p:spPr>
          <p:txBody>
            <a:bodyPr/>
            <a:lstStyle/>
            <a:p>
              <a:endParaRPr lang="zh-CN" altLang="en-US"/>
            </a:p>
          </p:txBody>
        </p:sp>
      </p:grpSp>
      <p:grpSp>
        <p:nvGrpSpPr>
          <p:cNvPr id="92165" name="组合 54"/>
          <p:cNvGrpSpPr/>
          <p:nvPr/>
        </p:nvGrpSpPr>
        <p:grpSpPr>
          <a:xfrm>
            <a:off x="7985125" y="4621213"/>
            <a:ext cx="433388" cy="431800"/>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92173" name="Freeform 16"/>
            <p:cNvSpPr/>
            <p:nvPr/>
          </p:nvSpPr>
          <p:spPr>
            <a:xfrm>
              <a:off x="5554420" y="1377705"/>
              <a:ext cx="196183" cy="227065"/>
            </a:xfrm>
            <a:custGeom>
              <a:avLst/>
              <a:gdLst>
                <a:gd name="txL" fmla="*/ 0 w 475"/>
                <a:gd name="txT" fmla="*/ 0 h 552"/>
                <a:gd name="txR" fmla="*/ 475 w 475"/>
                <a:gd name="txB" fmla="*/ 552 h 552"/>
              </a:gdLst>
              <a:ahLst/>
              <a:cxnLst>
                <a:cxn ang="0">
                  <a:pos x="2147483647" y="2147483647"/>
                </a:cxn>
                <a:cxn ang="0">
                  <a:pos x="2147483647" y="2147483647"/>
                </a:cxn>
                <a:cxn ang="0">
                  <a:pos x="2147483647" y="2147483647"/>
                </a:cxn>
                <a:cxn ang="0">
                  <a:pos x="2147483647" y="0"/>
                </a:cxn>
                <a:cxn ang="0">
                  <a:pos x="2147483647" y="0"/>
                </a:cxn>
                <a:cxn ang="0">
                  <a:pos x="2147483647" y="148851695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488516956"/>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60392510" y="2147483647"/>
                </a:cxn>
                <a:cxn ang="0">
                  <a:pos x="0" y="2147483647"/>
                </a:cxn>
                <a:cxn ang="0">
                  <a:pos x="1560392510" y="2147483647"/>
                </a:cxn>
                <a:cxn ang="0">
                  <a:pos x="2147483647" y="2147483647"/>
                </a:cxn>
                <a:cxn ang="0">
                  <a:pos x="2147483647" y="2147483647"/>
                </a:cxn>
                <a:cxn ang="0">
                  <a:pos x="1560392510" y="2147483647"/>
                </a:cxn>
                <a:cxn ang="0">
                  <a:pos x="1560392510" y="2147483647"/>
                </a:cxn>
                <a:cxn ang="0">
                  <a:pos x="2147483647" y="2147483647"/>
                </a:cxn>
                <a:cxn ang="0">
                  <a:pos x="2147483647" y="2147483647"/>
                </a:cxn>
                <a:cxn ang="0">
                  <a:pos x="2147483647" y="2147483647"/>
                </a:cxn>
                <a:cxn ang="0">
                  <a:pos x="1560392510" y="2147483647"/>
                </a:cxn>
                <a:cxn ang="0">
                  <a:pos x="0" y="2147483647"/>
                </a:cxn>
                <a:cxn ang="0">
                  <a:pos x="1560392510" y="2147483647"/>
                </a:cxn>
                <a:cxn ang="0">
                  <a:pos x="1560392510" y="2147483647"/>
                </a:cxn>
                <a:cxn ang="0">
                  <a:pos x="1560392510" y="2147483647"/>
                </a:cxn>
                <a:cxn ang="0">
                  <a:pos x="2147483647" y="2147483647"/>
                </a:cxn>
                <a:cxn ang="0">
                  <a:pos x="2147483647" y="2147483647"/>
                </a:cxn>
                <a:cxn ang="0">
                  <a:pos x="2147483647" y="2147483647"/>
                </a:cxn>
                <a:cxn ang="0">
                  <a:pos x="1560392510" y="2147483647"/>
                </a:cxn>
                <a:cxn ang="0">
                  <a:pos x="0" y="2147483647"/>
                </a:cxn>
                <a:cxn ang="0">
                  <a:pos x="1560392510" y="2147483647"/>
                </a:cxn>
              </a:cxnLst>
              <a:rect l="txL" t="txT" r="txR" b="tx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alpha val="100000"/>
              </a:schemeClr>
            </a:solidFill>
            <a:ln w="9525">
              <a:noFill/>
            </a:ln>
          </p:spPr>
          <p:txBody>
            <a:bodyPr/>
            <a:lstStyle/>
            <a:p>
              <a:endParaRPr lang="zh-CN" altLang="en-US"/>
            </a:p>
          </p:txBody>
        </p:sp>
      </p:grpSp>
      <p:grpSp>
        <p:nvGrpSpPr>
          <p:cNvPr id="92166" name="组合 57"/>
          <p:cNvGrpSpPr/>
          <p:nvPr/>
        </p:nvGrpSpPr>
        <p:grpSpPr>
          <a:xfrm>
            <a:off x="6040438" y="4621213"/>
            <a:ext cx="433387" cy="431800"/>
            <a:chOff x="3491880" y="1274820"/>
            <a:chExt cx="432833" cy="432834"/>
          </a:xfrm>
        </p:grpSpPr>
        <p:sp>
          <p:nvSpPr>
            <p:cNvPr id="92170" name="椭圆 16"/>
            <p:cNvSpPr/>
            <p:nvPr/>
          </p:nvSpPr>
          <p:spPr>
            <a:xfrm>
              <a:off x="3491880" y="1274820"/>
              <a:ext cx="432833" cy="432834"/>
            </a:xfrm>
            <a:prstGeom prst="ellipse">
              <a:avLst/>
            </a:prstGeom>
            <a:solidFill>
              <a:srgbClr val="FF000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92171" name="Freeform 75"/>
            <p:cNvSpPr/>
            <p:nvPr/>
          </p:nvSpPr>
          <p:spPr>
            <a:xfrm>
              <a:off x="3583864" y="1385879"/>
              <a:ext cx="248863" cy="210716"/>
            </a:xfrm>
            <a:custGeom>
              <a:avLst/>
              <a:gdLst>
                <a:gd name="txL" fmla="*/ 0 w 602"/>
                <a:gd name="txT" fmla="*/ 0 h 510"/>
                <a:gd name="txR" fmla="*/ 602 w 602"/>
                <a:gd name="txB" fmla="*/ 510 h 510"/>
              </a:gdLst>
              <a:ahLst/>
              <a:cxnLst>
                <a:cxn ang="0">
                  <a:pos x="2147483647" y="2147483647"/>
                </a:cxn>
                <a:cxn ang="0">
                  <a:pos x="2147483647" y="2147483647"/>
                </a:cxn>
                <a:cxn ang="0">
                  <a:pos x="1510814829" y="2147483647"/>
                </a:cxn>
                <a:cxn ang="0">
                  <a:pos x="0" y="2147483647"/>
                </a:cxn>
                <a:cxn ang="0">
                  <a:pos x="0" y="1508272953"/>
                </a:cxn>
                <a:cxn ang="0">
                  <a:pos x="1510814829" y="0"/>
                </a:cxn>
                <a:cxn ang="0">
                  <a:pos x="2147483647" y="150827295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alpha val="100000"/>
              </a:schemeClr>
            </a:solidFill>
            <a:ln w="9525">
              <a:noFill/>
            </a:ln>
          </p:spPr>
          <p:txBody>
            <a:bodyPr/>
            <a:lstStyle/>
            <a:p>
              <a:endParaRPr lang="zh-CN" altLang="en-US"/>
            </a:p>
          </p:txBody>
        </p:sp>
      </p:grpSp>
      <p:grpSp>
        <p:nvGrpSpPr>
          <p:cNvPr id="92167" name="组合 60"/>
          <p:cNvGrpSpPr/>
          <p:nvPr/>
        </p:nvGrpSpPr>
        <p:grpSpPr>
          <a:xfrm>
            <a:off x="6689725" y="4621213"/>
            <a:ext cx="431800" cy="431800"/>
            <a:chOff x="4139952" y="1274820"/>
            <a:chExt cx="432833" cy="432834"/>
          </a:xfrm>
        </p:grpSpPr>
        <p:sp>
          <p:nvSpPr>
            <p:cNvPr id="92168" name="椭圆 16"/>
            <p:cNvSpPr/>
            <p:nvPr/>
          </p:nvSpPr>
          <p:spPr>
            <a:xfrm>
              <a:off x="4139952" y="1274820"/>
              <a:ext cx="432833" cy="432834"/>
            </a:xfrm>
            <a:prstGeom prst="ellipse">
              <a:avLst/>
            </a:prstGeom>
            <a:solidFill>
              <a:srgbClr val="3992DB"/>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92169" name="Freeform 84"/>
            <p:cNvSpPr/>
            <p:nvPr/>
          </p:nvSpPr>
          <p:spPr>
            <a:xfrm>
              <a:off x="4241546" y="1366806"/>
              <a:ext cx="248863" cy="248863"/>
            </a:xfrm>
            <a:custGeom>
              <a:avLst/>
              <a:gdLst>
                <a:gd name="txL" fmla="*/ 0 w 602"/>
                <a:gd name="txT" fmla="*/ 0 h 602"/>
                <a:gd name="txR" fmla="*/ 602 w 602"/>
                <a:gd name="txB" fmla="*/ 602 h 602"/>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txL" t="txT" r="txR" b="tx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alpha val="100000"/>
              </a:schemeClr>
            </a:solidFill>
            <a:ln w="9525">
              <a:noFill/>
            </a:ln>
          </p:spPr>
          <p:txBody>
            <a:bodyPr/>
            <a:lstStyle/>
            <a:p>
              <a:endParaRPr lang="zh-CN" altLang="en-US"/>
            </a:p>
          </p:txBody>
        </p:sp>
      </p:grpSp>
    </p:spTree>
  </p:cSld>
  <p:clrMapOvr>
    <a:masterClrMapping/>
  </p:clrMapOvr>
  <p:transition spd="med" advTm="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的办理</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途径</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矩形 31"/>
          <p:cNvSpPr/>
          <p:nvPr/>
        </p:nvSpPr>
        <p:spPr>
          <a:xfrm>
            <a:off x="2843213" y="1276350"/>
            <a:ext cx="5545138" cy="144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等腰三角形 5"/>
          <p:cNvSpPr/>
          <p:nvPr/>
        </p:nvSpPr>
        <p:spPr>
          <a:xfrm rot="5400000">
            <a:off x="1105694" y="1070769"/>
            <a:ext cx="1449388" cy="1860550"/>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32" name="TextBox 36"/>
          <p:cNvSpPr txBox="1"/>
          <p:nvPr/>
        </p:nvSpPr>
        <p:spPr>
          <a:xfrm>
            <a:off x="2953385" y="1539240"/>
            <a:ext cx="5325110" cy="923290"/>
          </a:xfrm>
          <a:prstGeom prst="rect">
            <a:avLst/>
          </a:prstGeom>
          <a:noFill/>
          <a:ln w="9525">
            <a:noFill/>
          </a:ln>
        </p:spPr>
        <p:txBody>
          <a:bodyPr wrap="square" lIns="0" tIns="0" rIns="0" bIns="0">
            <a:spAutoFit/>
          </a:bodyPr>
          <a:lstStyle/>
          <a:p>
            <a:r>
              <a:rPr lang="zh-CN" sz="2000" dirty="0">
                <a:solidFill>
                  <a:schemeClr val="bg1"/>
                </a:solidFill>
                <a:latin typeface="微软雅黑" panose="020B0503020204020204" pitchFamily="34" charset="-122"/>
                <a:ea typeface="微软雅黑" panose="020B0503020204020204" pitchFamily="34" charset="-122"/>
              </a:rPr>
              <a:t>自符合条件开始，可以选择向发工资的任职受雇单位提供信息，并由其在发工资按月预扣税款时办理扣除（大病医疗除外）</a:t>
            </a:r>
            <a:endParaRPr lang="zh-CN" sz="2000" b="1">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325563" y="1643063"/>
            <a:ext cx="876300" cy="54927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30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01</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900113" y="3049588"/>
            <a:ext cx="5543550" cy="1450975"/>
          </a:xfrm>
          <a:prstGeom prst="rect">
            <a:avLst/>
          </a:prstGeom>
          <a:solidFill>
            <a:srgbClr val="F18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79600"/>
              </a:solidFill>
              <a:effectLst/>
              <a:uLnTx/>
              <a:uFillTx/>
              <a:latin typeface="+mn-lt"/>
              <a:ea typeface="+mn-ea"/>
              <a:cs typeface="+mn-cs"/>
            </a:endParaRPr>
          </a:p>
        </p:txBody>
      </p:sp>
      <p:sp>
        <p:nvSpPr>
          <p:cNvPr id="46" name="等腰三角形 30"/>
          <p:cNvSpPr/>
          <p:nvPr/>
        </p:nvSpPr>
        <p:spPr>
          <a:xfrm rot="16200000" flipH="1">
            <a:off x="6733223" y="2844800"/>
            <a:ext cx="1450975" cy="1860550"/>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rgbClr val="F18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FBFB11"/>
                  </a:gs>
                  <a:gs pos="100000">
                    <a:srgbClr val="838309"/>
                  </a:gs>
                </a:gsLst>
                <a:lin ang="5400000" scaled="0"/>
              </a:gradFill>
              <a:effectLst/>
              <a:uLnTx/>
              <a:uFillTx/>
              <a:latin typeface="+mn-lt"/>
              <a:ea typeface="+mn-ea"/>
              <a:cs typeface="+mn-cs"/>
            </a:endParaRPr>
          </a:p>
        </p:txBody>
      </p:sp>
      <p:sp>
        <p:nvSpPr>
          <p:cNvPr id="47" name="TextBox 46"/>
          <p:cNvSpPr txBox="1"/>
          <p:nvPr/>
        </p:nvSpPr>
        <p:spPr>
          <a:xfrm>
            <a:off x="7086600" y="3457575"/>
            <a:ext cx="874713" cy="54927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30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02</a:t>
            </a:r>
            <a:endParaRPr kumimoji="0" lang="zh-CN" altLang="en-US" sz="3600" b="1" i="0" u="none" strike="noStrike" kern="1200" cap="none" spc="30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8" name="TextBox 47"/>
          <p:cNvSpPr txBox="1"/>
          <p:nvPr/>
        </p:nvSpPr>
        <p:spPr>
          <a:xfrm>
            <a:off x="1133475" y="3581400"/>
            <a:ext cx="5076825" cy="615315"/>
          </a:xfrm>
          <a:prstGeom prst="rect">
            <a:avLst/>
          </a:prstGeom>
          <a:noFill/>
        </p:spPr>
        <p:txBody>
          <a:bodyPr wrap="square" lIns="0" tIns="0" rIns="0" bIns="0" rtlCol="0">
            <a:spAutoFit/>
          </a:bodyPr>
          <a:lstStyle/>
          <a:p>
            <a:pPr marR="0" defTabSz="914400" fontAlgn="auto">
              <a:spcBef>
                <a:spcPts val="0"/>
              </a:spcBef>
              <a:spcAft>
                <a:spcPts val="0"/>
              </a:spcAft>
              <a:buClrTx/>
              <a:buSzTx/>
              <a:buFontTx/>
              <a:buNone/>
              <a:defRPr/>
            </a:pPr>
            <a:r>
              <a:rPr kumimoji="0" lang="zh-CN" altLang="en-US" sz="2000"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rPr>
              <a:t>次年</a:t>
            </a:r>
            <a:r>
              <a:rPr kumimoji="0" lang="en-US" altLang="zh-CN" sz="2000"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rPr>
              <a:t>3</a:t>
            </a:r>
            <a:r>
              <a:rPr kumimoji="0" lang="zh-CN" altLang="en-US" sz="2000"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rPr>
              <a:t>月</a:t>
            </a:r>
            <a:r>
              <a:rPr kumimoji="0" lang="en-US" altLang="zh-CN" sz="2000"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rPr>
              <a:t>1</a:t>
            </a:r>
            <a:r>
              <a:rPr kumimoji="0" lang="zh-CN" altLang="en-US" sz="2000"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rPr>
              <a:t>日至</a:t>
            </a:r>
            <a:r>
              <a:rPr kumimoji="0" lang="en-US" altLang="zh-CN" sz="2000"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rPr>
              <a:t>6</a:t>
            </a:r>
            <a:r>
              <a:rPr kumimoji="0" lang="zh-CN" altLang="en-US" sz="2000"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rPr>
              <a:t>月</a:t>
            </a:r>
            <a:r>
              <a:rPr kumimoji="0" lang="en-US" altLang="zh-CN" sz="2000"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rPr>
              <a:t>30</a:t>
            </a:r>
            <a:r>
              <a:rPr kumimoji="0" lang="zh-CN" altLang="en-US" sz="2000"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rPr>
              <a:t>日，个人自行向税务机关办理综合所得汇算清缴申报</a:t>
            </a:r>
            <a:r>
              <a:rPr kumimoji="0" lang="zh-CN" altLang="en-US" sz="2000" kern="1200" cap="none" spc="0" normalizeH="0" baseline="0" noProof="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时进行扣除</a:t>
            </a:r>
            <a:endParaRPr kumimoji="0" lang="en-US" altLang="zh-CN" sz="2000" kern="1200" cap="none" spc="0" normalizeH="0" baseline="0" noProof="0" dirty="0" smtClean="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transition spd="med" advTm="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的办理</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途径</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654" name="Shape 1794"/>
          <p:cNvSpPr/>
          <p:nvPr/>
        </p:nvSpPr>
        <p:spPr>
          <a:xfrm>
            <a:off x="2595563" y="971550"/>
            <a:ext cx="2284412" cy="442913"/>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27655" name="Text Placeholder 3"/>
          <p:cNvSpPr txBox="1"/>
          <p:nvPr/>
        </p:nvSpPr>
        <p:spPr>
          <a:xfrm>
            <a:off x="2381250" y="1039813"/>
            <a:ext cx="2713038" cy="306387"/>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由单位按月预扣税款时办理</a:t>
            </a:r>
          </a:p>
        </p:txBody>
      </p:sp>
      <p:sp>
        <p:nvSpPr>
          <p:cNvPr id="21" name="圆角矩形 20"/>
          <p:cNvSpPr/>
          <p:nvPr/>
        </p:nvSpPr>
        <p:spPr>
          <a:xfrm>
            <a:off x="720725" y="1608138"/>
            <a:ext cx="7191375" cy="31956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TextBox 21"/>
          <p:cNvSpPr txBox="1"/>
          <p:nvPr/>
        </p:nvSpPr>
        <p:spPr>
          <a:xfrm>
            <a:off x="1160463" y="2025650"/>
            <a:ext cx="6311900" cy="2064385"/>
          </a:xfrm>
          <a:prstGeom prst="rect">
            <a:avLst/>
          </a:prstGeom>
          <a:noFill/>
        </p:spPr>
        <p:txBody>
          <a:bodyPr wrap="square" lIns="0" tIns="0" rIns="0" bIns="0" rtlCol="0">
            <a:spAutoFit/>
          </a:bodyPr>
          <a:lstStyle/>
          <a:p>
            <a:pPr marR="0" indent="457200" algn="just" defTabSz="914400" fontAlgn="auto">
              <a:lnSpc>
                <a:spcPct val="120000"/>
              </a:lnSpc>
              <a:spcBef>
                <a:spcPts val="0"/>
              </a:spcBef>
              <a:spcAft>
                <a:spcPts val="0"/>
              </a:spcAft>
              <a:buClrTx/>
              <a:buSzTx/>
              <a:buFontTx/>
              <a:buNone/>
              <a:defRPr/>
            </a:pPr>
            <a:r>
              <a:rPr kumimoji="0" lang="zh-CN" altLang="en-US" sz="1600" kern="1200" cap="none" spc="0" normalizeH="0" baseline="0" noProof="0" dirty="0">
                <a:latin typeface="+mn-lt"/>
                <a:ea typeface="+mn-ea"/>
                <a:cs typeface="+mn-cs"/>
              </a:rPr>
              <a:t>除大病医疗以外</a:t>
            </a:r>
            <a:r>
              <a:rPr kumimoji="0" lang="zh-CN" altLang="en-US" sz="1600" kern="1200" cap="none" spc="0" normalizeH="0" baseline="0" noProof="0" dirty="0" smtClean="0">
                <a:latin typeface="+mn-lt"/>
                <a:ea typeface="+mn-ea"/>
                <a:cs typeface="+mn-cs"/>
              </a:rPr>
              <a:t>，子女教育、赡养老人、住房贷款利息、住房租金、继续教育，纳税人可以</a:t>
            </a:r>
            <a:r>
              <a:rPr kumimoji="0" lang="zh-CN" altLang="en-US" sz="1600" kern="1200" cap="none" spc="0" normalizeH="0" baseline="0" noProof="0" dirty="0">
                <a:latin typeface="+mn-lt"/>
                <a:ea typeface="+mn-ea"/>
                <a:cs typeface="+mn-cs"/>
              </a:rPr>
              <a:t>选择在单位发放工资薪金时，按月享受专项附加扣除政策。</a:t>
            </a:r>
          </a:p>
          <a:p>
            <a:pPr marR="0" indent="457200" algn="just" defTabSz="914400" fontAlgn="auto">
              <a:lnSpc>
                <a:spcPct val="120000"/>
              </a:lnSpc>
              <a:spcBef>
                <a:spcPts val="0"/>
              </a:spcBef>
              <a:spcAft>
                <a:spcPts val="0"/>
              </a:spcAft>
              <a:buClrTx/>
              <a:buSzTx/>
              <a:buFontTx/>
              <a:buNone/>
              <a:defRPr/>
            </a:pPr>
            <a:r>
              <a:rPr kumimoji="0" lang="zh-CN" altLang="en-US" sz="1600" kern="1200" cap="none" spc="0" normalizeH="0" baseline="0" noProof="0" dirty="0">
                <a:latin typeface="+mn-lt"/>
                <a:ea typeface="+mn-ea"/>
                <a:cs typeface="+mn-cs"/>
              </a:rPr>
              <a:t>首次享受时</a:t>
            </a:r>
            <a:r>
              <a:rPr kumimoji="0" lang="zh-CN" altLang="en-US" sz="1600" kern="1200" cap="none" spc="0" normalizeH="0" baseline="0" noProof="0" dirty="0" smtClean="0">
                <a:latin typeface="+mn-lt"/>
                <a:ea typeface="+mn-ea"/>
                <a:cs typeface="+mn-cs"/>
              </a:rPr>
              <a:t>，纳税人填报</a:t>
            </a:r>
            <a:r>
              <a:rPr kumimoji="0" lang="en-US" altLang="zh-CN" sz="1600" kern="1200" cap="none" spc="0" normalizeH="0" baseline="0" noProof="0" dirty="0">
                <a:latin typeface="+mn-lt"/>
                <a:ea typeface="+mn-ea"/>
                <a:cs typeface="+mn-cs"/>
              </a:rPr>
              <a:t>《</a:t>
            </a:r>
            <a:r>
              <a:rPr kumimoji="0" lang="zh-CN" altLang="en-US" sz="1600" kern="1200" cap="none" spc="0" normalizeH="0" baseline="0" noProof="0" dirty="0">
                <a:latin typeface="+mn-lt"/>
                <a:ea typeface="+mn-ea"/>
                <a:cs typeface="+mn-cs"/>
              </a:rPr>
              <a:t>扣除信息表</a:t>
            </a:r>
            <a:r>
              <a:rPr kumimoji="0" lang="en-US" altLang="zh-CN" sz="1600" kern="1200" cap="none" spc="0" normalizeH="0" baseline="0" noProof="0" dirty="0">
                <a:latin typeface="+mn-lt"/>
                <a:ea typeface="+mn-ea"/>
                <a:cs typeface="+mn-cs"/>
              </a:rPr>
              <a:t>》</a:t>
            </a:r>
            <a:r>
              <a:rPr kumimoji="0" lang="zh-CN" altLang="en-US" sz="1600" kern="1200" cap="none" spc="0" normalizeH="0" baseline="0" noProof="0" dirty="0">
                <a:latin typeface="+mn-lt"/>
                <a:ea typeface="+mn-ea"/>
                <a:cs typeface="+mn-cs"/>
              </a:rPr>
              <a:t>给任职受雇单位，单位在每个月发放工资时，像“三险一金”一样，为大家办理专项附加扣除</a:t>
            </a:r>
            <a:r>
              <a:rPr kumimoji="0" lang="zh-CN" altLang="en-US" sz="1600" kern="1200" cap="none" spc="0" normalizeH="0" baseline="0" noProof="0" dirty="0" smtClean="0">
                <a:latin typeface="+mn-lt"/>
                <a:ea typeface="+mn-ea"/>
                <a:cs typeface="+mn-cs"/>
              </a:rPr>
              <a:t>。</a:t>
            </a:r>
            <a:endParaRPr kumimoji="0" lang="en-US" altLang="zh-CN" sz="1600" kern="1200" cap="none" spc="0" normalizeH="0" baseline="0" noProof="0" dirty="0" smtClean="0">
              <a:latin typeface="+mn-lt"/>
              <a:ea typeface="+mn-ea"/>
              <a:cs typeface="+mn-cs"/>
            </a:endParaRPr>
          </a:p>
          <a:p>
            <a:pPr marR="0" indent="457200" algn="just" defTabSz="914400" fontAlgn="auto">
              <a:lnSpc>
                <a:spcPct val="120000"/>
              </a:lnSpc>
              <a:spcBef>
                <a:spcPts val="0"/>
              </a:spcBef>
              <a:spcAft>
                <a:spcPts val="0"/>
              </a:spcAft>
              <a:buClrTx/>
              <a:buSzTx/>
              <a:buFontTx/>
              <a:buNone/>
              <a:defRPr/>
            </a:pPr>
            <a:endParaRPr kumimoji="0" lang="en-US" altLang="zh-CN" sz="1600" kern="1200" cap="none" spc="0" normalizeH="0" baseline="0" noProof="0" dirty="0" smtClean="0">
              <a:latin typeface="+mn-lt"/>
              <a:ea typeface="+mn-ea"/>
              <a:cs typeface="+mn-cs"/>
            </a:endParaRPr>
          </a:p>
          <a:p>
            <a:pPr marR="0" indent="457200" algn="just" defTabSz="914400" fontAlgn="auto">
              <a:lnSpc>
                <a:spcPct val="120000"/>
              </a:lnSpc>
              <a:spcBef>
                <a:spcPts val="0"/>
              </a:spcBef>
              <a:spcAft>
                <a:spcPts val="0"/>
              </a:spcAft>
              <a:buClrTx/>
              <a:buSzTx/>
              <a:buFontTx/>
              <a:buNone/>
              <a:defRPr/>
            </a:pPr>
            <a:endParaRPr kumimoji="0" lang="en-US" altLang="zh-CN" sz="1600"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23" name="矩形 93"/>
          <p:cNvSpPr/>
          <p:nvPr/>
        </p:nvSpPr>
        <p:spPr>
          <a:xfrm>
            <a:off x="684213" y="15636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7704138" y="4595813"/>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TextBox 35"/>
          <p:cNvSpPr txBox="1"/>
          <p:nvPr/>
        </p:nvSpPr>
        <p:spPr>
          <a:xfrm>
            <a:off x="4681538" y="1831975"/>
            <a:ext cx="3776663" cy="660400"/>
          </a:xfrm>
          <a:prstGeom prst="rect">
            <a:avLst/>
          </a:prstGeom>
          <a:noFill/>
        </p:spPr>
        <p:txBody>
          <a:bodyPr wrap="square" lIns="0" tIns="0" rIns="0" bIns="0" rtlCol="0">
            <a:spAutoFit/>
          </a:bodyPr>
          <a:lstStyle/>
          <a:p>
            <a:pPr marR="0" indent="457200" algn="just" defTabSz="914400" fontAlgn="auto">
              <a:lnSpc>
                <a:spcPct val="120000"/>
              </a:lnSpc>
              <a:spcBef>
                <a:spcPts val="0"/>
              </a:spcBef>
              <a:spcAft>
                <a:spcPts val="0"/>
              </a:spcAft>
              <a:buClrTx/>
              <a:buSzTx/>
              <a:buFontTx/>
              <a:buNone/>
              <a:defRPr/>
            </a:pPr>
            <a:endParaRPr kumimoji="0" lang="en-US" altLang="zh-CN" kern="1200" cap="none" spc="0" normalizeH="0" baseline="0" noProof="0" dirty="0" smtClean="0">
              <a:latin typeface="+mn-lt"/>
              <a:ea typeface="+mn-ea"/>
              <a:cs typeface="+mn-cs"/>
            </a:endParaRPr>
          </a:p>
          <a:p>
            <a:pPr marR="0" indent="457200" algn="just" defTabSz="914400" fontAlgn="auto">
              <a:lnSpc>
                <a:spcPct val="120000"/>
              </a:lnSpc>
              <a:spcBef>
                <a:spcPts val="0"/>
              </a:spcBef>
              <a:spcAft>
                <a:spcPts val="0"/>
              </a:spcAft>
              <a:buClrTx/>
              <a:buSzTx/>
              <a:buFontTx/>
              <a:buNone/>
              <a:defRPr/>
            </a:pPr>
            <a:endParaRPr kumimoji="0" lang="en-US" altLang="zh-CN"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grpSp>
        <p:nvGrpSpPr>
          <p:cNvPr id="27661" name="组合 7"/>
          <p:cNvGrpSpPr/>
          <p:nvPr/>
        </p:nvGrpSpPr>
        <p:grpSpPr>
          <a:xfrm>
            <a:off x="1589088" y="858838"/>
            <a:ext cx="720725" cy="663575"/>
            <a:chOff x="2776628" y="1394977"/>
            <a:chExt cx="1860602" cy="1450218"/>
          </a:xfrm>
        </p:grpSpPr>
        <p:sp>
          <p:nvSpPr>
            <p:cNvPr id="40" name="等腰三角形 5"/>
            <p:cNvSpPr/>
            <p:nvPr/>
          </p:nvSpPr>
          <p:spPr>
            <a:xfrm rot="5400000">
              <a:off x="2981820" y="118978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TextBox 40"/>
            <p:cNvSpPr txBox="1"/>
            <p:nvPr/>
          </p:nvSpPr>
          <p:spPr>
            <a:xfrm>
              <a:off x="2961049" y="1655184"/>
              <a:ext cx="1336027" cy="79796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30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01</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spd="med" advTm="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的办理</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途径</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78" name="Shape 1794"/>
          <p:cNvSpPr/>
          <p:nvPr/>
        </p:nvSpPr>
        <p:spPr>
          <a:xfrm>
            <a:off x="1187450" y="971550"/>
            <a:ext cx="2284413" cy="442913"/>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28679" name="Text Placeholder 3"/>
          <p:cNvSpPr txBox="1"/>
          <p:nvPr/>
        </p:nvSpPr>
        <p:spPr>
          <a:xfrm>
            <a:off x="993775" y="103187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自行申报办理</a:t>
            </a:r>
          </a:p>
        </p:txBody>
      </p:sp>
      <p:sp>
        <p:nvSpPr>
          <p:cNvPr id="21" name="圆角矩形 20"/>
          <p:cNvSpPr/>
          <p:nvPr/>
        </p:nvSpPr>
        <p:spPr>
          <a:xfrm>
            <a:off x="720725" y="1608138"/>
            <a:ext cx="7739063" cy="312420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TextBox 21"/>
          <p:cNvSpPr txBox="1"/>
          <p:nvPr/>
        </p:nvSpPr>
        <p:spPr>
          <a:xfrm>
            <a:off x="1114425" y="1708150"/>
            <a:ext cx="7007225" cy="3227388"/>
          </a:xfrm>
          <a:prstGeom prst="rect">
            <a:avLst/>
          </a:prstGeom>
          <a:noFill/>
        </p:spPr>
        <p:txBody>
          <a:bodyPr wrap="square" lIns="0" tIns="0" rIns="0" bIns="0" rtlCol="0">
            <a:spAutoFit/>
          </a:bodyPr>
          <a:lstStyle/>
          <a:p>
            <a:pPr indent="457200" algn="just">
              <a:lnSpc>
                <a:spcPct val="150000"/>
              </a:lnSpc>
            </a:pPr>
            <a:r>
              <a:rPr lang="zh-CN" altLang="en-US" sz="1600" dirty="0">
                <a:latin typeface="Calibri" panose="020F0502020204030204" pitchFamily="34" charset="0"/>
              </a:rPr>
              <a:t>一般有以下情形之一，可选择在次年</a:t>
            </a:r>
            <a:r>
              <a:rPr lang="en-US" altLang="zh-CN" sz="1600">
                <a:latin typeface="Calibri" panose="020F0502020204030204" pitchFamily="34" charset="0"/>
              </a:rPr>
              <a:t>3</a:t>
            </a:r>
            <a:r>
              <a:rPr lang="zh-CN" altLang="en-US" sz="1600" dirty="0">
                <a:latin typeface="Calibri" panose="020F0502020204030204" pitchFamily="34" charset="0"/>
              </a:rPr>
              <a:t>月</a:t>
            </a:r>
            <a:r>
              <a:rPr lang="en-US" altLang="zh-CN" sz="1600">
                <a:latin typeface="Calibri" panose="020F0502020204030204" pitchFamily="34" charset="0"/>
              </a:rPr>
              <a:t>1</a:t>
            </a:r>
            <a:r>
              <a:rPr lang="zh-CN" altLang="en-US" sz="1600" dirty="0">
                <a:latin typeface="Calibri" panose="020F0502020204030204" pitchFamily="34" charset="0"/>
              </a:rPr>
              <a:t>日至</a:t>
            </a:r>
            <a:r>
              <a:rPr lang="en-US" altLang="zh-CN" sz="1600">
                <a:latin typeface="Calibri" panose="020F0502020204030204" pitchFamily="34" charset="0"/>
              </a:rPr>
              <a:t>6</a:t>
            </a:r>
            <a:r>
              <a:rPr lang="zh-CN" altLang="en-US" sz="1600" dirty="0">
                <a:latin typeface="Calibri" panose="020F0502020204030204" pitchFamily="34" charset="0"/>
              </a:rPr>
              <a:t>月</a:t>
            </a:r>
            <a:r>
              <a:rPr lang="en-US" altLang="zh-CN" sz="1600">
                <a:latin typeface="Calibri" panose="020F0502020204030204" pitchFamily="34" charset="0"/>
              </a:rPr>
              <a:t>30</a:t>
            </a:r>
            <a:r>
              <a:rPr lang="zh-CN" altLang="en-US" sz="1600" dirty="0">
                <a:latin typeface="Calibri" panose="020F0502020204030204" pitchFamily="34" charset="0"/>
              </a:rPr>
              <a:t>日内，自行向汇缴地主管税务机关办理汇算清缴申报时扣除：</a:t>
            </a:r>
          </a:p>
          <a:p>
            <a:pPr indent="457200" algn="just">
              <a:lnSpc>
                <a:spcPct val="150000"/>
              </a:lnSpc>
            </a:pPr>
            <a:r>
              <a:rPr lang="zh-CN" altLang="en-US" sz="1600" dirty="0">
                <a:latin typeface="Calibri" panose="020F0502020204030204" pitchFamily="34" charset="0"/>
              </a:rPr>
              <a:t>①不愿意将相关专项附加扣除信息报送给任职受雇单位的；</a:t>
            </a:r>
          </a:p>
          <a:p>
            <a:pPr indent="457200" algn="just">
              <a:lnSpc>
                <a:spcPct val="150000"/>
              </a:lnSpc>
            </a:pPr>
            <a:r>
              <a:rPr lang="zh-CN" altLang="en-US" sz="1600" dirty="0">
                <a:latin typeface="Calibri" panose="020F0502020204030204" pitchFamily="34" charset="0"/>
              </a:rPr>
              <a:t>②没有工资、薪金所得，但有劳务报酬、稿酬、特许权使用费所得的；</a:t>
            </a:r>
          </a:p>
          <a:p>
            <a:pPr indent="457200" algn="just">
              <a:lnSpc>
                <a:spcPct val="150000"/>
              </a:lnSpc>
            </a:pPr>
            <a:r>
              <a:rPr lang="zh-CN" altLang="en-US" sz="1600" dirty="0">
                <a:latin typeface="Calibri" panose="020F0502020204030204" pitchFamily="34" charset="0"/>
                <a:sym typeface="+mn-ea"/>
              </a:rPr>
              <a:t>          ③有大病医疗支出项目的；</a:t>
            </a:r>
            <a:endParaRPr lang="zh-CN" altLang="en-US" sz="1600" dirty="0">
              <a:latin typeface="Calibri" panose="020F0502020204030204" pitchFamily="34" charset="0"/>
            </a:endParaRPr>
          </a:p>
          <a:p>
            <a:pPr indent="457200" algn="just">
              <a:lnSpc>
                <a:spcPct val="150000"/>
              </a:lnSpc>
            </a:pPr>
            <a:r>
              <a:rPr lang="zh-CN" altLang="en-US" sz="1600" dirty="0">
                <a:latin typeface="Calibri" panose="020F0502020204030204" pitchFamily="34" charset="0"/>
                <a:sym typeface="+mn-ea"/>
              </a:rPr>
              <a:t>          ④纳税年度内未足额享受专项附加扣除的其他情形。</a:t>
            </a:r>
            <a:endParaRPr lang="zh-CN" altLang="en-US" sz="1600" dirty="0">
              <a:latin typeface="Calibri" panose="020F0502020204030204" pitchFamily="34" charset="0"/>
            </a:endParaRPr>
          </a:p>
          <a:p>
            <a:pPr indent="457200" algn="just">
              <a:lnSpc>
                <a:spcPct val="150000"/>
              </a:lnSpc>
            </a:pPr>
            <a:endParaRPr lang="zh-CN" altLang="en-US" sz="1600" dirty="0">
              <a:latin typeface="Calibri" panose="020F0502020204030204" pitchFamily="34" charset="0"/>
            </a:endParaRPr>
          </a:p>
          <a:p>
            <a:pPr indent="457200" algn="just">
              <a:lnSpc>
                <a:spcPct val="150000"/>
              </a:lnSpc>
            </a:pPr>
            <a:endParaRPr lang="en-US" altLang="zh-CN" sz="1600">
              <a:latin typeface="Calibri" panose="020F0502020204030204" pitchFamily="34" charset="0"/>
            </a:endParaRPr>
          </a:p>
          <a:p>
            <a:pPr indent="457200" algn="just">
              <a:lnSpc>
                <a:spcPct val="120000"/>
              </a:lnSpc>
            </a:pPr>
            <a:endParaRPr lang="en-US" altLang="zh-CN" sz="1600">
              <a:solidFill>
                <a:srgbClr val="404040"/>
              </a:solidFill>
              <a:latin typeface="微软雅黑" panose="020B0503020204020204" pitchFamily="34" charset="-122"/>
              <a:ea typeface="微软雅黑" panose="020B0503020204020204" pitchFamily="34" charset="-122"/>
            </a:endParaRPr>
          </a:p>
        </p:txBody>
      </p:sp>
      <p:sp>
        <p:nvSpPr>
          <p:cNvPr id="23" name="矩形 93"/>
          <p:cNvSpPr/>
          <p:nvPr/>
        </p:nvSpPr>
        <p:spPr>
          <a:xfrm>
            <a:off x="684213" y="15636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8197850" y="447040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8684" name="组合 7"/>
          <p:cNvGrpSpPr/>
          <p:nvPr/>
        </p:nvGrpSpPr>
        <p:grpSpPr>
          <a:xfrm>
            <a:off x="146050" y="803275"/>
            <a:ext cx="719138" cy="663575"/>
            <a:chOff x="899592" y="1275607"/>
            <a:chExt cx="1860602" cy="1450218"/>
          </a:xfrm>
        </p:grpSpPr>
        <p:sp>
          <p:nvSpPr>
            <p:cNvPr id="40" name="等腰三角形 5"/>
            <p:cNvSpPr/>
            <p:nvPr/>
          </p:nvSpPr>
          <p:spPr>
            <a:xfrm rot="5400000">
              <a:off x="1104784" y="107041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TextBox 40"/>
            <p:cNvSpPr txBox="1"/>
            <p:nvPr/>
          </p:nvSpPr>
          <p:spPr>
            <a:xfrm>
              <a:off x="1035133" y="1560100"/>
              <a:ext cx="1334869" cy="79796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30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02</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spd="med" advTm="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专项附加扣除政策</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的办理</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途径</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01" name="Shape 1794"/>
          <p:cNvSpPr/>
          <p:nvPr/>
        </p:nvSpPr>
        <p:spPr>
          <a:xfrm>
            <a:off x="1187450" y="974725"/>
            <a:ext cx="22844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ndParaRPr>
          </a:p>
        </p:txBody>
      </p:sp>
      <p:sp>
        <p:nvSpPr>
          <p:cNvPr id="29702" name="Text Placeholder 3"/>
          <p:cNvSpPr txBox="1"/>
          <p:nvPr/>
        </p:nvSpPr>
        <p:spPr>
          <a:xfrm>
            <a:off x="993775" y="1041400"/>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有关补扣措施</a:t>
            </a:r>
          </a:p>
        </p:txBody>
      </p:sp>
      <p:sp>
        <p:nvSpPr>
          <p:cNvPr id="21" name="圆角矩形 20"/>
          <p:cNvSpPr/>
          <p:nvPr/>
        </p:nvSpPr>
        <p:spPr>
          <a:xfrm>
            <a:off x="720725" y="1719263"/>
            <a:ext cx="7739063" cy="250825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TextBox 21"/>
          <p:cNvSpPr txBox="1"/>
          <p:nvPr/>
        </p:nvSpPr>
        <p:spPr>
          <a:xfrm>
            <a:off x="971550" y="1824038"/>
            <a:ext cx="7226300" cy="1955800"/>
          </a:xfrm>
          <a:prstGeom prst="rect">
            <a:avLst/>
          </a:prstGeom>
          <a:noFill/>
        </p:spPr>
        <p:txBody>
          <a:bodyPr wrap="square" lIns="0" tIns="0" rIns="0" bIns="0" rtlCol="0">
            <a:spAutoFit/>
          </a:bodyPr>
          <a:lstStyle/>
          <a:p>
            <a:pPr marR="0" indent="457200" algn="just" defTabSz="914400" fontAlgn="auto">
              <a:lnSpc>
                <a:spcPct val="200000"/>
              </a:lnSpc>
              <a:spcBef>
                <a:spcPts val="0"/>
              </a:spcBef>
              <a:spcAft>
                <a:spcPts val="0"/>
              </a:spcAft>
              <a:buClrTx/>
              <a:buSzTx/>
              <a:buFontTx/>
              <a:buNone/>
              <a:defRPr/>
            </a:pPr>
            <a:r>
              <a:rPr kumimoji="0" lang="zh-CN" altLang="en-US" sz="1600" kern="1200" cap="none" spc="0" normalizeH="0" baseline="0" noProof="0" dirty="0">
                <a:latin typeface="+mn-lt"/>
                <a:ea typeface="+mn-ea"/>
                <a:cs typeface="+mn-cs"/>
              </a:rPr>
              <a:t>一个纳税年度内，如果没有及时将扣除信息报送任职受雇单位，以致在单位预扣预缴工资、薪金所得税未享受扣除或未足额享受扣除的，大家可以在当年剩余月份内向单位申请补充扣除，也可以在次年</a:t>
            </a:r>
            <a:r>
              <a:rPr kumimoji="0" lang="en-US" altLang="zh-CN" sz="1600" kern="1200" cap="none" spc="0" normalizeH="0" baseline="0" noProof="0" dirty="0">
                <a:latin typeface="+mn-lt"/>
                <a:ea typeface="+mn-ea"/>
                <a:cs typeface="+mn-cs"/>
              </a:rPr>
              <a:t>3</a:t>
            </a:r>
            <a:r>
              <a:rPr kumimoji="0" lang="zh-CN" altLang="en-US" sz="1600" kern="1200" cap="none" spc="0" normalizeH="0" baseline="0" noProof="0" dirty="0">
                <a:latin typeface="+mn-lt"/>
                <a:ea typeface="+mn-ea"/>
                <a:cs typeface="+mn-cs"/>
              </a:rPr>
              <a:t>月</a:t>
            </a:r>
            <a:r>
              <a:rPr kumimoji="0" lang="en-US" altLang="zh-CN" sz="1600" kern="1200" cap="none" spc="0" normalizeH="0" baseline="0" noProof="0" dirty="0">
                <a:latin typeface="+mn-lt"/>
                <a:ea typeface="+mn-ea"/>
                <a:cs typeface="+mn-cs"/>
              </a:rPr>
              <a:t>1</a:t>
            </a:r>
            <a:r>
              <a:rPr kumimoji="0" lang="zh-CN" altLang="en-US" sz="1600" kern="1200" cap="none" spc="0" normalizeH="0" baseline="0" noProof="0" dirty="0">
                <a:latin typeface="+mn-lt"/>
                <a:ea typeface="+mn-ea"/>
                <a:cs typeface="+mn-cs"/>
              </a:rPr>
              <a:t>日至</a:t>
            </a:r>
            <a:r>
              <a:rPr kumimoji="0" lang="en-US" altLang="zh-CN" sz="1600" kern="1200" cap="none" spc="0" normalizeH="0" baseline="0" noProof="0" dirty="0">
                <a:latin typeface="+mn-lt"/>
                <a:ea typeface="+mn-ea"/>
                <a:cs typeface="+mn-cs"/>
              </a:rPr>
              <a:t>6</a:t>
            </a:r>
            <a:r>
              <a:rPr kumimoji="0" lang="zh-CN" altLang="en-US" sz="1600" kern="1200" cap="none" spc="0" normalizeH="0" baseline="0" noProof="0" dirty="0">
                <a:latin typeface="+mn-lt"/>
                <a:ea typeface="+mn-ea"/>
                <a:cs typeface="+mn-cs"/>
              </a:rPr>
              <a:t>月</a:t>
            </a:r>
            <a:r>
              <a:rPr kumimoji="0" lang="en-US" altLang="zh-CN" sz="1600" kern="1200" cap="none" spc="0" normalizeH="0" baseline="0" noProof="0" dirty="0">
                <a:latin typeface="+mn-lt"/>
                <a:ea typeface="+mn-ea"/>
                <a:cs typeface="+mn-cs"/>
              </a:rPr>
              <a:t>30</a:t>
            </a:r>
            <a:r>
              <a:rPr kumimoji="0" lang="zh-CN" altLang="en-US" sz="1600" kern="1200" cap="none" spc="0" normalizeH="0" baseline="0" noProof="0" dirty="0">
                <a:latin typeface="+mn-lt"/>
                <a:ea typeface="+mn-ea"/>
                <a:cs typeface="+mn-cs"/>
              </a:rPr>
              <a:t>日内，向汇缴地主管税务机关进行汇算清缴申报时办理扣除。</a:t>
            </a:r>
            <a:endParaRPr kumimoji="0" lang="en-US" altLang="zh-CN" sz="1600"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23" name="矩形 93"/>
          <p:cNvSpPr/>
          <p:nvPr/>
        </p:nvSpPr>
        <p:spPr>
          <a:xfrm>
            <a:off x="684213" y="1674813"/>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8235950" y="39973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med" advTm="0">
    <p:fade/>
  </p:transition>
</p:sld>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5208</Words>
  <Application>Microsoft Office PowerPoint</Application>
  <PresentationFormat>全屏显示(16:9)</PresentationFormat>
  <Paragraphs>465</Paragraphs>
  <Slides>56</Slides>
  <Notes>5</Notes>
  <HiddenSlides>0</HiddenSlides>
  <MMClips>0</MMClips>
  <ScaleCrop>false</ScaleCrop>
  <HeadingPairs>
    <vt:vector size="4" baseType="variant">
      <vt:variant>
        <vt:lpstr>主题</vt:lpstr>
      </vt:variant>
      <vt:variant>
        <vt:i4>2</vt:i4>
      </vt:variant>
      <vt:variant>
        <vt:lpstr>幻灯片标题</vt:lpstr>
      </vt:variant>
      <vt:variant>
        <vt:i4>56</vt:i4>
      </vt:variant>
    </vt:vector>
  </HeadingPairs>
  <TitlesOfParts>
    <vt:vector size="58"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dell</cp:lastModifiedBy>
  <cp:revision>286</cp:revision>
  <dcterms:created xsi:type="dcterms:W3CDTF">2015-12-11T17:46:00Z</dcterms:created>
  <dcterms:modified xsi:type="dcterms:W3CDTF">2019-01-03T06:11:26Z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