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72" r:id="rId4"/>
    <p:sldId id="273" r:id="rId5"/>
    <p:sldId id="279" r:id="rId6"/>
    <p:sldId id="259" r:id="rId7"/>
    <p:sldId id="274" r:id="rId8"/>
    <p:sldId id="275" r:id="rId9"/>
    <p:sldId id="280" r:id="rId10"/>
    <p:sldId id="278" r:id="rId11"/>
    <p:sldId id="276" r:id="rId12"/>
    <p:sldId id="277" r:id="rId13"/>
    <p:sldId id="261" r:id="rId14"/>
    <p:sldId id="281" r:id="rId15"/>
    <p:sldId id="282" r:id="rId16"/>
    <p:sldId id="287" r:id="rId17"/>
    <p:sldId id="283" r:id="rId18"/>
    <p:sldId id="288" r:id="rId19"/>
    <p:sldId id="284" r:id="rId20"/>
    <p:sldId id="285" r:id="rId21"/>
    <p:sldId id="290" r:id="rId22"/>
    <p:sldId id="286" r:id="rId23"/>
    <p:sldId id="289" r:id="rId24"/>
    <p:sldId id="267" r:id="rId25"/>
    <p:sldId id="293" r:id="rId26"/>
    <p:sldId id="297" r:id="rId27"/>
    <p:sldId id="294" r:id="rId28"/>
    <p:sldId id="299" r:id="rId29"/>
    <p:sldId id="295" r:id="rId30"/>
    <p:sldId id="300" r:id="rId31"/>
    <p:sldId id="296" r:id="rId32"/>
    <p:sldId id="291" r:id="rId33"/>
    <p:sldId id="292" r:id="rId34"/>
    <p:sldId id="298" r:id="rId35"/>
    <p:sldId id="301"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2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6C7D34-EE28-4219-9325-D1F4BE7550BF}" type="datetimeFigureOut">
              <a:rPr lang="zh-CN" altLang="en-US" smtClean="0"/>
              <a:t>2013/2/26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F1810F-298F-4445-8150-457B05F45D7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2F1810F-298F-4445-8150-457B05F45D70}"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4C186B-B225-43B4-B0B7-DDC140CD1760}" type="datetimeFigureOut">
              <a:rPr lang="zh-CN" altLang="en-US" smtClean="0"/>
              <a:pPr/>
              <a:t>2013/2/26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91725-2A02-4B3B-98EB-B8FFA4F848A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4C186B-B225-43B4-B0B7-DDC140CD1760}" type="datetimeFigureOut">
              <a:rPr lang="zh-CN" altLang="en-US" smtClean="0"/>
              <a:pPr/>
              <a:t>2013/2/26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B91725-2A02-4B3B-98EB-B8FFA4F848A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gif"/><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gif"/></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gif"/></Relationships>
</file>

<file path=ppt/slides/_rels/slide2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gif"/><Relationship Id="rId18" Type="http://schemas.openxmlformats.org/officeDocument/2006/relationships/image" Target="../media/image94.png"/><Relationship Id="rId26" Type="http://schemas.openxmlformats.org/officeDocument/2006/relationships/image" Target="../media/image102.jpeg"/><Relationship Id="rId3" Type="http://schemas.openxmlformats.org/officeDocument/2006/relationships/image" Target="../media/image80.jpeg"/><Relationship Id="rId21" Type="http://schemas.openxmlformats.org/officeDocument/2006/relationships/image" Target="../media/image97.png"/><Relationship Id="rId7" Type="http://schemas.openxmlformats.org/officeDocument/2006/relationships/image" Target="../media/image84.jpeg"/><Relationship Id="rId12" Type="http://schemas.openxmlformats.org/officeDocument/2006/relationships/image" Target="../media/image89.jpeg"/><Relationship Id="rId17" Type="http://schemas.openxmlformats.org/officeDocument/2006/relationships/image" Target="../media/image93.png"/><Relationship Id="rId25" Type="http://schemas.openxmlformats.org/officeDocument/2006/relationships/image" Target="../media/image101.jpeg"/><Relationship Id="rId2" Type="http://schemas.openxmlformats.org/officeDocument/2006/relationships/image" Target="../media/image79.jpeg"/><Relationship Id="rId16" Type="http://schemas.openxmlformats.org/officeDocument/2006/relationships/image" Target="../media/image56.png"/><Relationship Id="rId20" Type="http://schemas.openxmlformats.org/officeDocument/2006/relationships/image" Target="../media/image96.jpeg"/><Relationship Id="rId1" Type="http://schemas.openxmlformats.org/officeDocument/2006/relationships/slideLayout" Target="../slideLayouts/slideLayout2.xml"/><Relationship Id="rId6" Type="http://schemas.openxmlformats.org/officeDocument/2006/relationships/image" Target="../media/image83.jpeg"/><Relationship Id="rId11" Type="http://schemas.openxmlformats.org/officeDocument/2006/relationships/image" Target="../media/image88.jpeg"/><Relationship Id="rId24" Type="http://schemas.openxmlformats.org/officeDocument/2006/relationships/image" Target="../media/image100.jpeg"/><Relationship Id="rId5" Type="http://schemas.openxmlformats.org/officeDocument/2006/relationships/image" Target="../media/image82.jpeg"/><Relationship Id="rId15" Type="http://schemas.openxmlformats.org/officeDocument/2006/relationships/image" Target="../media/image92.jpeg"/><Relationship Id="rId23" Type="http://schemas.openxmlformats.org/officeDocument/2006/relationships/image" Target="../media/image99.png"/><Relationship Id="rId10" Type="http://schemas.openxmlformats.org/officeDocument/2006/relationships/image" Target="../media/image87.jpeg"/><Relationship Id="rId19" Type="http://schemas.openxmlformats.org/officeDocument/2006/relationships/image" Target="../media/image95.png"/><Relationship Id="rId4" Type="http://schemas.openxmlformats.org/officeDocument/2006/relationships/image" Target="../media/image81.jpeg"/><Relationship Id="rId9" Type="http://schemas.openxmlformats.org/officeDocument/2006/relationships/image" Target="../media/image86.jpeg"/><Relationship Id="rId14" Type="http://schemas.openxmlformats.org/officeDocument/2006/relationships/image" Target="../media/image91.jpeg"/><Relationship Id="rId22" Type="http://schemas.openxmlformats.org/officeDocument/2006/relationships/image" Target="../media/image98.jpeg"/></Relationships>
</file>

<file path=ppt/slides/_rels/slide34.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98.jpeg"/><Relationship Id="rId2" Type="http://schemas.openxmlformats.org/officeDocument/2006/relationships/image" Target="../media/image103.jpeg"/><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56.png"/><Relationship Id="rId4" Type="http://schemas.openxmlformats.org/officeDocument/2006/relationships/image" Target="../media/image91.jpeg"/></Relationships>
</file>

<file path=ppt/slides/_rels/slide3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en.wikipedia.org/wiki/File:Cmos_impurity_profile.PNG"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dirty="0" smtClean="0"/>
              <a:t>Technology Roadmap for CMOS Manufacturing Industry</a:t>
            </a:r>
            <a:endParaRPr lang="zh-CN" altLang="en-US" dirty="0"/>
          </a:p>
        </p:txBody>
      </p:sp>
      <p:sp>
        <p:nvSpPr>
          <p:cNvPr id="3" name="副标题 2"/>
          <p:cNvSpPr>
            <a:spLocks noGrp="1"/>
          </p:cNvSpPr>
          <p:nvPr>
            <p:ph type="subTitle" idx="1"/>
          </p:nvPr>
        </p:nvSpPr>
        <p:spPr/>
        <p:txBody>
          <a:bodyPr/>
          <a:lstStyle/>
          <a:p>
            <a:r>
              <a:rPr lang="en-US" altLang="zh-CN" dirty="0" smtClean="0"/>
              <a:t>Dr. </a:t>
            </a:r>
            <a:r>
              <a:rPr lang="en-US" altLang="zh-CN" dirty="0" err="1" smtClean="0"/>
              <a:t>Qian</a:t>
            </a:r>
            <a:r>
              <a:rPr lang="en-US" altLang="zh-CN" dirty="0" smtClean="0"/>
              <a:t> Fan</a:t>
            </a:r>
          </a:p>
          <a:p>
            <a:r>
              <a:rPr lang="en-US" altLang="zh-CN" dirty="0" smtClean="0"/>
              <a:t> </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5799601" cy="400110"/>
          </a:xfrm>
          <a:prstGeom prst="rect">
            <a:avLst/>
          </a:prstGeom>
          <a:noFill/>
        </p:spPr>
        <p:txBody>
          <a:bodyPr wrap="none" rtlCol="0">
            <a:spAutoFit/>
          </a:bodyPr>
          <a:lstStyle/>
          <a:p>
            <a:r>
              <a:rPr lang="en-US" altLang="zh-CN" sz="2000" b="1" dirty="0" smtClean="0"/>
              <a:t>Fabrication Technologies – Physical Vapor Deposition</a:t>
            </a:r>
            <a:endParaRPr lang="zh-CN" altLang="en-US" sz="2000" b="1" dirty="0"/>
          </a:p>
        </p:txBody>
      </p:sp>
      <p:sp>
        <p:nvSpPr>
          <p:cNvPr id="4" name="矩形 3"/>
          <p:cNvSpPr/>
          <p:nvPr/>
        </p:nvSpPr>
        <p:spPr>
          <a:xfrm>
            <a:off x="357158" y="928670"/>
            <a:ext cx="7072362" cy="923330"/>
          </a:xfrm>
          <a:prstGeom prst="rect">
            <a:avLst/>
          </a:prstGeom>
        </p:spPr>
        <p:txBody>
          <a:bodyPr wrap="square">
            <a:spAutoFit/>
          </a:bodyPr>
          <a:lstStyle/>
          <a:p>
            <a:r>
              <a:rPr lang="en-US" dirty="0" smtClean="0"/>
              <a:t>It is a physical process to deposit thin film materials in ultra-high vacuum. Majority of such materials are metal: Ti, Ni, Au, Cr, Cu, Al, Pt, </a:t>
            </a:r>
            <a:r>
              <a:rPr lang="en-US" dirty="0" err="1" smtClean="0"/>
              <a:t>Ge</a:t>
            </a:r>
            <a:r>
              <a:rPr lang="en-US" dirty="0" smtClean="0"/>
              <a:t>, </a:t>
            </a:r>
            <a:r>
              <a:rPr lang="en-US" dirty="0" err="1" smtClean="0"/>
              <a:t>TiN</a:t>
            </a:r>
            <a:r>
              <a:rPr lang="en-US" dirty="0" smtClean="0"/>
              <a:t>, ITO, …</a:t>
            </a:r>
            <a:endParaRPr lang="zh-CN" altLang="en-US" dirty="0"/>
          </a:p>
        </p:txBody>
      </p:sp>
      <p:sp>
        <p:nvSpPr>
          <p:cNvPr id="5" name="矩形 4"/>
          <p:cNvSpPr/>
          <p:nvPr/>
        </p:nvSpPr>
        <p:spPr>
          <a:xfrm>
            <a:off x="357158" y="2071678"/>
            <a:ext cx="6786609" cy="1477328"/>
          </a:xfrm>
          <a:prstGeom prst="rect">
            <a:avLst/>
          </a:prstGeom>
        </p:spPr>
        <p:txBody>
          <a:bodyPr wrap="square">
            <a:spAutoFit/>
          </a:bodyPr>
          <a:lstStyle/>
          <a:p>
            <a:r>
              <a:rPr lang="en-US" dirty="0" smtClean="0"/>
              <a:t>Evaporator </a:t>
            </a:r>
            <a:r>
              <a:rPr lang="en-US" dirty="0" smtClean="0"/>
              <a:t>: Metal source is </a:t>
            </a:r>
            <a:r>
              <a:rPr lang="en-US" dirty="0" smtClean="0"/>
              <a:t>heated to a </a:t>
            </a:r>
            <a:r>
              <a:rPr lang="en-US" dirty="0" smtClean="0"/>
              <a:t>vapor by </a:t>
            </a:r>
            <a:r>
              <a:rPr lang="en-US" dirty="0" smtClean="0"/>
              <a:t>electron bombardment in </a:t>
            </a:r>
            <a:r>
              <a:rPr lang="en-US" dirty="0" smtClean="0"/>
              <a:t>high vacuum, </a:t>
            </a:r>
            <a:r>
              <a:rPr lang="en-US" dirty="0" smtClean="0"/>
              <a:t>and </a:t>
            </a:r>
            <a:r>
              <a:rPr lang="en-US" dirty="0" smtClean="0"/>
              <a:t>condensed </a:t>
            </a:r>
            <a:r>
              <a:rPr lang="en-US" dirty="0" smtClean="0"/>
              <a:t>on the </a:t>
            </a:r>
            <a:r>
              <a:rPr lang="en-US" dirty="0" smtClean="0"/>
              <a:t>substrate.</a:t>
            </a:r>
          </a:p>
          <a:p>
            <a:endParaRPr lang="en-US" altLang="zh-CN" dirty="0" smtClean="0"/>
          </a:p>
          <a:p>
            <a:r>
              <a:rPr lang="en-US" altLang="zh-CN" dirty="0" smtClean="0"/>
              <a:t>Sputter: Source material is sputtered away by </a:t>
            </a:r>
            <a:r>
              <a:rPr lang="en-US" dirty="0" smtClean="0"/>
              <a:t>plasma discharge bombardment, and re-deposit on </a:t>
            </a:r>
            <a:r>
              <a:rPr lang="en-US" dirty="0" smtClean="0"/>
              <a:t>substrate</a:t>
            </a:r>
            <a:r>
              <a:rPr lang="en-US" dirty="0" smtClean="0"/>
              <a:t>. </a:t>
            </a:r>
            <a:endParaRPr lang="en-US" altLang="zh-CN" dirty="0" smtClean="0"/>
          </a:p>
        </p:txBody>
      </p:sp>
      <p:pic>
        <p:nvPicPr>
          <p:cNvPr id="6146" name="Picture 2" descr="C:\fanqian\新建文件夹\ppt\424px-PVD_process.svg.png"/>
          <p:cNvPicPr>
            <a:picLocks noChangeAspect="1" noChangeArrowheads="1"/>
          </p:cNvPicPr>
          <p:nvPr/>
        </p:nvPicPr>
        <p:blipFill>
          <a:blip r:embed="rId2"/>
          <a:srcRect/>
          <a:stretch>
            <a:fillRect/>
          </a:stretch>
        </p:blipFill>
        <p:spPr bwMode="auto">
          <a:xfrm>
            <a:off x="7429488" y="1357298"/>
            <a:ext cx="1714512" cy="2426196"/>
          </a:xfrm>
          <a:prstGeom prst="rect">
            <a:avLst/>
          </a:prstGeom>
          <a:noFill/>
        </p:spPr>
      </p:pic>
      <p:pic>
        <p:nvPicPr>
          <p:cNvPr id="6147" name="Picture 3" descr="C:\fanqian\新建文件夹\ppt\799px-Electron_Beam_Deposition_001.jpg"/>
          <p:cNvPicPr>
            <a:picLocks noChangeAspect="1" noChangeArrowheads="1"/>
          </p:cNvPicPr>
          <p:nvPr/>
        </p:nvPicPr>
        <p:blipFill>
          <a:blip r:embed="rId3"/>
          <a:srcRect/>
          <a:stretch>
            <a:fillRect/>
          </a:stretch>
        </p:blipFill>
        <p:spPr bwMode="auto">
          <a:xfrm>
            <a:off x="357158" y="4143380"/>
            <a:ext cx="3441690" cy="2584634"/>
          </a:xfrm>
          <a:prstGeom prst="rect">
            <a:avLst/>
          </a:prstGeom>
          <a:noFill/>
        </p:spPr>
      </p:pic>
      <p:pic>
        <p:nvPicPr>
          <p:cNvPr id="6148" name="Picture 4" descr="C:\fanqian\新建文件夹\ppt\Sputtering.gif"/>
          <p:cNvPicPr>
            <a:picLocks noChangeAspect="1" noChangeArrowheads="1"/>
          </p:cNvPicPr>
          <p:nvPr/>
        </p:nvPicPr>
        <p:blipFill>
          <a:blip r:embed="rId4"/>
          <a:srcRect/>
          <a:stretch>
            <a:fillRect/>
          </a:stretch>
        </p:blipFill>
        <p:spPr bwMode="auto">
          <a:xfrm>
            <a:off x="4857752" y="4286256"/>
            <a:ext cx="4038658" cy="2354374"/>
          </a:xfrm>
          <a:prstGeom prst="rect">
            <a:avLst/>
          </a:prstGeom>
          <a:noFill/>
        </p:spPr>
      </p:pic>
      <p:sp>
        <p:nvSpPr>
          <p:cNvPr id="8" name="矩形 7"/>
          <p:cNvSpPr/>
          <p:nvPr/>
        </p:nvSpPr>
        <p:spPr>
          <a:xfrm>
            <a:off x="428596" y="3714752"/>
            <a:ext cx="2012539" cy="369332"/>
          </a:xfrm>
          <a:prstGeom prst="rect">
            <a:avLst/>
          </a:prstGeom>
        </p:spPr>
        <p:txBody>
          <a:bodyPr wrap="none">
            <a:spAutoFit/>
          </a:bodyPr>
          <a:lstStyle/>
          <a:p>
            <a:r>
              <a:rPr lang="en-US" b="1" dirty="0" smtClean="0"/>
              <a:t>E-beam evaporator</a:t>
            </a:r>
            <a:endParaRPr lang="zh-CN" altLang="en-US" b="1" dirty="0"/>
          </a:p>
        </p:txBody>
      </p:sp>
      <p:sp>
        <p:nvSpPr>
          <p:cNvPr id="9" name="矩形 8"/>
          <p:cNvSpPr/>
          <p:nvPr/>
        </p:nvSpPr>
        <p:spPr>
          <a:xfrm>
            <a:off x="5143504" y="3774048"/>
            <a:ext cx="892488" cy="369332"/>
          </a:xfrm>
          <a:prstGeom prst="rect">
            <a:avLst/>
          </a:prstGeom>
        </p:spPr>
        <p:txBody>
          <a:bodyPr wrap="none">
            <a:spAutoFit/>
          </a:bodyPr>
          <a:lstStyle/>
          <a:p>
            <a:r>
              <a:rPr lang="en-US" b="1" dirty="0" smtClean="0"/>
              <a:t>Sputter</a:t>
            </a:r>
            <a:endParaRPr lang="zh-CN" alt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5071645" cy="400110"/>
          </a:xfrm>
          <a:prstGeom prst="rect">
            <a:avLst/>
          </a:prstGeom>
          <a:noFill/>
        </p:spPr>
        <p:txBody>
          <a:bodyPr wrap="none" rtlCol="0">
            <a:spAutoFit/>
          </a:bodyPr>
          <a:lstStyle/>
          <a:p>
            <a:r>
              <a:rPr lang="en-US" altLang="zh-CN" sz="2000" b="1" dirty="0" smtClean="0"/>
              <a:t>Fabrication Technologies – Plasma Dry Etching</a:t>
            </a:r>
            <a:endParaRPr lang="zh-CN" altLang="en-US" sz="2000" b="1" dirty="0"/>
          </a:p>
        </p:txBody>
      </p:sp>
      <p:sp>
        <p:nvSpPr>
          <p:cNvPr id="4" name="矩形 3"/>
          <p:cNvSpPr/>
          <p:nvPr/>
        </p:nvSpPr>
        <p:spPr>
          <a:xfrm>
            <a:off x="714349" y="1000108"/>
            <a:ext cx="8429652" cy="923330"/>
          </a:xfrm>
          <a:prstGeom prst="rect">
            <a:avLst/>
          </a:prstGeom>
        </p:spPr>
        <p:txBody>
          <a:bodyPr wrap="square">
            <a:spAutoFit/>
          </a:bodyPr>
          <a:lstStyle/>
          <a:p>
            <a:r>
              <a:rPr lang="en-US" dirty="0" smtClean="0"/>
              <a:t>Plasma dry etching refers </a:t>
            </a:r>
            <a:r>
              <a:rPr lang="en-US" dirty="0" smtClean="0"/>
              <a:t>to the removal of </a:t>
            </a:r>
            <a:r>
              <a:rPr lang="en-US" dirty="0" smtClean="0"/>
              <a:t>material </a:t>
            </a:r>
            <a:r>
              <a:rPr lang="en-US" dirty="0" smtClean="0"/>
              <a:t>by exposing the material to a bombardment </a:t>
            </a:r>
            <a:r>
              <a:rPr lang="en-US" dirty="0" smtClean="0"/>
              <a:t>of plasma ions. Removal mechanism involves both chemical reaction and physical bombardment.</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5214942" y="2786058"/>
            <a:ext cx="3209925" cy="16192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928662" y="2285992"/>
            <a:ext cx="3228975" cy="2114550"/>
          </a:xfrm>
          <a:prstGeom prst="rect">
            <a:avLst/>
          </a:prstGeom>
          <a:noFill/>
          <a:ln w="9525">
            <a:noFill/>
            <a:miter lim="800000"/>
            <a:headEnd/>
            <a:tailEnd/>
          </a:ln>
          <a:effectLst/>
        </p:spPr>
      </p:pic>
      <p:sp>
        <p:nvSpPr>
          <p:cNvPr id="6" name="矩形 5"/>
          <p:cNvSpPr/>
          <p:nvPr/>
        </p:nvSpPr>
        <p:spPr>
          <a:xfrm>
            <a:off x="2000232" y="4214818"/>
            <a:ext cx="1257395" cy="369332"/>
          </a:xfrm>
          <a:prstGeom prst="rect">
            <a:avLst/>
          </a:prstGeom>
        </p:spPr>
        <p:txBody>
          <a:bodyPr wrap="none">
            <a:spAutoFit/>
          </a:bodyPr>
          <a:lstStyle/>
          <a:p>
            <a:r>
              <a:rPr lang="en-US" dirty="0" smtClean="0"/>
              <a:t>Dry etching</a:t>
            </a:r>
            <a:endParaRPr lang="zh-CN" altLang="en-US" dirty="0"/>
          </a:p>
        </p:txBody>
      </p:sp>
      <p:sp>
        <p:nvSpPr>
          <p:cNvPr id="7" name="矩形 6"/>
          <p:cNvSpPr/>
          <p:nvPr/>
        </p:nvSpPr>
        <p:spPr>
          <a:xfrm>
            <a:off x="6357950" y="4286256"/>
            <a:ext cx="1317092" cy="369332"/>
          </a:xfrm>
          <a:prstGeom prst="rect">
            <a:avLst/>
          </a:prstGeom>
        </p:spPr>
        <p:txBody>
          <a:bodyPr wrap="none">
            <a:spAutoFit/>
          </a:bodyPr>
          <a:lstStyle/>
          <a:p>
            <a:r>
              <a:rPr lang="en-US" dirty="0" smtClean="0"/>
              <a:t>Wet etching</a:t>
            </a:r>
            <a:endParaRPr lang="zh-CN" altLang="en-US" dirty="0"/>
          </a:p>
        </p:txBody>
      </p:sp>
      <p:sp>
        <p:nvSpPr>
          <p:cNvPr id="8" name="矩形 7"/>
          <p:cNvSpPr/>
          <p:nvPr/>
        </p:nvSpPr>
        <p:spPr>
          <a:xfrm>
            <a:off x="714348" y="4857760"/>
            <a:ext cx="8143932" cy="2585323"/>
          </a:xfrm>
          <a:prstGeom prst="rect">
            <a:avLst/>
          </a:prstGeom>
        </p:spPr>
        <p:txBody>
          <a:bodyPr wrap="square">
            <a:spAutoFit/>
          </a:bodyPr>
          <a:lstStyle/>
          <a:p>
            <a:r>
              <a:rPr lang="en-US" dirty="0" smtClean="0"/>
              <a:t>Fluorine </a:t>
            </a:r>
            <a:r>
              <a:rPr lang="en-US" dirty="0" smtClean="0"/>
              <a:t>plasma</a:t>
            </a:r>
            <a:r>
              <a:rPr lang="en-US" dirty="0" smtClean="0"/>
              <a:t>: CHF3, CF4, C2F8, … to etch Si, SiO2, </a:t>
            </a:r>
            <a:r>
              <a:rPr lang="en-US" dirty="0" err="1" smtClean="0"/>
              <a:t>SiNx</a:t>
            </a:r>
            <a:r>
              <a:rPr lang="en-US" dirty="0" smtClean="0"/>
              <a:t>, </a:t>
            </a:r>
          </a:p>
          <a:p>
            <a:endParaRPr lang="en-US" altLang="zh-CN" dirty="0" smtClean="0"/>
          </a:p>
          <a:p>
            <a:r>
              <a:rPr lang="en-US" altLang="zh-CN" dirty="0" smtClean="0"/>
              <a:t>Chlorine plasma: Cl2, BCl3. To etch Al, Cu, Ti, Cr, </a:t>
            </a:r>
            <a:r>
              <a:rPr lang="en-US" altLang="zh-CN" dirty="0" err="1" smtClean="0"/>
              <a:t>TiN</a:t>
            </a:r>
            <a:r>
              <a:rPr lang="en-US" altLang="zh-CN" dirty="0" smtClean="0"/>
              <a:t>, </a:t>
            </a:r>
            <a:r>
              <a:rPr lang="en-US" altLang="zh-CN" dirty="0" err="1" smtClean="0"/>
              <a:t>GaN</a:t>
            </a:r>
            <a:r>
              <a:rPr lang="en-US" altLang="zh-CN" dirty="0" smtClean="0"/>
              <a:t>, </a:t>
            </a:r>
            <a:r>
              <a:rPr lang="en-US" altLang="zh-CN" dirty="0" err="1" smtClean="0"/>
              <a:t>GaAs</a:t>
            </a:r>
            <a:r>
              <a:rPr lang="en-US" altLang="zh-CN" dirty="0" smtClean="0"/>
              <a:t>, </a:t>
            </a:r>
            <a:r>
              <a:rPr lang="en-US" altLang="zh-CN" dirty="0" err="1" smtClean="0"/>
              <a:t>InP</a:t>
            </a:r>
            <a:r>
              <a:rPr lang="en-US" altLang="zh-CN" dirty="0" smtClean="0"/>
              <a:t>, …</a:t>
            </a:r>
          </a:p>
          <a:p>
            <a:endParaRPr lang="en-US" altLang="zh-CN" dirty="0" smtClean="0"/>
          </a:p>
          <a:p>
            <a:r>
              <a:rPr lang="en-US" altLang="zh-CN" dirty="0" smtClean="0"/>
              <a:t>Oxygen plasma: O2, to etch polymer type of material. </a:t>
            </a:r>
          </a:p>
          <a:p>
            <a:endParaRPr lang="en-US" altLang="zh-CN" dirty="0" smtClean="0"/>
          </a:p>
          <a:p>
            <a:r>
              <a:rPr lang="en-US" altLang="zh-CN" dirty="0" err="1" smtClean="0"/>
              <a:t>Ar</a:t>
            </a:r>
            <a:r>
              <a:rPr lang="en-US" altLang="zh-CN" dirty="0" smtClean="0"/>
              <a:t>, N2 plasma: purely physical bombardment to remove material. </a:t>
            </a:r>
          </a:p>
          <a:p>
            <a:endParaRPr lang="en-US" altLang="zh-CN" dirty="0" smtClean="0"/>
          </a:p>
          <a:p>
            <a:endParaRPr lang="en-US" altLang="zh-CN"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6308137" cy="400110"/>
          </a:xfrm>
          <a:prstGeom prst="rect">
            <a:avLst/>
          </a:prstGeom>
          <a:noFill/>
        </p:spPr>
        <p:txBody>
          <a:bodyPr wrap="none" rtlCol="0">
            <a:spAutoFit/>
          </a:bodyPr>
          <a:lstStyle/>
          <a:p>
            <a:r>
              <a:rPr lang="en-US" altLang="zh-CN" sz="2000" b="1" dirty="0" smtClean="0"/>
              <a:t>Fabrication Technologies – Chemical Mechanical Polishing</a:t>
            </a:r>
            <a:endParaRPr lang="zh-CN" altLang="en-US" sz="2000" b="1" dirty="0"/>
          </a:p>
        </p:txBody>
      </p:sp>
      <p:sp>
        <p:nvSpPr>
          <p:cNvPr id="4" name="矩形 3"/>
          <p:cNvSpPr/>
          <p:nvPr/>
        </p:nvSpPr>
        <p:spPr>
          <a:xfrm>
            <a:off x="500034" y="1000108"/>
            <a:ext cx="8001056" cy="923330"/>
          </a:xfrm>
          <a:prstGeom prst="rect">
            <a:avLst/>
          </a:prstGeom>
        </p:spPr>
        <p:txBody>
          <a:bodyPr wrap="square">
            <a:spAutoFit/>
          </a:bodyPr>
          <a:lstStyle/>
          <a:p>
            <a:r>
              <a:rPr lang="en-US" b="1" dirty="0" smtClean="0"/>
              <a:t>Chemical Mechanical </a:t>
            </a:r>
            <a:r>
              <a:rPr lang="en-US" b="1" dirty="0" smtClean="0"/>
              <a:t>Polishing</a:t>
            </a:r>
            <a:r>
              <a:rPr lang="en-US" dirty="0" smtClean="0"/>
              <a:t> is a process of smoothing surfaces with the combination of chemical and mechanical forces</a:t>
            </a:r>
            <a:r>
              <a:rPr lang="en-US" dirty="0" smtClean="0"/>
              <a:t>. </a:t>
            </a:r>
          </a:p>
          <a:p>
            <a:r>
              <a:rPr lang="en-US" altLang="zh-CN" dirty="0" smtClean="0"/>
              <a:t>Material to polishing: SiO2, Si3N4, Si, W, Cu, Al, Ni…</a:t>
            </a:r>
            <a:endParaRPr lang="zh-CN" altLang="en-US" dirty="0"/>
          </a:p>
        </p:txBody>
      </p:sp>
      <p:pic>
        <p:nvPicPr>
          <p:cNvPr id="8194" name="Picture 2" descr="C:\fanqian\新建文件夹\ppt\330px-Cmp_prinzip.jpg"/>
          <p:cNvPicPr>
            <a:picLocks noChangeAspect="1" noChangeArrowheads="1"/>
          </p:cNvPicPr>
          <p:nvPr/>
        </p:nvPicPr>
        <p:blipFill>
          <a:blip r:embed="rId2"/>
          <a:srcRect/>
          <a:stretch>
            <a:fillRect/>
          </a:stretch>
        </p:blipFill>
        <p:spPr bwMode="auto">
          <a:xfrm>
            <a:off x="5643570" y="1500174"/>
            <a:ext cx="2720986" cy="4944122"/>
          </a:xfrm>
          <a:prstGeom prst="rect">
            <a:avLst/>
          </a:prstGeom>
          <a:noFill/>
        </p:spPr>
      </p:pic>
      <p:pic>
        <p:nvPicPr>
          <p:cNvPr id="8195" name="Picture 3"/>
          <p:cNvPicPr>
            <a:picLocks noChangeAspect="1" noChangeArrowheads="1"/>
          </p:cNvPicPr>
          <p:nvPr/>
        </p:nvPicPr>
        <p:blipFill>
          <a:blip r:embed="rId3"/>
          <a:srcRect/>
          <a:stretch>
            <a:fillRect/>
          </a:stretch>
        </p:blipFill>
        <p:spPr bwMode="auto">
          <a:xfrm>
            <a:off x="785786" y="2214554"/>
            <a:ext cx="2852406" cy="1228728"/>
          </a:xfrm>
          <a:prstGeom prst="rect">
            <a:avLst/>
          </a:prstGeom>
          <a:noFill/>
          <a:ln w="9525">
            <a:noFill/>
            <a:miter lim="800000"/>
            <a:headEnd/>
            <a:tailEnd/>
          </a:ln>
          <a:effectLst/>
        </p:spPr>
      </p:pic>
      <p:pic>
        <p:nvPicPr>
          <p:cNvPr id="8196" name="Picture 4"/>
          <p:cNvPicPr>
            <a:picLocks noChangeAspect="1" noChangeArrowheads="1"/>
          </p:cNvPicPr>
          <p:nvPr/>
        </p:nvPicPr>
        <p:blipFill>
          <a:blip r:embed="rId4"/>
          <a:srcRect/>
          <a:stretch>
            <a:fillRect/>
          </a:stretch>
        </p:blipFill>
        <p:spPr bwMode="auto">
          <a:xfrm>
            <a:off x="785786" y="3566376"/>
            <a:ext cx="2857534" cy="1362822"/>
          </a:xfrm>
          <a:prstGeom prst="rect">
            <a:avLst/>
          </a:prstGeom>
          <a:noFill/>
          <a:ln w="9525">
            <a:noFill/>
            <a:miter lim="800000"/>
            <a:headEnd/>
            <a:tailEnd/>
          </a:ln>
          <a:effectLst/>
        </p:spPr>
      </p:pic>
      <p:pic>
        <p:nvPicPr>
          <p:cNvPr id="8197" name="Picture 5"/>
          <p:cNvPicPr>
            <a:picLocks noChangeAspect="1" noChangeArrowheads="1"/>
          </p:cNvPicPr>
          <p:nvPr/>
        </p:nvPicPr>
        <p:blipFill>
          <a:blip r:embed="rId5"/>
          <a:srcRect/>
          <a:stretch>
            <a:fillRect/>
          </a:stretch>
        </p:blipFill>
        <p:spPr bwMode="auto">
          <a:xfrm>
            <a:off x="785800" y="5125202"/>
            <a:ext cx="2857506" cy="1304194"/>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1539139" cy="400110"/>
          </a:xfrm>
          <a:prstGeom prst="rect">
            <a:avLst/>
          </a:prstGeom>
          <a:noFill/>
        </p:spPr>
        <p:txBody>
          <a:bodyPr wrap="none" rtlCol="0">
            <a:spAutoFit/>
          </a:bodyPr>
          <a:lstStyle/>
          <a:p>
            <a:r>
              <a:rPr lang="en-US" altLang="zh-CN" sz="2000" b="1" dirty="0" smtClean="0"/>
              <a:t>Moore’s Law</a:t>
            </a:r>
            <a:endParaRPr lang="zh-CN" altLang="en-US" sz="2000" b="1" dirty="0"/>
          </a:p>
        </p:txBody>
      </p:sp>
      <p:pic>
        <p:nvPicPr>
          <p:cNvPr id="9218" name="Picture 2" descr="C:\fanqian\新建文件夹\ppt\Transistor_Count_and_Moore's_Law_-_2011.svg.png"/>
          <p:cNvPicPr>
            <a:picLocks noChangeAspect="1" noChangeArrowheads="1"/>
          </p:cNvPicPr>
          <p:nvPr/>
        </p:nvPicPr>
        <p:blipFill>
          <a:blip r:embed="rId2"/>
          <a:srcRect/>
          <a:stretch>
            <a:fillRect/>
          </a:stretch>
        </p:blipFill>
        <p:spPr bwMode="auto">
          <a:xfrm>
            <a:off x="285720" y="857232"/>
            <a:ext cx="6353175" cy="5705475"/>
          </a:xfrm>
          <a:prstGeom prst="rect">
            <a:avLst/>
          </a:prstGeom>
          <a:noFill/>
        </p:spPr>
      </p:pic>
      <p:sp>
        <p:nvSpPr>
          <p:cNvPr id="4" name="矩形 3"/>
          <p:cNvSpPr/>
          <p:nvPr/>
        </p:nvSpPr>
        <p:spPr>
          <a:xfrm>
            <a:off x="642910" y="6357958"/>
            <a:ext cx="8501090" cy="369332"/>
          </a:xfrm>
          <a:prstGeom prst="rect">
            <a:avLst/>
          </a:prstGeom>
        </p:spPr>
        <p:txBody>
          <a:bodyPr wrap="square">
            <a:spAutoFit/>
          </a:bodyPr>
          <a:lstStyle/>
          <a:p>
            <a:r>
              <a:rPr lang="en-US" dirty="0" smtClean="0"/>
              <a:t>The </a:t>
            </a:r>
            <a:r>
              <a:rPr lang="en-US" dirty="0" smtClean="0"/>
              <a:t>number of components </a:t>
            </a:r>
            <a:r>
              <a:rPr lang="en-US" dirty="0" smtClean="0"/>
              <a:t>on IC doubles </a:t>
            </a:r>
            <a:r>
              <a:rPr lang="en-US" dirty="0" smtClean="0"/>
              <a:t>approximately every two years.</a:t>
            </a:r>
            <a:endParaRPr lang="zh-CN" altLang="en-US" dirty="0"/>
          </a:p>
        </p:txBody>
      </p:sp>
      <p:pic>
        <p:nvPicPr>
          <p:cNvPr id="9219" name="Picture 3"/>
          <p:cNvPicPr>
            <a:picLocks noChangeAspect="1" noChangeArrowheads="1"/>
          </p:cNvPicPr>
          <p:nvPr/>
        </p:nvPicPr>
        <p:blipFill>
          <a:blip r:embed="rId3"/>
          <a:srcRect/>
          <a:stretch>
            <a:fillRect/>
          </a:stretch>
        </p:blipFill>
        <p:spPr bwMode="auto">
          <a:xfrm>
            <a:off x="6929454" y="642918"/>
            <a:ext cx="1828800" cy="5505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2474139" cy="400110"/>
          </a:xfrm>
          <a:prstGeom prst="rect">
            <a:avLst/>
          </a:prstGeom>
          <a:noFill/>
        </p:spPr>
        <p:txBody>
          <a:bodyPr wrap="none" rtlCol="0">
            <a:spAutoFit/>
          </a:bodyPr>
          <a:lstStyle/>
          <a:p>
            <a:r>
              <a:rPr lang="en-US" altLang="zh-CN" sz="2000" b="1" dirty="0" smtClean="0"/>
              <a:t>Technical Difficulties  </a:t>
            </a:r>
            <a:endParaRPr lang="zh-CN" altLang="en-US" sz="2000" b="1" dirty="0"/>
          </a:p>
        </p:txBody>
      </p:sp>
      <p:sp>
        <p:nvSpPr>
          <p:cNvPr id="6" name="矩形 5"/>
          <p:cNvSpPr/>
          <p:nvPr/>
        </p:nvSpPr>
        <p:spPr>
          <a:xfrm>
            <a:off x="642910" y="928670"/>
            <a:ext cx="8501090" cy="2031325"/>
          </a:xfrm>
          <a:prstGeom prst="rect">
            <a:avLst/>
          </a:prstGeom>
        </p:spPr>
        <p:txBody>
          <a:bodyPr wrap="square">
            <a:spAutoFit/>
          </a:bodyPr>
          <a:lstStyle/>
          <a:p>
            <a:pPr marL="400050" indent="-400050"/>
            <a:r>
              <a:rPr lang="en-US" dirty="0" smtClean="0"/>
              <a:t>The technical difficulties when moving from sub-micron to deep sub-micron technology nodes:</a:t>
            </a:r>
          </a:p>
          <a:p>
            <a:pPr marL="400050" indent="-400050"/>
            <a:r>
              <a:rPr lang="en-US" dirty="0" smtClean="0"/>
              <a:t> </a:t>
            </a:r>
          </a:p>
          <a:p>
            <a:pPr marL="400050" indent="-400050">
              <a:buFont typeface="+mj-lt"/>
              <a:buAutoNum type="romanUcPeriod"/>
            </a:pPr>
            <a:r>
              <a:rPr lang="en-US" dirty="0" smtClean="0"/>
              <a:t>Deep UV Lithography</a:t>
            </a:r>
          </a:p>
          <a:p>
            <a:pPr marL="400050" indent="-400050">
              <a:buFont typeface="+mj-lt"/>
              <a:buAutoNum type="romanUcPeriod"/>
            </a:pPr>
            <a:r>
              <a:rPr lang="en-US" altLang="zh-CN" dirty="0" smtClean="0"/>
              <a:t>Speed (mobility of electron/hole)</a:t>
            </a:r>
          </a:p>
          <a:p>
            <a:pPr marL="400050" indent="-400050">
              <a:buFont typeface="+mj-lt"/>
              <a:buAutoNum type="romanUcPeriod"/>
            </a:pPr>
            <a:r>
              <a:rPr lang="en-US" altLang="zh-CN" dirty="0" smtClean="0"/>
              <a:t>Gate leakage</a:t>
            </a:r>
          </a:p>
          <a:p>
            <a:pPr marL="400050" indent="-400050">
              <a:buFont typeface="+mj-lt"/>
              <a:buAutoNum type="romanUcPeriod"/>
            </a:pPr>
            <a:r>
              <a:rPr lang="en-US" altLang="zh-CN" dirty="0" smtClean="0"/>
              <a:t>Power consumption</a:t>
            </a:r>
          </a:p>
        </p:txBody>
      </p:sp>
      <p:pic>
        <p:nvPicPr>
          <p:cNvPr id="10243" name="Picture 3"/>
          <p:cNvPicPr>
            <a:picLocks noChangeAspect="1" noChangeArrowheads="1"/>
          </p:cNvPicPr>
          <p:nvPr/>
        </p:nvPicPr>
        <p:blipFill>
          <a:blip r:embed="rId2"/>
          <a:srcRect/>
          <a:stretch>
            <a:fillRect/>
          </a:stretch>
        </p:blipFill>
        <p:spPr bwMode="auto">
          <a:xfrm>
            <a:off x="714348" y="3357562"/>
            <a:ext cx="2266950" cy="542925"/>
          </a:xfrm>
          <a:prstGeom prst="rect">
            <a:avLst/>
          </a:prstGeom>
          <a:noFill/>
          <a:ln w="9525">
            <a:noFill/>
            <a:miter lim="800000"/>
            <a:headEnd/>
            <a:tailEnd/>
          </a:ln>
          <a:effectLst/>
        </p:spPr>
      </p:pic>
      <p:sp>
        <p:nvSpPr>
          <p:cNvPr id="9" name="矩形 8"/>
          <p:cNvSpPr/>
          <p:nvPr/>
        </p:nvSpPr>
        <p:spPr>
          <a:xfrm>
            <a:off x="2857488" y="3429000"/>
            <a:ext cx="6235810" cy="369332"/>
          </a:xfrm>
          <a:prstGeom prst="rect">
            <a:avLst/>
          </a:prstGeom>
        </p:spPr>
        <p:txBody>
          <a:bodyPr wrap="none">
            <a:spAutoFit/>
          </a:bodyPr>
          <a:lstStyle/>
          <a:p>
            <a:r>
              <a:rPr lang="en-US" altLang="zh-CN" dirty="0" smtClean="0"/>
              <a:t>CD: critical dimension; </a:t>
            </a:r>
            <a:r>
              <a:rPr lang="el-GR" altLang="zh-CN" dirty="0" smtClean="0"/>
              <a:t>λ</a:t>
            </a:r>
            <a:r>
              <a:rPr lang="en-US" altLang="zh-CN" dirty="0" smtClean="0"/>
              <a:t>: wave length, NA: numerical aperture</a:t>
            </a:r>
            <a:endParaRPr lang="zh-CN" altLang="en-US" dirty="0"/>
          </a:p>
        </p:txBody>
      </p:sp>
      <p:pic>
        <p:nvPicPr>
          <p:cNvPr id="10244" name="Picture 4" descr="C:\fanqian\新建文件夹\ppt\achronix-02c.jpg"/>
          <p:cNvPicPr>
            <a:picLocks noChangeAspect="1" noChangeArrowheads="1"/>
          </p:cNvPicPr>
          <p:nvPr/>
        </p:nvPicPr>
        <p:blipFill>
          <a:blip r:embed="rId3"/>
          <a:srcRect/>
          <a:stretch>
            <a:fillRect/>
          </a:stretch>
        </p:blipFill>
        <p:spPr bwMode="auto">
          <a:xfrm>
            <a:off x="5214970" y="4336451"/>
            <a:ext cx="3286120" cy="2167274"/>
          </a:xfrm>
          <a:prstGeom prst="rect">
            <a:avLst/>
          </a:prstGeom>
          <a:noFill/>
        </p:spPr>
      </p:pic>
      <p:pic>
        <p:nvPicPr>
          <p:cNvPr id="10245" name="Picture 5"/>
          <p:cNvPicPr>
            <a:picLocks noChangeAspect="1" noChangeArrowheads="1"/>
          </p:cNvPicPr>
          <p:nvPr/>
        </p:nvPicPr>
        <p:blipFill>
          <a:blip r:embed="rId4"/>
          <a:srcRect/>
          <a:stretch>
            <a:fillRect/>
          </a:stretch>
        </p:blipFill>
        <p:spPr bwMode="auto">
          <a:xfrm>
            <a:off x="785786" y="3929066"/>
            <a:ext cx="2790858" cy="2328202"/>
          </a:xfrm>
          <a:prstGeom prst="rect">
            <a:avLst/>
          </a:prstGeom>
          <a:noFill/>
          <a:ln w="9525">
            <a:noFill/>
            <a:miter lim="800000"/>
            <a:headEnd/>
            <a:tailEnd/>
          </a:ln>
          <a:effectLst/>
        </p:spPr>
      </p:pic>
      <p:sp>
        <p:nvSpPr>
          <p:cNvPr id="12" name="矩形 11"/>
          <p:cNvSpPr/>
          <p:nvPr/>
        </p:nvSpPr>
        <p:spPr>
          <a:xfrm>
            <a:off x="428596" y="6000768"/>
            <a:ext cx="3429024" cy="646331"/>
          </a:xfrm>
          <a:prstGeom prst="rect">
            <a:avLst/>
          </a:prstGeom>
        </p:spPr>
        <p:txBody>
          <a:bodyPr wrap="square">
            <a:spAutoFit/>
          </a:bodyPr>
          <a:lstStyle/>
          <a:p>
            <a:r>
              <a:rPr lang="en-US" altLang="zh-CN" dirty="0" smtClean="0"/>
              <a:t>Gate dielectric thickness ~1.7 nm for 35nm gate N-MOS transistor </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328173" cy="400110"/>
          </a:xfrm>
          <a:prstGeom prst="rect">
            <a:avLst/>
          </a:prstGeom>
          <a:noFill/>
        </p:spPr>
        <p:txBody>
          <a:bodyPr wrap="none" rtlCol="0">
            <a:spAutoFit/>
          </a:bodyPr>
          <a:lstStyle/>
          <a:p>
            <a:r>
              <a:rPr lang="en-US" altLang="zh-CN" sz="2000" b="1" dirty="0" smtClean="0"/>
              <a:t>New techniques – Deep UV lithography</a:t>
            </a:r>
            <a:endParaRPr lang="zh-CN" altLang="en-US" sz="2000" b="1" dirty="0"/>
          </a:p>
        </p:txBody>
      </p:sp>
      <p:pic>
        <p:nvPicPr>
          <p:cNvPr id="11266" name="Picture 2" descr="C:\fanqian\新建文件夹\ppt\images.jpg"/>
          <p:cNvPicPr>
            <a:picLocks noChangeAspect="1" noChangeArrowheads="1"/>
          </p:cNvPicPr>
          <p:nvPr/>
        </p:nvPicPr>
        <p:blipFill>
          <a:blip r:embed="rId2"/>
          <a:srcRect/>
          <a:stretch>
            <a:fillRect/>
          </a:stretch>
        </p:blipFill>
        <p:spPr bwMode="auto">
          <a:xfrm>
            <a:off x="714348" y="785794"/>
            <a:ext cx="2006114" cy="3092296"/>
          </a:xfrm>
          <a:prstGeom prst="rect">
            <a:avLst/>
          </a:prstGeom>
          <a:noFill/>
        </p:spPr>
      </p:pic>
      <p:sp>
        <p:nvSpPr>
          <p:cNvPr id="10" name="矩形 9"/>
          <p:cNvSpPr/>
          <p:nvPr/>
        </p:nvSpPr>
        <p:spPr>
          <a:xfrm>
            <a:off x="857224" y="3929066"/>
            <a:ext cx="1848968" cy="369332"/>
          </a:xfrm>
          <a:prstGeom prst="rect">
            <a:avLst/>
          </a:prstGeom>
        </p:spPr>
        <p:txBody>
          <a:bodyPr wrap="none">
            <a:spAutoFit/>
          </a:bodyPr>
          <a:lstStyle/>
          <a:p>
            <a:r>
              <a:rPr lang="en-US" altLang="zh-CN" dirty="0" smtClean="0"/>
              <a:t>Stepper (scanner)</a:t>
            </a:r>
            <a:endParaRPr lang="zh-CN" altLang="en-US" dirty="0"/>
          </a:p>
        </p:txBody>
      </p:sp>
      <p:pic>
        <p:nvPicPr>
          <p:cNvPr id="11267" name="Picture 3"/>
          <p:cNvPicPr>
            <a:picLocks noChangeAspect="1" noChangeArrowheads="1"/>
          </p:cNvPicPr>
          <p:nvPr/>
        </p:nvPicPr>
        <p:blipFill>
          <a:blip r:embed="rId3"/>
          <a:srcRect/>
          <a:stretch>
            <a:fillRect/>
          </a:stretch>
        </p:blipFill>
        <p:spPr bwMode="auto">
          <a:xfrm>
            <a:off x="428596" y="5643578"/>
            <a:ext cx="1295424" cy="306506"/>
          </a:xfrm>
          <a:prstGeom prst="rect">
            <a:avLst/>
          </a:prstGeom>
          <a:noFill/>
          <a:ln w="9525">
            <a:noFill/>
            <a:miter lim="800000"/>
            <a:headEnd/>
            <a:tailEnd/>
          </a:ln>
          <a:effectLst/>
        </p:spPr>
      </p:pic>
      <p:pic>
        <p:nvPicPr>
          <p:cNvPr id="11268" name="Picture 4" descr="C:\fanqian\新建文件夹\ppt\images (8).jpg"/>
          <p:cNvPicPr>
            <a:picLocks noChangeAspect="1" noChangeArrowheads="1"/>
          </p:cNvPicPr>
          <p:nvPr/>
        </p:nvPicPr>
        <p:blipFill>
          <a:blip r:embed="rId4"/>
          <a:srcRect/>
          <a:stretch>
            <a:fillRect/>
          </a:stretch>
        </p:blipFill>
        <p:spPr bwMode="auto">
          <a:xfrm>
            <a:off x="857224" y="4572008"/>
            <a:ext cx="1752638" cy="642476"/>
          </a:xfrm>
          <a:prstGeom prst="rect">
            <a:avLst/>
          </a:prstGeom>
          <a:noFill/>
        </p:spPr>
      </p:pic>
      <p:pic>
        <p:nvPicPr>
          <p:cNvPr id="11269" name="Picture 5"/>
          <p:cNvPicPr>
            <a:picLocks noChangeAspect="1" noChangeArrowheads="1"/>
          </p:cNvPicPr>
          <p:nvPr/>
        </p:nvPicPr>
        <p:blipFill>
          <a:blip r:embed="rId5"/>
          <a:srcRect/>
          <a:stretch>
            <a:fillRect/>
          </a:stretch>
        </p:blipFill>
        <p:spPr bwMode="auto">
          <a:xfrm>
            <a:off x="2141241" y="5500703"/>
            <a:ext cx="880030" cy="885820"/>
          </a:xfrm>
          <a:prstGeom prst="rect">
            <a:avLst/>
          </a:prstGeom>
          <a:noFill/>
          <a:ln w="9525">
            <a:noFill/>
            <a:miter lim="800000"/>
            <a:headEnd/>
            <a:tailEnd/>
          </a:ln>
          <a:effectLst/>
        </p:spPr>
      </p:pic>
      <p:pic>
        <p:nvPicPr>
          <p:cNvPr id="11271" name="Picture 7" descr="C:\fanqian\新建文件夹\ppt\bb100816_nxe3300.jpg"/>
          <p:cNvPicPr>
            <a:picLocks noChangeAspect="1" noChangeArrowheads="1"/>
          </p:cNvPicPr>
          <p:nvPr/>
        </p:nvPicPr>
        <p:blipFill>
          <a:blip r:embed="rId6"/>
          <a:srcRect/>
          <a:stretch>
            <a:fillRect/>
          </a:stretch>
        </p:blipFill>
        <p:spPr bwMode="auto">
          <a:xfrm>
            <a:off x="3428992" y="3500438"/>
            <a:ext cx="5312662" cy="3203388"/>
          </a:xfrm>
          <a:prstGeom prst="rect">
            <a:avLst/>
          </a:prstGeom>
          <a:noFill/>
        </p:spPr>
      </p:pic>
      <p:pic>
        <p:nvPicPr>
          <p:cNvPr id="11272" name="Picture 8" descr="C:\fanqian\新建文件夹\ppt\figure-2-kintex7.jpg"/>
          <p:cNvPicPr>
            <a:picLocks noChangeAspect="1" noChangeArrowheads="1"/>
          </p:cNvPicPr>
          <p:nvPr/>
        </p:nvPicPr>
        <p:blipFill>
          <a:blip r:embed="rId7"/>
          <a:srcRect/>
          <a:stretch>
            <a:fillRect/>
          </a:stretch>
        </p:blipFill>
        <p:spPr bwMode="auto">
          <a:xfrm>
            <a:off x="5786446" y="500042"/>
            <a:ext cx="2983092" cy="2953262"/>
          </a:xfrm>
          <a:prstGeom prst="rect">
            <a:avLst/>
          </a:prstGeom>
          <a:noFill/>
        </p:spPr>
      </p:pic>
      <p:sp>
        <p:nvSpPr>
          <p:cNvPr id="17" name="矩形 16"/>
          <p:cNvSpPr/>
          <p:nvPr/>
        </p:nvSpPr>
        <p:spPr>
          <a:xfrm>
            <a:off x="3357555" y="1785926"/>
            <a:ext cx="2428892" cy="1477328"/>
          </a:xfrm>
          <a:prstGeom prst="rect">
            <a:avLst/>
          </a:prstGeom>
        </p:spPr>
        <p:txBody>
          <a:bodyPr wrap="square">
            <a:spAutoFit/>
          </a:bodyPr>
          <a:lstStyle/>
          <a:p>
            <a:r>
              <a:rPr lang="en-US" altLang="zh-CN" dirty="0" smtClean="0"/>
              <a:t>TEM top plan view on a single cell</a:t>
            </a:r>
          </a:p>
          <a:p>
            <a:r>
              <a:rPr lang="en-US" altLang="zh-CN" dirty="0" smtClean="0"/>
              <a:t>Xilinx Kintex-7 FPGA</a:t>
            </a:r>
          </a:p>
          <a:p>
            <a:r>
              <a:rPr lang="en-US" altLang="zh-CN" dirty="0" smtClean="0"/>
              <a:t>Manufactured by TSMC</a:t>
            </a:r>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328173" cy="400110"/>
          </a:xfrm>
          <a:prstGeom prst="rect">
            <a:avLst/>
          </a:prstGeom>
          <a:noFill/>
        </p:spPr>
        <p:txBody>
          <a:bodyPr wrap="none" rtlCol="0">
            <a:spAutoFit/>
          </a:bodyPr>
          <a:lstStyle/>
          <a:p>
            <a:r>
              <a:rPr lang="en-US" altLang="zh-CN" sz="2000" b="1" dirty="0" smtClean="0"/>
              <a:t>New techniques – Deep UV lithography</a:t>
            </a:r>
            <a:endParaRPr lang="zh-CN" altLang="en-US" sz="2000" b="1" dirty="0"/>
          </a:p>
        </p:txBody>
      </p:sp>
      <p:sp>
        <p:nvSpPr>
          <p:cNvPr id="8" name="矩形 7"/>
          <p:cNvSpPr/>
          <p:nvPr/>
        </p:nvSpPr>
        <p:spPr>
          <a:xfrm>
            <a:off x="642910" y="928670"/>
            <a:ext cx="8501090" cy="923330"/>
          </a:xfrm>
          <a:prstGeom prst="rect">
            <a:avLst/>
          </a:prstGeom>
        </p:spPr>
        <p:txBody>
          <a:bodyPr wrap="square">
            <a:spAutoFit/>
          </a:bodyPr>
          <a:lstStyle/>
          <a:p>
            <a:pPr marL="400050" indent="-400050">
              <a:buFont typeface="+mj-lt"/>
              <a:buAutoNum type="romanUcPeriod"/>
            </a:pPr>
            <a:r>
              <a:rPr lang="en-US" altLang="zh-CN" dirty="0" smtClean="0"/>
              <a:t>Immersion lithography</a:t>
            </a:r>
          </a:p>
          <a:p>
            <a:pPr marL="400050" indent="-400050">
              <a:buFont typeface="+mj-lt"/>
              <a:buAutoNum type="romanUcPeriod"/>
            </a:pPr>
            <a:r>
              <a:rPr lang="en-US" dirty="0" smtClean="0"/>
              <a:t>Resolution Enhancement Technology (</a:t>
            </a:r>
            <a:r>
              <a:rPr lang="en-US" dirty="0" smtClean="0"/>
              <a:t>RET</a:t>
            </a:r>
            <a:r>
              <a:rPr lang="en-US" altLang="zh-CN" dirty="0" smtClean="0"/>
              <a:t>)</a:t>
            </a:r>
          </a:p>
          <a:p>
            <a:pPr marL="400050" indent="-400050">
              <a:buFont typeface="+mj-lt"/>
              <a:buAutoNum type="romanUcPeriod"/>
            </a:pPr>
            <a:r>
              <a:rPr lang="en-US" dirty="0" smtClean="0"/>
              <a:t>Optical Proximity </a:t>
            </a:r>
            <a:r>
              <a:rPr lang="en-US" dirty="0" smtClean="0"/>
              <a:t>Correction (OPC)</a:t>
            </a:r>
            <a:r>
              <a:rPr lang="en-US" b="1" dirty="0" smtClean="0"/>
              <a:t> </a:t>
            </a:r>
          </a:p>
        </p:txBody>
      </p:sp>
      <p:pic>
        <p:nvPicPr>
          <p:cNvPr id="12290" name="Picture 2" descr="C:\fanqian\新建文件夹\ppt\433px-Immersion_lithography_illustration.svg.png"/>
          <p:cNvPicPr>
            <a:picLocks noChangeAspect="1" noChangeArrowheads="1"/>
          </p:cNvPicPr>
          <p:nvPr/>
        </p:nvPicPr>
        <p:blipFill>
          <a:blip r:embed="rId2"/>
          <a:srcRect/>
          <a:stretch>
            <a:fillRect/>
          </a:stretch>
        </p:blipFill>
        <p:spPr bwMode="auto">
          <a:xfrm>
            <a:off x="642910" y="3214686"/>
            <a:ext cx="2417696" cy="1619242"/>
          </a:xfrm>
          <a:prstGeom prst="rect">
            <a:avLst/>
          </a:prstGeom>
          <a:noFill/>
        </p:spPr>
      </p:pic>
      <p:pic>
        <p:nvPicPr>
          <p:cNvPr id="12291" name="Picture 3" descr="C:\fanqian\新建文件夹\ppt\315px-Phase-shifting_mask_illustration.svg.png"/>
          <p:cNvPicPr>
            <a:picLocks noChangeAspect="1" noChangeArrowheads="1"/>
          </p:cNvPicPr>
          <p:nvPr/>
        </p:nvPicPr>
        <p:blipFill>
          <a:blip r:embed="rId3"/>
          <a:srcRect/>
          <a:stretch>
            <a:fillRect/>
          </a:stretch>
        </p:blipFill>
        <p:spPr bwMode="auto">
          <a:xfrm>
            <a:off x="3786182" y="2071678"/>
            <a:ext cx="2286038" cy="4354356"/>
          </a:xfrm>
          <a:prstGeom prst="rect">
            <a:avLst/>
          </a:prstGeom>
          <a:noFill/>
        </p:spPr>
      </p:pic>
      <p:pic>
        <p:nvPicPr>
          <p:cNvPr id="12292" name="Picture 4" descr="C:\fanqian\新建文件夹\ppt\220px-Optical_proximity_correction.png"/>
          <p:cNvPicPr>
            <a:picLocks noChangeAspect="1" noChangeArrowheads="1"/>
          </p:cNvPicPr>
          <p:nvPr/>
        </p:nvPicPr>
        <p:blipFill>
          <a:blip r:embed="rId4"/>
          <a:srcRect/>
          <a:stretch>
            <a:fillRect/>
          </a:stretch>
        </p:blipFill>
        <p:spPr bwMode="auto">
          <a:xfrm>
            <a:off x="7127883" y="2732914"/>
            <a:ext cx="1801836" cy="2652642"/>
          </a:xfrm>
          <a:prstGeom prst="rect">
            <a:avLst/>
          </a:prstGeom>
          <a:noFill/>
        </p:spPr>
      </p:pic>
      <p:sp>
        <p:nvSpPr>
          <p:cNvPr id="13" name="矩形 12"/>
          <p:cNvSpPr/>
          <p:nvPr/>
        </p:nvSpPr>
        <p:spPr>
          <a:xfrm>
            <a:off x="3714744" y="6143644"/>
            <a:ext cx="300082" cy="369332"/>
          </a:xfrm>
          <a:prstGeom prst="rect">
            <a:avLst/>
          </a:prstGeom>
        </p:spPr>
        <p:txBody>
          <a:bodyPr wrap="none">
            <a:spAutoFit/>
          </a:bodyPr>
          <a:lstStyle/>
          <a:p>
            <a:r>
              <a:rPr lang="en-US" dirty="0" smtClean="0"/>
              <a:t>II</a:t>
            </a:r>
            <a:endParaRPr lang="zh-CN" altLang="en-US" dirty="0"/>
          </a:p>
        </p:txBody>
      </p:sp>
      <p:sp>
        <p:nvSpPr>
          <p:cNvPr id="14" name="矩形 13"/>
          <p:cNvSpPr/>
          <p:nvPr/>
        </p:nvSpPr>
        <p:spPr>
          <a:xfrm>
            <a:off x="1152500" y="5224474"/>
            <a:ext cx="242374" cy="369332"/>
          </a:xfrm>
          <a:prstGeom prst="rect">
            <a:avLst/>
          </a:prstGeom>
        </p:spPr>
        <p:txBody>
          <a:bodyPr wrap="none">
            <a:spAutoFit/>
          </a:bodyPr>
          <a:lstStyle/>
          <a:p>
            <a:r>
              <a:rPr lang="en-US" dirty="0" smtClean="0"/>
              <a:t>I</a:t>
            </a:r>
            <a:endParaRPr lang="zh-CN" altLang="en-US" dirty="0"/>
          </a:p>
        </p:txBody>
      </p:sp>
      <p:sp>
        <p:nvSpPr>
          <p:cNvPr id="15" name="矩形 14"/>
          <p:cNvSpPr/>
          <p:nvPr/>
        </p:nvSpPr>
        <p:spPr>
          <a:xfrm>
            <a:off x="7858148" y="5715016"/>
            <a:ext cx="357790" cy="369332"/>
          </a:xfrm>
          <a:prstGeom prst="rect">
            <a:avLst/>
          </a:prstGeom>
        </p:spPr>
        <p:txBody>
          <a:bodyPr wrap="none">
            <a:spAutoFit/>
          </a:bodyPr>
          <a:lstStyle/>
          <a:p>
            <a:r>
              <a:rPr lang="en-US" dirty="0" smtClean="0"/>
              <a:t>III</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085927" cy="400110"/>
          </a:xfrm>
          <a:prstGeom prst="rect">
            <a:avLst/>
          </a:prstGeom>
          <a:noFill/>
        </p:spPr>
        <p:txBody>
          <a:bodyPr wrap="none" rtlCol="0">
            <a:spAutoFit/>
          </a:bodyPr>
          <a:lstStyle/>
          <a:p>
            <a:r>
              <a:rPr lang="en-US" altLang="zh-CN" sz="2000" b="1" dirty="0" smtClean="0"/>
              <a:t>New techniques – Strain engineering</a:t>
            </a:r>
            <a:endParaRPr lang="zh-CN" altLang="en-US" sz="2000" b="1" dirty="0"/>
          </a:p>
        </p:txBody>
      </p:sp>
      <p:sp>
        <p:nvSpPr>
          <p:cNvPr id="5" name="矩形 4"/>
          <p:cNvSpPr/>
          <p:nvPr/>
        </p:nvSpPr>
        <p:spPr>
          <a:xfrm>
            <a:off x="0" y="785794"/>
            <a:ext cx="9144000" cy="923330"/>
          </a:xfrm>
          <a:prstGeom prst="rect">
            <a:avLst/>
          </a:prstGeom>
        </p:spPr>
        <p:txBody>
          <a:bodyPr wrap="square">
            <a:spAutoFit/>
          </a:bodyPr>
          <a:lstStyle/>
          <a:p>
            <a:pPr marL="400050" indent="-400050"/>
            <a:r>
              <a:rPr lang="en-US" altLang="zh-CN" dirty="0" smtClean="0"/>
              <a:t>	To increase mobility of electrons (holes) under the gate in MOS transistor, by adjusting the strain (energy band structures) </a:t>
            </a:r>
            <a:r>
              <a:rPr lang="en-US" altLang="zh-CN" dirty="0" smtClean="0"/>
              <a:t>) in </a:t>
            </a:r>
            <a:r>
              <a:rPr lang="en-US" altLang="zh-CN" dirty="0" smtClean="0"/>
              <a:t>semiconductor. For Si industry, strained Si and Si</a:t>
            </a:r>
            <a:r>
              <a:rPr lang="en-US" altLang="zh-CN" baseline="-25000" dirty="0" smtClean="0"/>
              <a:t>x</a:t>
            </a:r>
            <a:r>
              <a:rPr lang="en-US" altLang="zh-CN" dirty="0" smtClean="0"/>
              <a:t>Ge</a:t>
            </a:r>
            <a:r>
              <a:rPr lang="en-US" altLang="zh-CN" baseline="-25000" dirty="0" smtClean="0"/>
              <a:t>1-x</a:t>
            </a:r>
            <a:r>
              <a:rPr lang="zh-CN" altLang="en-US" baseline="-25000" dirty="0" smtClean="0"/>
              <a:t> </a:t>
            </a:r>
            <a:r>
              <a:rPr lang="en-US" altLang="zh-CN" dirty="0" smtClean="0"/>
              <a:t>are often implemented to adjust the mobility. </a:t>
            </a:r>
            <a:endParaRPr lang="en-US" b="1" baseline="-25000" dirty="0" smtClean="0"/>
          </a:p>
        </p:txBody>
      </p:sp>
      <p:pic>
        <p:nvPicPr>
          <p:cNvPr id="13316" name="Picture 4" descr="C:\fanqian\新建文件夹\ppt\micohm.gif"/>
          <p:cNvPicPr>
            <a:picLocks noChangeAspect="1" noChangeArrowheads="1"/>
          </p:cNvPicPr>
          <p:nvPr/>
        </p:nvPicPr>
        <p:blipFill>
          <a:blip r:embed="rId2"/>
          <a:srcRect/>
          <a:stretch>
            <a:fillRect/>
          </a:stretch>
        </p:blipFill>
        <p:spPr bwMode="auto">
          <a:xfrm>
            <a:off x="357158" y="1714488"/>
            <a:ext cx="2286000" cy="2867025"/>
          </a:xfrm>
          <a:prstGeom prst="rect">
            <a:avLst/>
          </a:prstGeom>
          <a:noFill/>
        </p:spPr>
      </p:pic>
      <p:pic>
        <p:nvPicPr>
          <p:cNvPr id="13317" name="Picture 5"/>
          <p:cNvPicPr>
            <a:picLocks noChangeAspect="1" noChangeArrowheads="1"/>
          </p:cNvPicPr>
          <p:nvPr/>
        </p:nvPicPr>
        <p:blipFill>
          <a:blip r:embed="rId3"/>
          <a:srcRect/>
          <a:stretch>
            <a:fillRect/>
          </a:stretch>
        </p:blipFill>
        <p:spPr bwMode="auto">
          <a:xfrm>
            <a:off x="785786" y="4929198"/>
            <a:ext cx="1171590" cy="367558"/>
          </a:xfrm>
          <a:prstGeom prst="rect">
            <a:avLst/>
          </a:prstGeom>
          <a:noFill/>
          <a:ln w="9525">
            <a:noFill/>
            <a:miter lim="800000"/>
            <a:headEnd/>
            <a:tailEnd/>
          </a:ln>
          <a:effectLst/>
        </p:spPr>
      </p:pic>
      <p:sp>
        <p:nvSpPr>
          <p:cNvPr id="10" name="矩形 9"/>
          <p:cNvSpPr/>
          <p:nvPr/>
        </p:nvSpPr>
        <p:spPr>
          <a:xfrm>
            <a:off x="642910" y="5357826"/>
            <a:ext cx="2006447" cy="923330"/>
          </a:xfrm>
          <a:prstGeom prst="rect">
            <a:avLst/>
          </a:prstGeom>
        </p:spPr>
        <p:txBody>
          <a:bodyPr wrap="none">
            <a:spAutoFit/>
          </a:bodyPr>
          <a:lstStyle/>
          <a:p>
            <a:r>
              <a:rPr lang="en-US" altLang="zh-CN" dirty="0" err="1" smtClean="0"/>
              <a:t>Vd</a:t>
            </a:r>
            <a:r>
              <a:rPr lang="en-US" altLang="zh-CN" dirty="0" smtClean="0"/>
              <a:t>: drifting velocity</a:t>
            </a:r>
          </a:p>
          <a:p>
            <a:r>
              <a:rPr lang="en-US" altLang="zh-CN" i="1" dirty="0" smtClean="0"/>
              <a:t>u</a:t>
            </a:r>
            <a:r>
              <a:rPr lang="en-US" altLang="zh-CN" dirty="0" smtClean="0"/>
              <a:t>: mobility</a:t>
            </a:r>
          </a:p>
          <a:p>
            <a:r>
              <a:rPr lang="en-US" altLang="zh-CN" dirty="0" smtClean="0"/>
              <a:t>E: electrical field</a:t>
            </a:r>
            <a:endParaRPr lang="zh-CN" altLang="en-US" dirty="0"/>
          </a:p>
        </p:txBody>
      </p:sp>
      <p:sp>
        <p:nvSpPr>
          <p:cNvPr id="11" name="矩形 10"/>
          <p:cNvSpPr/>
          <p:nvPr/>
        </p:nvSpPr>
        <p:spPr>
          <a:xfrm>
            <a:off x="3786182" y="2285992"/>
            <a:ext cx="5143536" cy="1477328"/>
          </a:xfrm>
          <a:prstGeom prst="rect">
            <a:avLst/>
          </a:prstGeom>
        </p:spPr>
        <p:txBody>
          <a:bodyPr wrap="square">
            <a:spAutoFit/>
          </a:bodyPr>
          <a:lstStyle/>
          <a:p>
            <a:r>
              <a:rPr lang="en-US" altLang="zh-CN" dirty="0" smtClean="0"/>
              <a:t>Carrier mobility is related with band structure, doping, crystal defects, temperature etc. </a:t>
            </a:r>
          </a:p>
          <a:p>
            <a:r>
              <a:rPr lang="en-US" altLang="zh-CN" dirty="0" smtClean="0"/>
              <a:t>Si grown on </a:t>
            </a:r>
            <a:r>
              <a:rPr lang="en-US" altLang="zh-CN" dirty="0" err="1" smtClean="0"/>
              <a:t>SiGe</a:t>
            </a:r>
            <a:r>
              <a:rPr lang="en-US" altLang="zh-CN" dirty="0" smtClean="0"/>
              <a:t> has lattice mismatch, which results in the changing of band structure in strained Si. Both carrier density and mobility can be increased.</a:t>
            </a:r>
            <a:endParaRPr lang="zh-CN" altLang="en-US" dirty="0"/>
          </a:p>
        </p:txBody>
      </p:sp>
      <p:sp>
        <p:nvSpPr>
          <p:cNvPr id="12" name="矩形 11"/>
          <p:cNvSpPr/>
          <p:nvPr/>
        </p:nvSpPr>
        <p:spPr>
          <a:xfrm>
            <a:off x="357158" y="6286520"/>
            <a:ext cx="3115405" cy="369332"/>
          </a:xfrm>
          <a:prstGeom prst="rect">
            <a:avLst/>
          </a:prstGeom>
        </p:spPr>
        <p:txBody>
          <a:bodyPr wrap="none">
            <a:spAutoFit/>
          </a:bodyPr>
          <a:lstStyle/>
          <a:p>
            <a:r>
              <a:rPr lang="en-US" altLang="zh-CN" dirty="0" smtClean="0"/>
              <a:t>mobility  ~  speed of the device</a:t>
            </a:r>
            <a:endParaRPr lang="zh-CN" altLang="en-US" dirty="0"/>
          </a:p>
        </p:txBody>
      </p:sp>
      <p:pic>
        <p:nvPicPr>
          <p:cNvPr id="13318" name="Picture 6" descr="C:\fanqian\新建文件夹\ppt\images (9).jpg"/>
          <p:cNvPicPr>
            <a:picLocks noChangeAspect="1" noChangeArrowheads="1"/>
          </p:cNvPicPr>
          <p:nvPr/>
        </p:nvPicPr>
        <p:blipFill>
          <a:blip r:embed="rId4"/>
          <a:srcRect/>
          <a:stretch>
            <a:fillRect/>
          </a:stretch>
        </p:blipFill>
        <p:spPr bwMode="auto">
          <a:xfrm>
            <a:off x="5143504" y="4214818"/>
            <a:ext cx="2533650" cy="180022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085927" cy="400110"/>
          </a:xfrm>
          <a:prstGeom prst="rect">
            <a:avLst/>
          </a:prstGeom>
          <a:noFill/>
        </p:spPr>
        <p:txBody>
          <a:bodyPr wrap="none" rtlCol="0">
            <a:spAutoFit/>
          </a:bodyPr>
          <a:lstStyle/>
          <a:p>
            <a:r>
              <a:rPr lang="en-US" altLang="zh-CN" sz="2000" b="1" dirty="0" smtClean="0"/>
              <a:t>New techniques – Strain engineering</a:t>
            </a:r>
            <a:endParaRPr lang="zh-CN" altLang="en-US" sz="2000" b="1" dirty="0"/>
          </a:p>
        </p:txBody>
      </p:sp>
      <p:pic>
        <p:nvPicPr>
          <p:cNvPr id="13" name="Picture 3" descr="C:\fanqian\新建文件夹\ppt\1-s2.0-S0169433203011024-gr1.jpg"/>
          <p:cNvPicPr>
            <a:picLocks noChangeAspect="1" noChangeArrowheads="1"/>
          </p:cNvPicPr>
          <p:nvPr/>
        </p:nvPicPr>
        <p:blipFill>
          <a:blip r:embed="rId2"/>
          <a:srcRect/>
          <a:stretch>
            <a:fillRect/>
          </a:stretch>
        </p:blipFill>
        <p:spPr bwMode="auto">
          <a:xfrm>
            <a:off x="285720" y="785794"/>
            <a:ext cx="4927600" cy="3382963"/>
          </a:xfrm>
          <a:prstGeom prst="rect">
            <a:avLst/>
          </a:prstGeom>
          <a:noFill/>
        </p:spPr>
      </p:pic>
      <p:pic>
        <p:nvPicPr>
          <p:cNvPr id="14338" name="Picture 2" descr="C:\fanqian\新建文件夹\ppt\figure-5-qcmmmsm8960.jpg"/>
          <p:cNvPicPr>
            <a:picLocks noChangeAspect="1" noChangeArrowheads="1"/>
          </p:cNvPicPr>
          <p:nvPr/>
        </p:nvPicPr>
        <p:blipFill>
          <a:blip r:embed="rId3"/>
          <a:srcRect/>
          <a:stretch>
            <a:fillRect/>
          </a:stretch>
        </p:blipFill>
        <p:spPr bwMode="auto">
          <a:xfrm>
            <a:off x="5391700" y="1071546"/>
            <a:ext cx="3752300" cy="3714776"/>
          </a:xfrm>
          <a:prstGeom prst="rect">
            <a:avLst/>
          </a:prstGeom>
          <a:noFill/>
        </p:spPr>
      </p:pic>
      <p:sp>
        <p:nvSpPr>
          <p:cNvPr id="14" name="矩形 13"/>
          <p:cNvSpPr/>
          <p:nvPr/>
        </p:nvSpPr>
        <p:spPr>
          <a:xfrm>
            <a:off x="5572132" y="5000636"/>
            <a:ext cx="3714776" cy="1754326"/>
          </a:xfrm>
          <a:prstGeom prst="rect">
            <a:avLst/>
          </a:prstGeom>
        </p:spPr>
        <p:txBody>
          <a:bodyPr wrap="square">
            <a:spAutoFit/>
          </a:bodyPr>
          <a:lstStyle/>
          <a:p>
            <a:r>
              <a:rPr lang="en-US" altLang="zh-CN" dirty="0" smtClean="0"/>
              <a:t>TEM cross section view on a single transistor of</a:t>
            </a:r>
          </a:p>
          <a:p>
            <a:r>
              <a:rPr lang="en-US" dirty="0" smtClean="0"/>
              <a:t>Qualcomm </a:t>
            </a:r>
            <a:r>
              <a:rPr lang="en-US" dirty="0" smtClean="0"/>
              <a:t>Snapdragon S3 mobile processor</a:t>
            </a:r>
            <a:endParaRPr lang="en-US" altLang="zh-CN" dirty="0" smtClean="0"/>
          </a:p>
          <a:p>
            <a:r>
              <a:rPr lang="en-US" altLang="zh-CN" dirty="0" smtClean="0"/>
              <a:t>Manufactured by TSMC</a:t>
            </a:r>
          </a:p>
          <a:p>
            <a:endParaRPr lang="zh-CN" altLang="en-US" dirty="0"/>
          </a:p>
        </p:txBody>
      </p:sp>
      <p:pic>
        <p:nvPicPr>
          <p:cNvPr id="14339" name="Picture 3" descr="C:\fanqian\新建文件夹\ppt\1-s2.0-S0921510706004661-gr9.jpg"/>
          <p:cNvPicPr>
            <a:picLocks noChangeAspect="1" noChangeArrowheads="1"/>
          </p:cNvPicPr>
          <p:nvPr/>
        </p:nvPicPr>
        <p:blipFill>
          <a:blip r:embed="rId4"/>
          <a:srcRect/>
          <a:stretch>
            <a:fillRect/>
          </a:stretch>
        </p:blipFill>
        <p:spPr bwMode="auto">
          <a:xfrm>
            <a:off x="1000100" y="4623890"/>
            <a:ext cx="2805138" cy="223411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3947299" cy="400110"/>
          </a:xfrm>
          <a:prstGeom prst="rect">
            <a:avLst/>
          </a:prstGeom>
          <a:noFill/>
        </p:spPr>
        <p:txBody>
          <a:bodyPr wrap="none" rtlCol="0">
            <a:spAutoFit/>
          </a:bodyPr>
          <a:lstStyle/>
          <a:p>
            <a:r>
              <a:rPr lang="en-US" altLang="zh-CN" sz="2000" b="1" dirty="0" smtClean="0"/>
              <a:t>New techniques – High k dielectrics</a:t>
            </a:r>
            <a:endParaRPr lang="zh-CN" altLang="en-US" sz="2000" b="1" dirty="0"/>
          </a:p>
        </p:txBody>
      </p:sp>
      <p:sp>
        <p:nvSpPr>
          <p:cNvPr id="4" name="矩形 3"/>
          <p:cNvSpPr/>
          <p:nvPr/>
        </p:nvSpPr>
        <p:spPr>
          <a:xfrm>
            <a:off x="428596" y="928670"/>
            <a:ext cx="8286808" cy="1477328"/>
          </a:xfrm>
          <a:prstGeom prst="rect">
            <a:avLst/>
          </a:prstGeom>
        </p:spPr>
        <p:txBody>
          <a:bodyPr wrap="square">
            <a:spAutoFit/>
          </a:bodyPr>
          <a:lstStyle/>
          <a:p>
            <a:r>
              <a:rPr lang="en-US" dirty="0" smtClean="0"/>
              <a:t>SiO2 has </a:t>
            </a:r>
            <a:r>
              <a:rPr lang="en-US" dirty="0" smtClean="0"/>
              <a:t>been used as a gate </a:t>
            </a:r>
            <a:r>
              <a:rPr lang="en-US" dirty="0" smtClean="0"/>
              <a:t>dielectric material </a:t>
            </a:r>
            <a:r>
              <a:rPr lang="en-US" dirty="0" smtClean="0"/>
              <a:t>for </a:t>
            </a:r>
            <a:r>
              <a:rPr lang="en-US" dirty="0" smtClean="0"/>
              <a:t>CMOS since 1970’s. </a:t>
            </a:r>
            <a:r>
              <a:rPr lang="en-US" dirty="0" smtClean="0"/>
              <a:t>As transistors have decreased in size, the thickness of </a:t>
            </a:r>
            <a:r>
              <a:rPr lang="en-US" dirty="0" smtClean="0"/>
              <a:t>gate </a:t>
            </a:r>
            <a:r>
              <a:rPr lang="en-US" dirty="0" smtClean="0"/>
              <a:t>dielectric has steadily decreased to increase </a:t>
            </a:r>
            <a:r>
              <a:rPr lang="en-US" dirty="0" smtClean="0"/>
              <a:t>the drive </a:t>
            </a:r>
            <a:r>
              <a:rPr lang="en-US" dirty="0" smtClean="0"/>
              <a:t>current, raising device performance. As the thickness scales below </a:t>
            </a:r>
            <a:r>
              <a:rPr lang="en-US" dirty="0" smtClean="0"/>
              <a:t>2 nm (45nm technology node), </a:t>
            </a:r>
            <a:r>
              <a:rPr lang="en-US" dirty="0" smtClean="0"/>
              <a:t>leakage currents </a:t>
            </a:r>
            <a:r>
              <a:rPr lang="en-US" dirty="0" smtClean="0"/>
              <a:t>increase </a:t>
            </a:r>
            <a:r>
              <a:rPr lang="en-US" dirty="0" smtClean="0"/>
              <a:t>drastically, leading to high power consumption and reduced device </a:t>
            </a:r>
            <a:r>
              <a:rPr lang="en-US" dirty="0" smtClean="0"/>
              <a:t>reliability.</a:t>
            </a:r>
            <a:endParaRPr lang="zh-CN" altLang="en-US" dirty="0"/>
          </a:p>
        </p:txBody>
      </p:sp>
      <p:pic>
        <p:nvPicPr>
          <p:cNvPr id="15362" name="Picture 2"/>
          <p:cNvPicPr>
            <a:picLocks noChangeAspect="1" noChangeArrowheads="1"/>
          </p:cNvPicPr>
          <p:nvPr/>
        </p:nvPicPr>
        <p:blipFill>
          <a:blip r:embed="rId2"/>
          <a:srcRect/>
          <a:stretch>
            <a:fillRect/>
          </a:stretch>
        </p:blipFill>
        <p:spPr bwMode="auto">
          <a:xfrm>
            <a:off x="500034" y="5000636"/>
            <a:ext cx="2533650" cy="504825"/>
          </a:xfrm>
          <a:prstGeom prst="rect">
            <a:avLst/>
          </a:prstGeom>
          <a:noFill/>
          <a:ln w="9525">
            <a:noFill/>
            <a:miter lim="800000"/>
            <a:headEnd/>
            <a:tailEnd/>
          </a:ln>
          <a:effectLst/>
        </p:spPr>
      </p:pic>
      <p:sp>
        <p:nvSpPr>
          <p:cNvPr id="5" name="矩形 4"/>
          <p:cNvSpPr/>
          <p:nvPr/>
        </p:nvSpPr>
        <p:spPr>
          <a:xfrm>
            <a:off x="4071934" y="4429132"/>
            <a:ext cx="5072066" cy="2308324"/>
          </a:xfrm>
          <a:prstGeom prst="rect">
            <a:avLst/>
          </a:prstGeom>
        </p:spPr>
        <p:txBody>
          <a:bodyPr wrap="square">
            <a:spAutoFit/>
          </a:bodyPr>
          <a:lstStyle/>
          <a:p>
            <a:r>
              <a:rPr lang="en-US" dirty="0" smtClean="0"/>
              <a:t>Candidate:  HfO2, ZrO2, HfSiO</a:t>
            </a:r>
            <a:r>
              <a:rPr lang="en-US" baseline="-25000" dirty="0" smtClean="0"/>
              <a:t>4</a:t>
            </a:r>
            <a:r>
              <a:rPr lang="en-US" dirty="0" smtClean="0"/>
              <a:t>, ZrSiO</a:t>
            </a:r>
            <a:r>
              <a:rPr lang="en-US" baseline="-25000" dirty="0" smtClean="0"/>
              <a:t>4</a:t>
            </a:r>
            <a:r>
              <a:rPr lang="en-US" dirty="0" smtClean="0"/>
              <a:t> </a:t>
            </a:r>
            <a:endParaRPr lang="en-US" dirty="0" smtClean="0"/>
          </a:p>
          <a:p>
            <a:r>
              <a:rPr lang="en-US" dirty="0" smtClean="0"/>
              <a:t>Deposition method: </a:t>
            </a:r>
            <a:r>
              <a:rPr lang="en-US" dirty="0" smtClean="0"/>
              <a:t>Atomic layer </a:t>
            </a:r>
            <a:r>
              <a:rPr lang="en-US" dirty="0" smtClean="0"/>
              <a:t>deposition</a:t>
            </a:r>
          </a:p>
          <a:p>
            <a:r>
              <a:rPr lang="en-US" dirty="0" smtClean="0"/>
              <a:t>Considerations: </a:t>
            </a:r>
          </a:p>
          <a:p>
            <a:pPr marL="342900" indent="-342900">
              <a:buAutoNum type="arabicPeriod"/>
            </a:pPr>
            <a:r>
              <a:rPr lang="en-US" dirty="0" smtClean="0"/>
              <a:t>Film quality (electrical defects)</a:t>
            </a:r>
          </a:p>
          <a:p>
            <a:pPr marL="342900" indent="-342900">
              <a:buAutoNum type="arabicPeriod"/>
            </a:pPr>
            <a:r>
              <a:rPr lang="en-US" dirty="0" smtClean="0"/>
              <a:t>film </a:t>
            </a:r>
            <a:r>
              <a:rPr lang="en-US" dirty="0" smtClean="0"/>
              <a:t>morphology</a:t>
            </a:r>
          </a:p>
          <a:p>
            <a:pPr marL="342900" indent="-342900">
              <a:buAutoNum type="arabicPeriod"/>
            </a:pPr>
            <a:r>
              <a:rPr lang="en-US" dirty="0" smtClean="0"/>
              <a:t>thermal </a:t>
            </a:r>
            <a:r>
              <a:rPr lang="en-US" dirty="0" smtClean="0"/>
              <a:t>stability</a:t>
            </a:r>
          </a:p>
          <a:p>
            <a:pPr marL="342900" indent="-342900">
              <a:buAutoNum type="arabicPeriod"/>
            </a:pPr>
            <a:r>
              <a:rPr lang="en-US" dirty="0" smtClean="0"/>
              <a:t>Effect to carrier mobility</a:t>
            </a:r>
          </a:p>
          <a:p>
            <a:pPr marL="342900" indent="-342900">
              <a:buAutoNum type="arabicPeriod"/>
            </a:pPr>
            <a:r>
              <a:rPr lang="en-US" dirty="0" smtClean="0"/>
              <a:t>Deposition </a:t>
            </a:r>
            <a:r>
              <a:rPr lang="en-US" dirty="0" smtClean="0"/>
              <a:t>rate</a:t>
            </a:r>
          </a:p>
        </p:txBody>
      </p:sp>
      <p:pic>
        <p:nvPicPr>
          <p:cNvPr id="15364" name="Picture 4" descr="http://trustearthpulse.com/blog/wp-content/uploads/2010/03/QuantumTunneling-300x162.png"/>
          <p:cNvPicPr>
            <a:picLocks noChangeAspect="1" noChangeArrowheads="1"/>
          </p:cNvPicPr>
          <p:nvPr/>
        </p:nvPicPr>
        <p:blipFill>
          <a:blip r:embed="rId3"/>
          <a:srcRect/>
          <a:stretch>
            <a:fillRect/>
          </a:stretch>
        </p:blipFill>
        <p:spPr bwMode="auto">
          <a:xfrm>
            <a:off x="5143504" y="2428868"/>
            <a:ext cx="2857500" cy="1543051"/>
          </a:xfrm>
          <a:prstGeom prst="rect">
            <a:avLst/>
          </a:prstGeom>
          <a:noFill/>
        </p:spPr>
      </p:pic>
      <p:sp>
        <p:nvSpPr>
          <p:cNvPr id="7" name="矩形 6"/>
          <p:cNvSpPr/>
          <p:nvPr/>
        </p:nvSpPr>
        <p:spPr>
          <a:xfrm>
            <a:off x="4929190" y="2928934"/>
            <a:ext cx="659155" cy="261610"/>
          </a:xfrm>
          <a:prstGeom prst="rect">
            <a:avLst/>
          </a:prstGeom>
        </p:spPr>
        <p:txBody>
          <a:bodyPr wrap="none">
            <a:spAutoFit/>
          </a:bodyPr>
          <a:lstStyle/>
          <a:p>
            <a:r>
              <a:rPr lang="en-US" sz="1100" dirty="0" smtClean="0"/>
              <a:t>Electron</a:t>
            </a:r>
            <a:endParaRPr lang="zh-CN" altLang="en-US" sz="1100" dirty="0"/>
          </a:p>
        </p:txBody>
      </p:sp>
      <p:sp>
        <p:nvSpPr>
          <p:cNvPr id="8" name="矩形 7"/>
          <p:cNvSpPr/>
          <p:nvPr/>
        </p:nvSpPr>
        <p:spPr>
          <a:xfrm>
            <a:off x="7572396" y="2786058"/>
            <a:ext cx="659155" cy="261610"/>
          </a:xfrm>
          <a:prstGeom prst="rect">
            <a:avLst/>
          </a:prstGeom>
        </p:spPr>
        <p:txBody>
          <a:bodyPr wrap="none">
            <a:spAutoFit/>
          </a:bodyPr>
          <a:lstStyle/>
          <a:p>
            <a:r>
              <a:rPr lang="en-US" sz="1100" dirty="0" smtClean="0"/>
              <a:t>Electron</a:t>
            </a:r>
            <a:endParaRPr lang="zh-CN" altLang="en-US" sz="1100" dirty="0"/>
          </a:p>
        </p:txBody>
      </p:sp>
      <p:sp>
        <p:nvSpPr>
          <p:cNvPr id="9" name="矩形 8"/>
          <p:cNvSpPr/>
          <p:nvPr/>
        </p:nvSpPr>
        <p:spPr>
          <a:xfrm>
            <a:off x="6572264" y="2214554"/>
            <a:ext cx="1234633" cy="261610"/>
          </a:xfrm>
          <a:prstGeom prst="rect">
            <a:avLst/>
          </a:prstGeom>
        </p:spPr>
        <p:txBody>
          <a:bodyPr wrap="none">
            <a:spAutoFit/>
          </a:bodyPr>
          <a:lstStyle/>
          <a:p>
            <a:r>
              <a:rPr lang="en-US" sz="1100" dirty="0" smtClean="0"/>
              <a:t>Dielectric (barrier)</a:t>
            </a:r>
            <a:endParaRPr lang="zh-CN" altLang="en-US" sz="1100" dirty="0"/>
          </a:p>
        </p:txBody>
      </p:sp>
      <p:pic>
        <p:nvPicPr>
          <p:cNvPr id="10" name="Picture 5"/>
          <p:cNvPicPr>
            <a:picLocks noChangeAspect="1" noChangeArrowheads="1"/>
          </p:cNvPicPr>
          <p:nvPr/>
        </p:nvPicPr>
        <p:blipFill>
          <a:blip r:embed="rId4"/>
          <a:srcRect/>
          <a:stretch>
            <a:fillRect/>
          </a:stretch>
        </p:blipFill>
        <p:spPr bwMode="auto">
          <a:xfrm>
            <a:off x="571472" y="2357430"/>
            <a:ext cx="2790858" cy="23282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1033681" cy="400110"/>
          </a:xfrm>
          <a:prstGeom prst="rect">
            <a:avLst/>
          </a:prstGeom>
          <a:noFill/>
        </p:spPr>
        <p:txBody>
          <a:bodyPr wrap="none" rtlCol="0">
            <a:spAutoFit/>
          </a:bodyPr>
          <a:lstStyle/>
          <a:p>
            <a:r>
              <a:rPr lang="en-US" altLang="zh-CN" sz="2000" b="1" dirty="0" smtClean="0"/>
              <a:t>Resume</a:t>
            </a:r>
            <a:endParaRPr lang="zh-CN" altLang="en-US" sz="2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2886111" cy="400110"/>
          </a:xfrm>
          <a:prstGeom prst="rect">
            <a:avLst/>
          </a:prstGeom>
          <a:noFill/>
        </p:spPr>
        <p:txBody>
          <a:bodyPr wrap="none" rtlCol="0">
            <a:spAutoFit/>
          </a:bodyPr>
          <a:lstStyle/>
          <a:p>
            <a:r>
              <a:rPr lang="en-US" altLang="zh-CN" sz="2000" b="1" dirty="0" smtClean="0"/>
              <a:t>New techniques – Fin FET</a:t>
            </a:r>
            <a:endParaRPr lang="zh-CN" altLang="en-US" sz="2000" b="1" dirty="0"/>
          </a:p>
        </p:txBody>
      </p:sp>
      <p:pic>
        <p:nvPicPr>
          <p:cNvPr id="17409" name="Picture 1" descr="C:\fanqian\新建文件夹\ppt\Planar FET versus FinFET.jpg"/>
          <p:cNvPicPr>
            <a:picLocks noChangeAspect="1" noChangeArrowheads="1"/>
          </p:cNvPicPr>
          <p:nvPr/>
        </p:nvPicPr>
        <p:blipFill>
          <a:blip r:embed="rId2"/>
          <a:srcRect/>
          <a:stretch>
            <a:fillRect/>
          </a:stretch>
        </p:blipFill>
        <p:spPr bwMode="auto">
          <a:xfrm>
            <a:off x="1258918" y="1805688"/>
            <a:ext cx="6956420" cy="3052072"/>
          </a:xfrm>
          <a:prstGeom prst="rect">
            <a:avLst/>
          </a:prstGeom>
          <a:noFill/>
        </p:spPr>
      </p:pic>
      <p:sp>
        <p:nvSpPr>
          <p:cNvPr id="4" name="矩形 3"/>
          <p:cNvSpPr/>
          <p:nvPr/>
        </p:nvSpPr>
        <p:spPr>
          <a:xfrm>
            <a:off x="714348" y="785794"/>
            <a:ext cx="8143932" cy="923330"/>
          </a:xfrm>
          <a:prstGeom prst="rect">
            <a:avLst/>
          </a:prstGeom>
        </p:spPr>
        <p:txBody>
          <a:bodyPr wrap="square">
            <a:spAutoFit/>
          </a:bodyPr>
          <a:lstStyle/>
          <a:p>
            <a:r>
              <a:rPr lang="en-US" dirty="0" smtClean="0"/>
              <a:t>In </a:t>
            </a:r>
            <a:r>
              <a:rPr lang="en-US" dirty="0" err="1" smtClean="0"/>
              <a:t>FinFET</a:t>
            </a:r>
            <a:r>
              <a:rPr lang="en-US" dirty="0" smtClean="0"/>
              <a:t>, the </a:t>
            </a:r>
            <a:r>
              <a:rPr lang="en-US" dirty="0" smtClean="0"/>
              <a:t>conducting channel is wrapped by a thin silicon "fin", which forms the body of the device. The thickness of the fin (measured in the direction from source to drain) determines the effective channel length of the device.</a:t>
            </a:r>
            <a:endParaRPr lang="zh-CN" altLang="en-US" dirty="0"/>
          </a:p>
        </p:txBody>
      </p:sp>
      <p:sp>
        <p:nvSpPr>
          <p:cNvPr id="5" name="矩形 4"/>
          <p:cNvSpPr/>
          <p:nvPr/>
        </p:nvSpPr>
        <p:spPr>
          <a:xfrm>
            <a:off x="642910" y="4857760"/>
            <a:ext cx="8143932" cy="1754326"/>
          </a:xfrm>
          <a:prstGeom prst="rect">
            <a:avLst/>
          </a:prstGeom>
        </p:spPr>
        <p:txBody>
          <a:bodyPr wrap="square">
            <a:spAutoFit/>
          </a:bodyPr>
          <a:lstStyle/>
          <a:p>
            <a:r>
              <a:rPr lang="en-US" dirty="0" smtClean="0"/>
              <a:t>Advantages:</a:t>
            </a:r>
          </a:p>
          <a:p>
            <a:pPr>
              <a:buFont typeface="Wingdings" pitchFamily="2" charset="2"/>
              <a:buChar char="p"/>
            </a:pPr>
            <a:r>
              <a:rPr lang="en-US" dirty="0" smtClean="0"/>
              <a:t>Lower leakage currents caused by a fully depleted channel region</a:t>
            </a:r>
          </a:p>
          <a:p>
            <a:pPr>
              <a:buFont typeface="Wingdings" pitchFamily="2" charset="2"/>
              <a:buChar char="p"/>
            </a:pPr>
            <a:r>
              <a:rPr lang="en-US" dirty="0" smtClean="0"/>
              <a:t>Reduced short-channel effects</a:t>
            </a:r>
          </a:p>
          <a:p>
            <a:pPr>
              <a:buFont typeface="Wingdings" pitchFamily="2" charset="2"/>
              <a:buChar char="p"/>
            </a:pPr>
            <a:r>
              <a:rPr lang="en-US" dirty="0" smtClean="0"/>
              <a:t>More transistors/unit area due to 3D layout</a:t>
            </a:r>
          </a:p>
          <a:p>
            <a:pPr>
              <a:buFont typeface="Wingdings" pitchFamily="2" charset="2"/>
              <a:buChar char="p"/>
            </a:pPr>
            <a:r>
              <a:rPr lang="en-US" dirty="0" smtClean="0"/>
              <a:t>Less variation effects from </a:t>
            </a:r>
            <a:r>
              <a:rPr lang="en-US" dirty="0" err="1" smtClean="0"/>
              <a:t>dopant</a:t>
            </a:r>
            <a:r>
              <a:rPr lang="en-US" dirty="0" smtClean="0"/>
              <a:t> </a:t>
            </a:r>
            <a:r>
              <a:rPr lang="en-US" dirty="0" smtClean="0"/>
              <a:t>fluctuation</a:t>
            </a:r>
          </a:p>
          <a:p>
            <a:pPr>
              <a:buFont typeface="Wingdings" pitchFamily="2" charset="2"/>
              <a:buChar char="p"/>
            </a:pPr>
            <a:r>
              <a:rPr lang="en-US" dirty="0" smtClean="0"/>
              <a:t>Lower </a:t>
            </a:r>
            <a:r>
              <a:rPr lang="en-US" dirty="0" smtClean="0"/>
              <a:t>retention voltage in SRAMs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2886111" cy="400110"/>
          </a:xfrm>
          <a:prstGeom prst="rect">
            <a:avLst/>
          </a:prstGeom>
          <a:noFill/>
        </p:spPr>
        <p:txBody>
          <a:bodyPr wrap="none" rtlCol="0">
            <a:spAutoFit/>
          </a:bodyPr>
          <a:lstStyle/>
          <a:p>
            <a:r>
              <a:rPr lang="en-US" altLang="zh-CN" sz="2000" b="1" dirty="0" smtClean="0"/>
              <a:t>New techniques – Fin FET</a:t>
            </a:r>
            <a:endParaRPr lang="zh-CN" altLang="en-US" sz="2000" b="1" dirty="0"/>
          </a:p>
        </p:txBody>
      </p:sp>
      <p:sp>
        <p:nvSpPr>
          <p:cNvPr id="6" name="矩形 5"/>
          <p:cNvSpPr/>
          <p:nvPr/>
        </p:nvSpPr>
        <p:spPr>
          <a:xfrm>
            <a:off x="571472" y="785794"/>
            <a:ext cx="6425798" cy="369332"/>
          </a:xfrm>
          <a:prstGeom prst="rect">
            <a:avLst/>
          </a:prstGeom>
        </p:spPr>
        <p:txBody>
          <a:bodyPr wrap="none">
            <a:spAutoFit/>
          </a:bodyPr>
          <a:lstStyle/>
          <a:p>
            <a:r>
              <a:rPr lang="en-US" b="1" dirty="0" smtClean="0"/>
              <a:t>Intel</a:t>
            </a:r>
            <a:r>
              <a:rPr lang="en-US" dirty="0" smtClean="0"/>
              <a:t> patented </a:t>
            </a:r>
            <a:r>
              <a:rPr lang="en-US" dirty="0" err="1" smtClean="0"/>
              <a:t>nonplanar</a:t>
            </a:r>
            <a:r>
              <a:rPr lang="en-US" dirty="0" smtClean="0"/>
              <a:t> </a:t>
            </a:r>
            <a:r>
              <a:rPr lang="en-US" dirty="0" smtClean="0"/>
              <a:t>transistor </a:t>
            </a:r>
            <a:r>
              <a:rPr lang="en-US" dirty="0" smtClean="0"/>
              <a:t>architecture: Tri-gate transistor</a:t>
            </a:r>
            <a:endParaRPr lang="zh-CN" altLang="en-US" dirty="0"/>
          </a:p>
        </p:txBody>
      </p:sp>
      <p:pic>
        <p:nvPicPr>
          <p:cNvPr id="43011" name="Picture 3" descr="C:\fanqian\新建文件夹\ppt\Trigate.jpg"/>
          <p:cNvPicPr>
            <a:picLocks noChangeAspect="1" noChangeArrowheads="1"/>
          </p:cNvPicPr>
          <p:nvPr/>
        </p:nvPicPr>
        <p:blipFill>
          <a:blip r:embed="rId2"/>
          <a:srcRect/>
          <a:stretch>
            <a:fillRect/>
          </a:stretch>
        </p:blipFill>
        <p:spPr bwMode="auto">
          <a:xfrm>
            <a:off x="1071538" y="1214422"/>
            <a:ext cx="4276725" cy="1704975"/>
          </a:xfrm>
          <a:prstGeom prst="rect">
            <a:avLst/>
          </a:prstGeom>
          <a:noFill/>
        </p:spPr>
      </p:pic>
      <p:pic>
        <p:nvPicPr>
          <p:cNvPr id="43012" name="Picture 4" descr="C:\fanqian\新建文件夹\ppt\FinFET1.gif"/>
          <p:cNvPicPr>
            <a:picLocks noChangeAspect="1" noChangeArrowheads="1"/>
          </p:cNvPicPr>
          <p:nvPr/>
        </p:nvPicPr>
        <p:blipFill>
          <a:blip r:embed="rId3"/>
          <a:srcRect/>
          <a:stretch>
            <a:fillRect/>
          </a:stretch>
        </p:blipFill>
        <p:spPr bwMode="auto">
          <a:xfrm>
            <a:off x="1071538" y="3053018"/>
            <a:ext cx="5121722" cy="3804982"/>
          </a:xfrm>
          <a:prstGeom prst="rect">
            <a:avLst/>
          </a:prstGeom>
          <a:noFill/>
        </p:spPr>
      </p:pic>
      <p:pic>
        <p:nvPicPr>
          <p:cNvPr id="43013" name="Picture 5" descr="C:\fanqian\新建文件夹\ppt\32nm_FinFet_SRAM_Array-resized-600.png"/>
          <p:cNvPicPr>
            <a:picLocks noChangeAspect="1" noChangeArrowheads="1"/>
          </p:cNvPicPr>
          <p:nvPr/>
        </p:nvPicPr>
        <p:blipFill>
          <a:blip r:embed="rId4"/>
          <a:srcRect/>
          <a:stretch>
            <a:fillRect/>
          </a:stretch>
        </p:blipFill>
        <p:spPr bwMode="auto">
          <a:xfrm>
            <a:off x="5600848" y="1071546"/>
            <a:ext cx="2828804" cy="1900012"/>
          </a:xfrm>
          <a:prstGeom prst="rect">
            <a:avLst/>
          </a:prstGeom>
          <a:noFill/>
        </p:spPr>
      </p:pic>
      <p:pic>
        <p:nvPicPr>
          <p:cNvPr id="43014" name="Picture 6"/>
          <p:cNvPicPr>
            <a:picLocks noChangeAspect="1" noChangeArrowheads="1"/>
          </p:cNvPicPr>
          <p:nvPr/>
        </p:nvPicPr>
        <p:blipFill>
          <a:blip r:embed="rId5"/>
          <a:srcRect/>
          <a:stretch>
            <a:fillRect/>
          </a:stretch>
        </p:blipFill>
        <p:spPr bwMode="auto">
          <a:xfrm>
            <a:off x="6934200" y="5562600"/>
            <a:ext cx="2209800" cy="1295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749057" cy="400110"/>
          </a:xfrm>
          <a:prstGeom prst="rect">
            <a:avLst/>
          </a:prstGeom>
          <a:noFill/>
        </p:spPr>
        <p:txBody>
          <a:bodyPr wrap="none" rtlCol="0">
            <a:spAutoFit/>
          </a:bodyPr>
          <a:lstStyle/>
          <a:p>
            <a:r>
              <a:rPr lang="en-US" altLang="zh-CN" sz="2000" b="1" dirty="0" smtClean="0"/>
              <a:t>New techniques – </a:t>
            </a:r>
            <a:r>
              <a:rPr lang="en-US" sz="2000" b="1" dirty="0" smtClean="0"/>
              <a:t>Silicon on </a:t>
            </a:r>
            <a:r>
              <a:rPr lang="en-US" sz="2000" b="1" dirty="0" smtClean="0"/>
              <a:t>insulator (</a:t>
            </a:r>
            <a:r>
              <a:rPr lang="en-US" altLang="zh-CN" sz="2000" b="1" dirty="0" smtClean="0"/>
              <a:t>SOI)</a:t>
            </a:r>
            <a:endParaRPr lang="zh-CN" altLang="en-US" sz="2000" b="1" dirty="0"/>
          </a:p>
        </p:txBody>
      </p:sp>
      <p:sp>
        <p:nvSpPr>
          <p:cNvPr id="4" name="矩形 3"/>
          <p:cNvSpPr/>
          <p:nvPr/>
        </p:nvSpPr>
        <p:spPr>
          <a:xfrm>
            <a:off x="571472" y="928670"/>
            <a:ext cx="4429156" cy="1477328"/>
          </a:xfrm>
          <a:prstGeom prst="rect">
            <a:avLst/>
          </a:prstGeom>
        </p:spPr>
        <p:txBody>
          <a:bodyPr wrap="square">
            <a:spAutoFit/>
          </a:bodyPr>
          <a:lstStyle/>
          <a:p>
            <a:r>
              <a:rPr lang="en-US" b="1" dirty="0" smtClean="0"/>
              <a:t>Silicon on insulator</a:t>
            </a:r>
            <a:r>
              <a:rPr lang="en-US" dirty="0" smtClean="0"/>
              <a:t> (</a:t>
            </a:r>
            <a:r>
              <a:rPr lang="en-US" b="1" dirty="0" smtClean="0"/>
              <a:t>SOI</a:t>
            </a:r>
            <a:r>
              <a:rPr lang="en-US" dirty="0" smtClean="0"/>
              <a:t>) technology refers to the use of a layered silicon-insulator-silicon substrate in place of conventional silicon substrates in semiconductor </a:t>
            </a:r>
            <a:r>
              <a:rPr lang="en-US" dirty="0" smtClean="0"/>
              <a:t>manufacturing. </a:t>
            </a:r>
            <a:endParaRPr lang="zh-CN" altLang="en-US" dirty="0"/>
          </a:p>
        </p:txBody>
      </p:sp>
      <p:pic>
        <p:nvPicPr>
          <p:cNvPr id="16385" name="Picture 1"/>
          <p:cNvPicPr>
            <a:picLocks noChangeAspect="1" noChangeArrowheads="1"/>
          </p:cNvPicPr>
          <p:nvPr/>
        </p:nvPicPr>
        <p:blipFill>
          <a:blip r:embed="rId2"/>
          <a:srcRect/>
          <a:stretch>
            <a:fillRect/>
          </a:stretch>
        </p:blipFill>
        <p:spPr bwMode="auto">
          <a:xfrm>
            <a:off x="5143504" y="642918"/>
            <a:ext cx="3478260" cy="1982732"/>
          </a:xfrm>
          <a:prstGeom prst="rect">
            <a:avLst/>
          </a:prstGeom>
          <a:noFill/>
          <a:ln w="9525">
            <a:noFill/>
            <a:miter lim="800000"/>
            <a:headEnd/>
            <a:tailEnd/>
          </a:ln>
          <a:effectLst/>
        </p:spPr>
      </p:pic>
      <p:pic>
        <p:nvPicPr>
          <p:cNvPr id="16386" name="Picture 2" descr="C:\fanqian\新建文件夹\ppt\C0305-Figure4.gif"/>
          <p:cNvPicPr>
            <a:picLocks noChangeAspect="1" noChangeArrowheads="1"/>
          </p:cNvPicPr>
          <p:nvPr/>
        </p:nvPicPr>
        <p:blipFill>
          <a:blip r:embed="rId3"/>
          <a:srcRect/>
          <a:stretch>
            <a:fillRect/>
          </a:stretch>
        </p:blipFill>
        <p:spPr bwMode="auto">
          <a:xfrm>
            <a:off x="571472" y="2714620"/>
            <a:ext cx="4124622" cy="3827882"/>
          </a:xfrm>
          <a:prstGeom prst="rect">
            <a:avLst/>
          </a:prstGeom>
          <a:noFill/>
        </p:spPr>
      </p:pic>
      <p:pic>
        <p:nvPicPr>
          <p:cNvPr id="16387" name="Picture 3" descr="C:\fanqian\新建文件夹\ppt\p-soi-tech-adv-1.gif"/>
          <p:cNvPicPr>
            <a:picLocks noChangeAspect="1" noChangeArrowheads="1"/>
          </p:cNvPicPr>
          <p:nvPr/>
        </p:nvPicPr>
        <p:blipFill>
          <a:blip r:embed="rId4"/>
          <a:srcRect/>
          <a:stretch>
            <a:fillRect/>
          </a:stretch>
        </p:blipFill>
        <p:spPr bwMode="auto">
          <a:xfrm>
            <a:off x="5000628" y="3071810"/>
            <a:ext cx="3381428" cy="351668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p:cNvPicPr>
            <a:picLocks noChangeAspect="1" noChangeArrowheads="1"/>
          </p:cNvPicPr>
          <p:nvPr/>
        </p:nvPicPr>
        <p:blipFill>
          <a:blip r:embed="rId2"/>
          <a:srcRect/>
          <a:stretch>
            <a:fillRect/>
          </a:stretch>
        </p:blipFill>
        <p:spPr bwMode="auto">
          <a:xfrm>
            <a:off x="5786446" y="642918"/>
            <a:ext cx="2610162" cy="3143272"/>
          </a:xfrm>
          <a:prstGeom prst="rect">
            <a:avLst/>
          </a:prstGeom>
          <a:noFill/>
          <a:ln w="9525">
            <a:noFill/>
            <a:miter lim="800000"/>
            <a:headEnd/>
            <a:tailEnd/>
          </a:ln>
          <a:effectLst/>
        </p:spPr>
      </p:pic>
      <p:sp>
        <p:nvSpPr>
          <p:cNvPr id="3" name="TextBox 2"/>
          <p:cNvSpPr txBox="1"/>
          <p:nvPr/>
        </p:nvSpPr>
        <p:spPr>
          <a:xfrm>
            <a:off x="428596" y="357166"/>
            <a:ext cx="4749057" cy="400110"/>
          </a:xfrm>
          <a:prstGeom prst="rect">
            <a:avLst/>
          </a:prstGeom>
          <a:noFill/>
        </p:spPr>
        <p:txBody>
          <a:bodyPr wrap="none" rtlCol="0">
            <a:spAutoFit/>
          </a:bodyPr>
          <a:lstStyle/>
          <a:p>
            <a:r>
              <a:rPr lang="en-US" altLang="zh-CN" sz="2000" b="1" dirty="0" smtClean="0"/>
              <a:t>New techniques – </a:t>
            </a:r>
            <a:r>
              <a:rPr lang="en-US" sz="2000" b="1" dirty="0" smtClean="0"/>
              <a:t>Silicon on </a:t>
            </a:r>
            <a:r>
              <a:rPr lang="en-US" sz="2000" b="1" dirty="0" smtClean="0"/>
              <a:t>insulator (</a:t>
            </a:r>
            <a:r>
              <a:rPr lang="en-US" altLang="zh-CN" sz="2000" b="1" dirty="0" smtClean="0"/>
              <a:t>SOI)</a:t>
            </a:r>
            <a:endParaRPr lang="zh-CN" altLang="en-US" sz="2000" b="1" dirty="0"/>
          </a:p>
        </p:txBody>
      </p:sp>
      <p:sp>
        <p:nvSpPr>
          <p:cNvPr id="4" name="矩形 3"/>
          <p:cNvSpPr/>
          <p:nvPr/>
        </p:nvSpPr>
        <p:spPr>
          <a:xfrm>
            <a:off x="714348" y="6286520"/>
            <a:ext cx="3143272" cy="369332"/>
          </a:xfrm>
          <a:prstGeom prst="rect">
            <a:avLst/>
          </a:prstGeom>
        </p:spPr>
        <p:txBody>
          <a:bodyPr wrap="square">
            <a:spAutoFit/>
          </a:bodyPr>
          <a:lstStyle/>
          <a:p>
            <a:r>
              <a:rPr lang="en-US" dirty="0" smtClean="0"/>
              <a:t>SOI + Strain engineering</a:t>
            </a:r>
            <a:endParaRPr lang="zh-CN" altLang="en-US" dirty="0"/>
          </a:p>
        </p:txBody>
      </p:sp>
      <p:pic>
        <p:nvPicPr>
          <p:cNvPr id="41986" name="Picture 2" descr="C:\fanqian\新建文件夹\ppt\SOI-layer-thickness-chart.jpg"/>
          <p:cNvPicPr>
            <a:picLocks noChangeAspect="1" noChangeArrowheads="1"/>
          </p:cNvPicPr>
          <p:nvPr/>
        </p:nvPicPr>
        <p:blipFill>
          <a:blip r:embed="rId3"/>
          <a:srcRect/>
          <a:stretch>
            <a:fillRect/>
          </a:stretch>
        </p:blipFill>
        <p:spPr bwMode="auto">
          <a:xfrm>
            <a:off x="6000760" y="4071942"/>
            <a:ext cx="2593804" cy="2386300"/>
          </a:xfrm>
          <a:prstGeom prst="rect">
            <a:avLst/>
          </a:prstGeom>
          <a:noFill/>
        </p:spPr>
      </p:pic>
      <p:pic>
        <p:nvPicPr>
          <p:cNvPr id="41987" name="Picture 3" descr="C:\fanqian\新建文件夹\ppt\1-s2.0-S0038110102001491-gr8.gif"/>
          <p:cNvPicPr>
            <a:picLocks noChangeAspect="1" noChangeArrowheads="1"/>
          </p:cNvPicPr>
          <p:nvPr/>
        </p:nvPicPr>
        <p:blipFill>
          <a:blip r:embed="rId4"/>
          <a:srcRect/>
          <a:stretch>
            <a:fillRect/>
          </a:stretch>
        </p:blipFill>
        <p:spPr bwMode="auto">
          <a:xfrm>
            <a:off x="571472" y="4357694"/>
            <a:ext cx="2990152" cy="1886990"/>
          </a:xfrm>
          <a:prstGeom prst="rect">
            <a:avLst/>
          </a:prstGeom>
          <a:noFill/>
        </p:spPr>
      </p:pic>
      <p:sp>
        <p:nvSpPr>
          <p:cNvPr id="9" name="矩形 8"/>
          <p:cNvSpPr/>
          <p:nvPr/>
        </p:nvSpPr>
        <p:spPr>
          <a:xfrm>
            <a:off x="500034" y="1071546"/>
            <a:ext cx="2357454" cy="2031325"/>
          </a:xfrm>
          <a:prstGeom prst="rect">
            <a:avLst/>
          </a:prstGeom>
        </p:spPr>
        <p:txBody>
          <a:bodyPr wrap="square">
            <a:spAutoFit/>
          </a:bodyPr>
          <a:lstStyle/>
          <a:p>
            <a:r>
              <a:rPr lang="en-US" dirty="0" smtClean="0"/>
              <a:t>The way to produce SOI wafer: </a:t>
            </a:r>
            <a:endParaRPr lang="en-US" altLang="zh-CN" dirty="0" smtClean="0"/>
          </a:p>
          <a:p>
            <a:pPr>
              <a:buFont typeface="Arial" pitchFamily="34" charset="0"/>
              <a:buChar char="•"/>
            </a:pPr>
            <a:r>
              <a:rPr lang="en-US" altLang="zh-CN" dirty="0" smtClean="0"/>
              <a:t>H2 implantation + wafer bonding + wafer polishing.</a:t>
            </a:r>
          </a:p>
          <a:p>
            <a:pPr>
              <a:buFont typeface="Arial" pitchFamily="34" charset="0"/>
              <a:buChar char="•"/>
            </a:pPr>
            <a:r>
              <a:rPr lang="en-US" altLang="zh-CN" dirty="0" smtClean="0"/>
              <a:t>O2 implantation + thermal </a:t>
            </a:r>
            <a:r>
              <a:rPr lang="en-US" altLang="zh-CN" dirty="0" smtClean="0"/>
              <a:t>annealing.</a:t>
            </a:r>
            <a:endParaRPr lang="zh-CN" altLang="en-US" dirty="0"/>
          </a:p>
        </p:txBody>
      </p:sp>
      <p:pic>
        <p:nvPicPr>
          <p:cNvPr id="41990" name="Picture 6"/>
          <p:cNvPicPr>
            <a:picLocks noChangeAspect="1" noChangeArrowheads="1"/>
          </p:cNvPicPr>
          <p:nvPr/>
        </p:nvPicPr>
        <p:blipFill>
          <a:blip r:embed="rId5"/>
          <a:srcRect/>
          <a:stretch>
            <a:fillRect/>
          </a:stretch>
        </p:blipFill>
        <p:spPr bwMode="auto">
          <a:xfrm>
            <a:off x="3000364" y="857232"/>
            <a:ext cx="2040314" cy="3571900"/>
          </a:xfrm>
          <a:prstGeom prst="rect">
            <a:avLst/>
          </a:prstGeom>
          <a:noFill/>
          <a:ln w="9525">
            <a:noFill/>
            <a:miter lim="800000"/>
            <a:headEnd/>
            <a:tailEnd/>
          </a:ln>
          <a:effectLst/>
        </p:spPr>
      </p:pic>
      <p:sp>
        <p:nvSpPr>
          <p:cNvPr id="13" name="矩形 12"/>
          <p:cNvSpPr/>
          <p:nvPr/>
        </p:nvSpPr>
        <p:spPr>
          <a:xfrm>
            <a:off x="6215074" y="6488668"/>
            <a:ext cx="2143140" cy="369332"/>
          </a:xfrm>
          <a:prstGeom prst="rect">
            <a:avLst/>
          </a:prstGeom>
        </p:spPr>
        <p:txBody>
          <a:bodyPr wrap="square">
            <a:spAutoFit/>
          </a:bodyPr>
          <a:lstStyle/>
          <a:p>
            <a:r>
              <a:rPr lang="en-US" dirty="0" smtClean="0"/>
              <a:t>SOI applications</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5918" y="2214554"/>
            <a:ext cx="5174237" cy="369332"/>
          </a:xfrm>
          <a:prstGeom prst="rect">
            <a:avLst/>
          </a:prstGeom>
          <a:noFill/>
        </p:spPr>
        <p:txBody>
          <a:bodyPr wrap="none" rtlCol="0">
            <a:spAutoFit/>
          </a:bodyPr>
          <a:lstStyle/>
          <a:p>
            <a:r>
              <a:rPr lang="en-US" altLang="zh-CN" dirty="0" smtClean="0"/>
              <a:t>What’s the next technology to ensure Moore’s law ?</a:t>
            </a:r>
            <a:endParaRPr lang="en-US" altLang="zh-CN" dirty="0" smtClean="0"/>
          </a:p>
        </p:txBody>
      </p:sp>
      <p:pic>
        <p:nvPicPr>
          <p:cNvPr id="25601" name="Picture 1"/>
          <p:cNvPicPr>
            <a:picLocks noChangeAspect="1" noChangeArrowheads="1"/>
          </p:cNvPicPr>
          <p:nvPr/>
        </p:nvPicPr>
        <p:blipFill>
          <a:blip r:embed="rId2"/>
          <a:srcRect/>
          <a:stretch>
            <a:fillRect/>
          </a:stretch>
        </p:blipFill>
        <p:spPr bwMode="auto">
          <a:xfrm>
            <a:off x="3286116" y="928670"/>
            <a:ext cx="1933575" cy="1228725"/>
          </a:xfrm>
          <a:prstGeom prst="rect">
            <a:avLst/>
          </a:prstGeom>
          <a:noFill/>
          <a:ln w="9525">
            <a:noFill/>
            <a:miter lim="800000"/>
            <a:headEnd/>
            <a:tailEnd/>
          </a:ln>
          <a:effectLst/>
        </p:spPr>
      </p:pic>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pic>
        <p:nvPicPr>
          <p:cNvPr id="25602" name="Picture 2" descr="C:\fanqian\新建文件夹\ppt\stack.jpg"/>
          <p:cNvPicPr>
            <a:picLocks noChangeAspect="1" noChangeArrowheads="1"/>
          </p:cNvPicPr>
          <p:nvPr/>
        </p:nvPicPr>
        <p:blipFill>
          <a:blip r:embed="rId3" cstate="print"/>
          <a:srcRect/>
          <a:stretch>
            <a:fillRect/>
          </a:stretch>
        </p:blipFill>
        <p:spPr bwMode="auto">
          <a:xfrm>
            <a:off x="3192108" y="3329038"/>
            <a:ext cx="2308586" cy="2886044"/>
          </a:xfrm>
          <a:prstGeom prst="rect">
            <a:avLst/>
          </a:prstGeom>
          <a:noFill/>
        </p:spPr>
      </p:pic>
      <p:pic>
        <p:nvPicPr>
          <p:cNvPr id="25603" name="Picture 3" descr="C:\fanqian\新建文件夹\ppt\3D integrated systems_pavlidis.jpg"/>
          <p:cNvPicPr>
            <a:picLocks noChangeAspect="1" noChangeArrowheads="1"/>
          </p:cNvPicPr>
          <p:nvPr/>
        </p:nvPicPr>
        <p:blipFill>
          <a:blip r:embed="rId4"/>
          <a:srcRect/>
          <a:stretch>
            <a:fillRect/>
          </a:stretch>
        </p:blipFill>
        <p:spPr bwMode="auto">
          <a:xfrm>
            <a:off x="6014464" y="3643314"/>
            <a:ext cx="3129536" cy="2065982"/>
          </a:xfrm>
          <a:prstGeom prst="rect">
            <a:avLst/>
          </a:prstGeom>
          <a:noFill/>
        </p:spPr>
      </p:pic>
      <p:pic>
        <p:nvPicPr>
          <p:cNvPr id="25605" name="Picture 5" descr="C:\fanqian\新建文件夹\ppt\3e8f6100-b258-4b73-a82d-73c88d831ab9_H9Y8391.jpg"/>
          <p:cNvPicPr>
            <a:picLocks noChangeAspect="1" noChangeArrowheads="1"/>
          </p:cNvPicPr>
          <p:nvPr/>
        </p:nvPicPr>
        <p:blipFill>
          <a:blip r:embed="rId5"/>
          <a:srcRect/>
          <a:stretch>
            <a:fillRect/>
          </a:stretch>
        </p:blipFill>
        <p:spPr bwMode="auto">
          <a:xfrm>
            <a:off x="214282" y="4143380"/>
            <a:ext cx="2381922" cy="1589092"/>
          </a:xfrm>
          <a:prstGeom prst="rect">
            <a:avLst/>
          </a:prstGeom>
          <a:noFill/>
        </p:spPr>
      </p:pic>
      <p:sp>
        <p:nvSpPr>
          <p:cNvPr id="9" name="右箭头 8"/>
          <p:cNvSpPr/>
          <p:nvPr/>
        </p:nvSpPr>
        <p:spPr>
          <a:xfrm>
            <a:off x="2714612" y="4857760"/>
            <a:ext cx="42862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5572132" y="4857760"/>
            <a:ext cx="42862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596" y="357166"/>
            <a:ext cx="6382516" cy="400110"/>
          </a:xfrm>
          <a:prstGeom prst="rect">
            <a:avLst/>
          </a:prstGeom>
          <a:noFill/>
        </p:spPr>
        <p:txBody>
          <a:bodyPr wrap="none" rtlCol="0">
            <a:spAutoFit/>
          </a:bodyPr>
          <a:lstStyle/>
          <a:p>
            <a:r>
              <a:rPr lang="en-US" altLang="zh-CN" sz="2000" b="1" dirty="0" smtClean="0"/>
              <a:t>Next generation technology – 3D IC, die to wafer attaching</a:t>
            </a:r>
            <a:endParaRPr lang="zh-CN" altLang="en-US" sz="2000" b="1" dirty="0"/>
          </a:p>
        </p:txBody>
      </p:sp>
      <p:sp>
        <p:nvSpPr>
          <p:cNvPr id="6" name="矩形 5"/>
          <p:cNvSpPr/>
          <p:nvPr/>
        </p:nvSpPr>
        <p:spPr>
          <a:xfrm>
            <a:off x="857224" y="157161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Bulk Si</a:t>
            </a:r>
            <a:endParaRPr lang="zh-CN" altLang="en-US" dirty="0"/>
          </a:p>
        </p:txBody>
      </p:sp>
      <p:cxnSp>
        <p:nvCxnSpPr>
          <p:cNvPr id="11" name="直接连接符 10"/>
          <p:cNvCxnSpPr/>
          <p:nvPr/>
        </p:nvCxnSpPr>
        <p:spPr>
          <a:xfrm>
            <a:off x="969620"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69620"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5720" y="1214422"/>
            <a:ext cx="939681" cy="261610"/>
          </a:xfrm>
          <a:prstGeom prst="rect">
            <a:avLst/>
          </a:prstGeom>
          <a:noFill/>
        </p:spPr>
        <p:txBody>
          <a:bodyPr wrap="none" rtlCol="0">
            <a:spAutoFit/>
          </a:bodyPr>
          <a:lstStyle/>
          <a:p>
            <a:r>
              <a:rPr lang="en-US" altLang="zh-CN" sz="1100" dirty="0" smtClean="0"/>
              <a:t>CMOS  layers</a:t>
            </a:r>
            <a:endParaRPr lang="zh-CN" altLang="en-US" sz="1100" dirty="0"/>
          </a:p>
        </p:txBody>
      </p:sp>
      <p:cxnSp>
        <p:nvCxnSpPr>
          <p:cNvPr id="17" name="直接箭头连接符 16"/>
          <p:cNvCxnSpPr>
            <a:stCxn id="15" idx="2"/>
          </p:cNvCxnSpPr>
          <p:nvPr/>
        </p:nvCxnSpPr>
        <p:spPr>
          <a:xfrm rot="16200000" flipH="1">
            <a:off x="758602" y="1472990"/>
            <a:ext cx="167018" cy="17310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143240" y="157161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p:cNvSpPr/>
          <p:nvPr/>
        </p:nvSpPr>
        <p:spPr>
          <a:xfrm>
            <a:off x="3143240" y="1214422"/>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Carrier</a:t>
            </a:r>
            <a:endParaRPr lang="zh-CN" altLang="en-US" dirty="0"/>
          </a:p>
        </p:txBody>
      </p:sp>
      <p:sp>
        <p:nvSpPr>
          <p:cNvPr id="30" name="矩形 29"/>
          <p:cNvSpPr/>
          <p:nvPr/>
        </p:nvSpPr>
        <p:spPr>
          <a:xfrm>
            <a:off x="5500694" y="1714488"/>
            <a:ext cx="185738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p:cNvSpPr/>
          <p:nvPr/>
        </p:nvSpPr>
        <p:spPr>
          <a:xfrm>
            <a:off x="5500694" y="1357298"/>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857224" y="3071810"/>
            <a:ext cx="185738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p:cNvSpPr/>
          <p:nvPr/>
        </p:nvSpPr>
        <p:spPr>
          <a:xfrm>
            <a:off x="857224" y="2714620"/>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019150" y="3214686"/>
            <a:ext cx="58738"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441428" y="3214686"/>
            <a:ext cx="58738"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p:cNvSpPr/>
          <p:nvPr/>
        </p:nvSpPr>
        <p:spPr>
          <a:xfrm>
            <a:off x="1882756" y="3214686"/>
            <a:ext cx="58738"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a:off x="2416160" y="3214686"/>
            <a:ext cx="58738"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p:cNvSpPr/>
          <p:nvPr/>
        </p:nvSpPr>
        <p:spPr>
          <a:xfrm>
            <a:off x="3214678" y="3071810"/>
            <a:ext cx="185738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3214678" y="2714620"/>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3376604"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3798882"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p:cNvSpPr/>
          <p:nvPr/>
        </p:nvSpPr>
        <p:spPr>
          <a:xfrm>
            <a:off x="4240210"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4773614"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1" name="直接连接符 50"/>
          <p:cNvCxnSpPr/>
          <p:nvPr/>
        </p:nvCxnSpPr>
        <p:spPr>
          <a:xfrm>
            <a:off x="3214678" y="3429000"/>
            <a:ext cx="1857388"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390415" y="3412325"/>
            <a:ext cx="36000" cy="83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3812096" y="3412333"/>
            <a:ext cx="36000" cy="83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p:cNvSpPr/>
          <p:nvPr/>
        </p:nvSpPr>
        <p:spPr>
          <a:xfrm>
            <a:off x="4255295" y="3412333"/>
            <a:ext cx="36000" cy="83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矩形 55"/>
          <p:cNvSpPr/>
          <p:nvPr/>
        </p:nvSpPr>
        <p:spPr>
          <a:xfrm>
            <a:off x="4786314" y="3412333"/>
            <a:ext cx="36000" cy="83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500694" y="3071810"/>
            <a:ext cx="185738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p:cNvSpPr/>
          <p:nvPr/>
        </p:nvSpPr>
        <p:spPr>
          <a:xfrm>
            <a:off x="5500694" y="2714620"/>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矩形 60"/>
          <p:cNvSpPr/>
          <p:nvPr/>
        </p:nvSpPr>
        <p:spPr>
          <a:xfrm>
            <a:off x="5662620"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6084898"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p:nvPr/>
        </p:nvSpPr>
        <p:spPr>
          <a:xfrm>
            <a:off x="6526226"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7059630" y="3214686"/>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5" name="直接连接符 64"/>
          <p:cNvCxnSpPr/>
          <p:nvPr/>
        </p:nvCxnSpPr>
        <p:spPr>
          <a:xfrm>
            <a:off x="5500694" y="3429000"/>
            <a:ext cx="1857388"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5673254" y="3224211"/>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p:cNvSpPr/>
          <p:nvPr/>
        </p:nvSpPr>
        <p:spPr>
          <a:xfrm>
            <a:off x="6094423" y="3221036"/>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70"/>
          <p:cNvSpPr/>
          <p:nvPr/>
        </p:nvSpPr>
        <p:spPr>
          <a:xfrm>
            <a:off x="6535751" y="3217861"/>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p:cNvSpPr/>
          <p:nvPr/>
        </p:nvSpPr>
        <p:spPr>
          <a:xfrm>
            <a:off x="7072330" y="3221036"/>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矩形 72"/>
          <p:cNvSpPr/>
          <p:nvPr/>
        </p:nvSpPr>
        <p:spPr>
          <a:xfrm>
            <a:off x="857224" y="4214818"/>
            <a:ext cx="185738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矩形 75"/>
          <p:cNvSpPr/>
          <p:nvPr/>
        </p:nvSpPr>
        <p:spPr>
          <a:xfrm>
            <a:off x="857224" y="3857628"/>
            <a:ext cx="185738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矩形 76"/>
          <p:cNvSpPr/>
          <p:nvPr/>
        </p:nvSpPr>
        <p:spPr>
          <a:xfrm>
            <a:off x="1019150"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p:cNvSpPr/>
          <p:nvPr/>
        </p:nvSpPr>
        <p:spPr>
          <a:xfrm>
            <a:off x="1441428"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8"/>
          <p:cNvSpPr/>
          <p:nvPr/>
        </p:nvSpPr>
        <p:spPr>
          <a:xfrm>
            <a:off x="1882756"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79"/>
          <p:cNvSpPr/>
          <p:nvPr/>
        </p:nvSpPr>
        <p:spPr>
          <a:xfrm>
            <a:off x="2416160"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1" name="直接连接符 80"/>
          <p:cNvCxnSpPr/>
          <p:nvPr/>
        </p:nvCxnSpPr>
        <p:spPr>
          <a:xfrm>
            <a:off x="857224" y="4572008"/>
            <a:ext cx="1857388"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1029784" y="4367219"/>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矩形 82"/>
          <p:cNvSpPr/>
          <p:nvPr/>
        </p:nvSpPr>
        <p:spPr>
          <a:xfrm>
            <a:off x="1450953" y="4364044"/>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p:cNvSpPr/>
          <p:nvPr/>
        </p:nvSpPr>
        <p:spPr>
          <a:xfrm>
            <a:off x="1892281" y="4360869"/>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p:cNvSpPr/>
          <p:nvPr/>
        </p:nvSpPr>
        <p:spPr>
          <a:xfrm>
            <a:off x="2428860" y="4364044"/>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974700" y="4584708"/>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393803" y="4581533"/>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839893" y="4584708"/>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2376472" y="4581533"/>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3286116" y="4214818"/>
            <a:ext cx="78581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1" name="直接连接符 90"/>
          <p:cNvCxnSpPr/>
          <p:nvPr/>
        </p:nvCxnSpPr>
        <p:spPr>
          <a:xfrm>
            <a:off x="3382954" y="4286256"/>
            <a:ext cx="612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3373429" y="4357694"/>
            <a:ext cx="612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3286116" y="3857628"/>
            <a:ext cx="78581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93"/>
          <p:cNvSpPr/>
          <p:nvPr/>
        </p:nvSpPr>
        <p:spPr>
          <a:xfrm>
            <a:off x="3448042"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矩形 94"/>
          <p:cNvSpPr/>
          <p:nvPr/>
        </p:nvSpPr>
        <p:spPr>
          <a:xfrm>
            <a:off x="3870320" y="4357694"/>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8" name="直接连接符 97"/>
          <p:cNvCxnSpPr/>
          <p:nvPr/>
        </p:nvCxnSpPr>
        <p:spPr>
          <a:xfrm>
            <a:off x="3286116" y="4572008"/>
            <a:ext cx="784800"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3458676" y="4367219"/>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矩形 99"/>
          <p:cNvSpPr/>
          <p:nvPr/>
        </p:nvSpPr>
        <p:spPr>
          <a:xfrm>
            <a:off x="3879845" y="4364044"/>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3403592" y="4584708"/>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822695" y="4581533"/>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p:nvPr/>
        </p:nvCxnSpPr>
        <p:spPr>
          <a:xfrm>
            <a:off x="1857356"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857356"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3255636"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255636"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4143372"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143372"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613090" y="17859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613090" y="18573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6500826" y="17859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6500826" y="18573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969620"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969620"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57356"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57356"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3327074"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327074"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214810"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214810"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5613090"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5613090"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6500826" y="314324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500826" y="321468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969620" y="428625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969620" y="435769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57356" y="428625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57356" y="435769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141" name="矩形 140"/>
          <p:cNvSpPr/>
          <p:nvPr/>
        </p:nvSpPr>
        <p:spPr>
          <a:xfrm>
            <a:off x="857224" y="5715016"/>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Bulk Si</a:t>
            </a:r>
            <a:endParaRPr lang="zh-CN" altLang="en-US" dirty="0"/>
          </a:p>
        </p:txBody>
      </p:sp>
      <p:cxnSp>
        <p:nvCxnSpPr>
          <p:cNvPr id="142" name="直接连接符 141"/>
          <p:cNvCxnSpPr/>
          <p:nvPr/>
        </p:nvCxnSpPr>
        <p:spPr>
          <a:xfrm>
            <a:off x="969620" y="578645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969620" y="585789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1857356" y="578645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857356" y="585789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500034" y="5141924"/>
            <a:ext cx="4786346" cy="158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500034" y="785794"/>
            <a:ext cx="1648208" cy="369332"/>
          </a:xfrm>
          <a:prstGeom prst="rect">
            <a:avLst/>
          </a:prstGeom>
        </p:spPr>
        <p:txBody>
          <a:bodyPr wrap="none">
            <a:spAutoFit/>
          </a:bodyPr>
          <a:lstStyle/>
          <a:p>
            <a:r>
              <a:rPr lang="en-US" altLang="zh-CN" dirty="0" smtClean="0"/>
              <a:t>Memory device</a:t>
            </a:r>
            <a:endParaRPr lang="zh-CN" altLang="en-US" dirty="0"/>
          </a:p>
        </p:txBody>
      </p:sp>
      <p:sp>
        <p:nvSpPr>
          <p:cNvPr id="151" name="矩形 150"/>
          <p:cNvSpPr/>
          <p:nvPr/>
        </p:nvSpPr>
        <p:spPr>
          <a:xfrm>
            <a:off x="428596" y="5143512"/>
            <a:ext cx="1755545" cy="369332"/>
          </a:xfrm>
          <a:prstGeom prst="rect">
            <a:avLst/>
          </a:prstGeom>
        </p:spPr>
        <p:txBody>
          <a:bodyPr wrap="none">
            <a:spAutoFit/>
          </a:bodyPr>
          <a:lstStyle/>
          <a:p>
            <a:r>
              <a:rPr lang="en-US" altLang="zh-CN" dirty="0" smtClean="0"/>
              <a:t>Processor device</a:t>
            </a:r>
            <a:endParaRPr lang="zh-CN" altLang="en-US" dirty="0"/>
          </a:p>
        </p:txBody>
      </p:sp>
      <p:sp>
        <p:nvSpPr>
          <p:cNvPr id="152" name="矩形 151"/>
          <p:cNvSpPr/>
          <p:nvPr/>
        </p:nvSpPr>
        <p:spPr>
          <a:xfrm>
            <a:off x="3214678" y="5715016"/>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3" name="直接连接符 152"/>
          <p:cNvCxnSpPr/>
          <p:nvPr/>
        </p:nvCxnSpPr>
        <p:spPr>
          <a:xfrm>
            <a:off x="3327074" y="578645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327074" y="585789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4214810" y="578645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214810" y="585789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59" name="直接箭头连接符 158"/>
          <p:cNvCxnSpPr/>
          <p:nvPr/>
        </p:nvCxnSpPr>
        <p:spPr>
          <a:xfrm rot="16200000" flipH="1">
            <a:off x="5107785" y="4464851"/>
            <a:ext cx="50006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0" name="直接箭头连接符 159"/>
          <p:cNvCxnSpPr/>
          <p:nvPr/>
        </p:nvCxnSpPr>
        <p:spPr>
          <a:xfrm rot="5400000" flipH="1" flipV="1">
            <a:off x="5179223" y="5607859"/>
            <a:ext cx="57150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3397242" y="5713428"/>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3450429" y="5715016"/>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67" name="直接连接符 166"/>
          <p:cNvCxnSpPr/>
          <p:nvPr/>
        </p:nvCxnSpPr>
        <p:spPr>
          <a:xfrm>
            <a:off x="3732995" y="5713428"/>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3786182" y="5715016"/>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69" name="直接连接符 168"/>
          <p:cNvCxnSpPr/>
          <p:nvPr/>
        </p:nvCxnSpPr>
        <p:spPr>
          <a:xfrm>
            <a:off x="4325936" y="5713428"/>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70" name="矩形 169"/>
          <p:cNvSpPr/>
          <p:nvPr/>
        </p:nvSpPr>
        <p:spPr>
          <a:xfrm>
            <a:off x="4379123" y="5715016"/>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1" name="直接连接符 170"/>
          <p:cNvCxnSpPr/>
          <p:nvPr/>
        </p:nvCxnSpPr>
        <p:spPr>
          <a:xfrm>
            <a:off x="4661689" y="5713428"/>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72" name="矩形 171"/>
          <p:cNvSpPr/>
          <p:nvPr/>
        </p:nvSpPr>
        <p:spPr>
          <a:xfrm>
            <a:off x="4714876" y="5715016"/>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3" name="矩形 172"/>
          <p:cNvSpPr/>
          <p:nvPr/>
        </p:nvSpPr>
        <p:spPr>
          <a:xfrm>
            <a:off x="5792796" y="4786322"/>
            <a:ext cx="78581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4" name="直接连接符 173"/>
          <p:cNvCxnSpPr/>
          <p:nvPr/>
        </p:nvCxnSpPr>
        <p:spPr>
          <a:xfrm>
            <a:off x="5889634" y="4857760"/>
            <a:ext cx="612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5880109" y="4929198"/>
            <a:ext cx="612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176" name="矩形 175"/>
          <p:cNvSpPr/>
          <p:nvPr/>
        </p:nvSpPr>
        <p:spPr>
          <a:xfrm>
            <a:off x="5792796" y="4429132"/>
            <a:ext cx="785818" cy="3571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7" name="矩形 176"/>
          <p:cNvSpPr/>
          <p:nvPr/>
        </p:nvSpPr>
        <p:spPr>
          <a:xfrm>
            <a:off x="5954722" y="4929198"/>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8" name="矩形 177"/>
          <p:cNvSpPr/>
          <p:nvPr/>
        </p:nvSpPr>
        <p:spPr>
          <a:xfrm>
            <a:off x="6377000" y="4929198"/>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9" name="直接连接符 178"/>
          <p:cNvCxnSpPr/>
          <p:nvPr/>
        </p:nvCxnSpPr>
        <p:spPr>
          <a:xfrm>
            <a:off x="5792796" y="5143512"/>
            <a:ext cx="784800"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0" name="矩形 179"/>
          <p:cNvSpPr/>
          <p:nvPr/>
        </p:nvSpPr>
        <p:spPr>
          <a:xfrm>
            <a:off x="5965356" y="4938723"/>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1" name="矩形 180"/>
          <p:cNvSpPr/>
          <p:nvPr/>
        </p:nvSpPr>
        <p:spPr>
          <a:xfrm>
            <a:off x="6386525" y="4935548"/>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2" name="椭圆 181"/>
          <p:cNvSpPr/>
          <p:nvPr/>
        </p:nvSpPr>
        <p:spPr>
          <a:xfrm>
            <a:off x="5910272" y="5156212"/>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6329375" y="5153037"/>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矩形 183"/>
          <p:cNvSpPr/>
          <p:nvPr/>
        </p:nvSpPr>
        <p:spPr>
          <a:xfrm>
            <a:off x="5715008" y="5235588"/>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5" name="直接连接符 184"/>
          <p:cNvCxnSpPr/>
          <p:nvPr/>
        </p:nvCxnSpPr>
        <p:spPr>
          <a:xfrm>
            <a:off x="5827404" y="53070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5827404" y="53784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6715140" y="53070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6715140" y="53784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5897572" y="5234000"/>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90" name="矩形 189"/>
          <p:cNvSpPr/>
          <p:nvPr/>
        </p:nvSpPr>
        <p:spPr>
          <a:xfrm>
            <a:off x="5950759" y="5235588"/>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1" name="直接连接符 190"/>
          <p:cNvCxnSpPr/>
          <p:nvPr/>
        </p:nvCxnSpPr>
        <p:spPr>
          <a:xfrm>
            <a:off x="6312700" y="5234000"/>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92" name="矩形 191"/>
          <p:cNvSpPr/>
          <p:nvPr/>
        </p:nvSpPr>
        <p:spPr>
          <a:xfrm>
            <a:off x="6365887" y="5235588"/>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3" name="直接连接符 192"/>
          <p:cNvCxnSpPr/>
          <p:nvPr/>
        </p:nvCxnSpPr>
        <p:spPr>
          <a:xfrm>
            <a:off x="6826266" y="5234000"/>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94" name="矩形 193"/>
          <p:cNvSpPr/>
          <p:nvPr/>
        </p:nvSpPr>
        <p:spPr>
          <a:xfrm>
            <a:off x="6879453" y="5235588"/>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5" name="直接连接符 194"/>
          <p:cNvCxnSpPr/>
          <p:nvPr/>
        </p:nvCxnSpPr>
        <p:spPr>
          <a:xfrm>
            <a:off x="7162019" y="5234000"/>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7215206" y="5235588"/>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9" name="矩形 198"/>
          <p:cNvSpPr/>
          <p:nvPr/>
        </p:nvSpPr>
        <p:spPr>
          <a:xfrm>
            <a:off x="8140724" y="4765684"/>
            <a:ext cx="785818"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00" name="直接连接符 199"/>
          <p:cNvCxnSpPr/>
          <p:nvPr/>
        </p:nvCxnSpPr>
        <p:spPr>
          <a:xfrm>
            <a:off x="8237562" y="4837122"/>
            <a:ext cx="612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8228037" y="4908560"/>
            <a:ext cx="612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203" name="矩形 202"/>
          <p:cNvSpPr/>
          <p:nvPr/>
        </p:nvSpPr>
        <p:spPr>
          <a:xfrm>
            <a:off x="8302650" y="4908560"/>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4" name="矩形 203"/>
          <p:cNvSpPr/>
          <p:nvPr/>
        </p:nvSpPr>
        <p:spPr>
          <a:xfrm>
            <a:off x="8724928" y="4908560"/>
            <a:ext cx="58738" cy="214314"/>
          </a:xfrm>
          <a:prstGeom prst="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05" name="直接连接符 204"/>
          <p:cNvCxnSpPr/>
          <p:nvPr/>
        </p:nvCxnSpPr>
        <p:spPr>
          <a:xfrm>
            <a:off x="8140724" y="5122874"/>
            <a:ext cx="784800" cy="158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6" name="矩形 205"/>
          <p:cNvSpPr/>
          <p:nvPr/>
        </p:nvSpPr>
        <p:spPr>
          <a:xfrm>
            <a:off x="8313284" y="4918085"/>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7" name="矩形 206"/>
          <p:cNvSpPr/>
          <p:nvPr/>
        </p:nvSpPr>
        <p:spPr>
          <a:xfrm>
            <a:off x="8734453" y="4914910"/>
            <a:ext cx="360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8" name="椭圆 207"/>
          <p:cNvSpPr/>
          <p:nvPr/>
        </p:nvSpPr>
        <p:spPr>
          <a:xfrm>
            <a:off x="8258200" y="5135574"/>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p:nvPr/>
        </p:nvSpPr>
        <p:spPr>
          <a:xfrm>
            <a:off x="8677303" y="5132399"/>
            <a:ext cx="142876" cy="714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矩形 209"/>
          <p:cNvSpPr/>
          <p:nvPr/>
        </p:nvSpPr>
        <p:spPr>
          <a:xfrm>
            <a:off x="8072462" y="5214950"/>
            <a:ext cx="928726"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11" name="直接连接符 210"/>
          <p:cNvCxnSpPr/>
          <p:nvPr/>
        </p:nvCxnSpPr>
        <p:spPr>
          <a:xfrm>
            <a:off x="8175332" y="5286388"/>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8175332" y="535782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8245500" y="5213362"/>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216" name="矩形 215"/>
          <p:cNvSpPr/>
          <p:nvPr/>
        </p:nvSpPr>
        <p:spPr>
          <a:xfrm>
            <a:off x="8298687" y="5214950"/>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17" name="直接连接符 216"/>
          <p:cNvCxnSpPr/>
          <p:nvPr/>
        </p:nvCxnSpPr>
        <p:spPr>
          <a:xfrm>
            <a:off x="8660628" y="5213362"/>
            <a:ext cx="1800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218" name="矩形 217"/>
          <p:cNvSpPr/>
          <p:nvPr/>
        </p:nvSpPr>
        <p:spPr>
          <a:xfrm>
            <a:off x="8713815" y="5214950"/>
            <a:ext cx="71438" cy="71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3" name="TextBox 222"/>
          <p:cNvSpPr txBox="1"/>
          <p:nvPr/>
        </p:nvSpPr>
        <p:spPr>
          <a:xfrm>
            <a:off x="1590240" y="2357430"/>
            <a:ext cx="338554" cy="261610"/>
          </a:xfrm>
          <a:prstGeom prst="rect">
            <a:avLst/>
          </a:prstGeom>
          <a:noFill/>
        </p:spPr>
        <p:txBody>
          <a:bodyPr wrap="none" rtlCol="0">
            <a:spAutoFit/>
          </a:bodyPr>
          <a:lstStyle/>
          <a:p>
            <a:r>
              <a:rPr lang="en-US" altLang="zh-CN" sz="1100" dirty="0" smtClean="0"/>
              <a:t>(a)</a:t>
            </a:r>
            <a:endParaRPr lang="zh-CN" altLang="en-US" sz="1100" dirty="0"/>
          </a:p>
        </p:txBody>
      </p:sp>
      <p:sp>
        <p:nvSpPr>
          <p:cNvPr id="224" name="TextBox 223"/>
          <p:cNvSpPr txBox="1"/>
          <p:nvPr/>
        </p:nvSpPr>
        <p:spPr>
          <a:xfrm>
            <a:off x="3947694" y="2310134"/>
            <a:ext cx="344966" cy="261610"/>
          </a:xfrm>
          <a:prstGeom prst="rect">
            <a:avLst/>
          </a:prstGeom>
          <a:noFill/>
        </p:spPr>
        <p:txBody>
          <a:bodyPr wrap="none" rtlCol="0">
            <a:spAutoFit/>
          </a:bodyPr>
          <a:lstStyle/>
          <a:p>
            <a:r>
              <a:rPr lang="en-US" altLang="zh-CN" sz="1100" dirty="0" smtClean="0"/>
              <a:t>(b)</a:t>
            </a:r>
            <a:endParaRPr lang="zh-CN" altLang="en-US" sz="1100" dirty="0"/>
          </a:p>
        </p:txBody>
      </p:sp>
      <p:sp>
        <p:nvSpPr>
          <p:cNvPr id="225" name="TextBox 224"/>
          <p:cNvSpPr txBox="1"/>
          <p:nvPr/>
        </p:nvSpPr>
        <p:spPr>
          <a:xfrm>
            <a:off x="6286512" y="2214554"/>
            <a:ext cx="338554" cy="261610"/>
          </a:xfrm>
          <a:prstGeom prst="rect">
            <a:avLst/>
          </a:prstGeom>
          <a:noFill/>
        </p:spPr>
        <p:txBody>
          <a:bodyPr wrap="none" rtlCol="0">
            <a:spAutoFit/>
          </a:bodyPr>
          <a:lstStyle/>
          <a:p>
            <a:r>
              <a:rPr lang="en-US" altLang="zh-CN" sz="1100" dirty="0" smtClean="0"/>
              <a:t>(c)</a:t>
            </a:r>
            <a:endParaRPr lang="zh-CN" altLang="en-US" sz="1100" dirty="0"/>
          </a:p>
        </p:txBody>
      </p:sp>
      <p:sp>
        <p:nvSpPr>
          <p:cNvPr id="226" name="TextBox 225"/>
          <p:cNvSpPr txBox="1"/>
          <p:nvPr/>
        </p:nvSpPr>
        <p:spPr>
          <a:xfrm>
            <a:off x="1643042" y="3429000"/>
            <a:ext cx="344966" cy="261610"/>
          </a:xfrm>
          <a:prstGeom prst="rect">
            <a:avLst/>
          </a:prstGeom>
          <a:noFill/>
        </p:spPr>
        <p:txBody>
          <a:bodyPr wrap="none" rtlCol="0">
            <a:spAutoFit/>
          </a:bodyPr>
          <a:lstStyle/>
          <a:p>
            <a:r>
              <a:rPr lang="en-US" altLang="zh-CN" sz="1100" dirty="0" smtClean="0"/>
              <a:t>(d)</a:t>
            </a:r>
            <a:endParaRPr lang="zh-CN" altLang="en-US" sz="1100" dirty="0"/>
          </a:p>
        </p:txBody>
      </p:sp>
      <p:sp>
        <p:nvSpPr>
          <p:cNvPr id="227" name="TextBox 226"/>
          <p:cNvSpPr txBox="1"/>
          <p:nvPr/>
        </p:nvSpPr>
        <p:spPr>
          <a:xfrm>
            <a:off x="4000496" y="3429000"/>
            <a:ext cx="338554" cy="261610"/>
          </a:xfrm>
          <a:prstGeom prst="rect">
            <a:avLst/>
          </a:prstGeom>
          <a:noFill/>
        </p:spPr>
        <p:txBody>
          <a:bodyPr wrap="none" rtlCol="0">
            <a:spAutoFit/>
          </a:bodyPr>
          <a:lstStyle/>
          <a:p>
            <a:r>
              <a:rPr lang="en-US" altLang="zh-CN" sz="1100" dirty="0" smtClean="0"/>
              <a:t>(e)</a:t>
            </a:r>
            <a:endParaRPr lang="zh-CN" altLang="en-US" sz="1100" dirty="0"/>
          </a:p>
        </p:txBody>
      </p:sp>
      <p:sp>
        <p:nvSpPr>
          <p:cNvPr id="228" name="TextBox 227"/>
          <p:cNvSpPr txBox="1"/>
          <p:nvPr/>
        </p:nvSpPr>
        <p:spPr>
          <a:xfrm>
            <a:off x="6357950" y="3429000"/>
            <a:ext cx="314510" cy="261610"/>
          </a:xfrm>
          <a:prstGeom prst="rect">
            <a:avLst/>
          </a:prstGeom>
          <a:noFill/>
        </p:spPr>
        <p:txBody>
          <a:bodyPr wrap="none" rtlCol="0">
            <a:spAutoFit/>
          </a:bodyPr>
          <a:lstStyle/>
          <a:p>
            <a:r>
              <a:rPr lang="en-US" altLang="zh-CN" sz="1100" dirty="0" smtClean="0"/>
              <a:t>(f)</a:t>
            </a:r>
            <a:endParaRPr lang="zh-CN" altLang="en-US" sz="1100" dirty="0"/>
          </a:p>
        </p:txBody>
      </p:sp>
      <p:sp>
        <p:nvSpPr>
          <p:cNvPr id="229" name="TextBox 228"/>
          <p:cNvSpPr txBox="1"/>
          <p:nvPr/>
        </p:nvSpPr>
        <p:spPr>
          <a:xfrm>
            <a:off x="1571604" y="4643446"/>
            <a:ext cx="338554" cy="261610"/>
          </a:xfrm>
          <a:prstGeom prst="rect">
            <a:avLst/>
          </a:prstGeom>
          <a:noFill/>
        </p:spPr>
        <p:txBody>
          <a:bodyPr wrap="none" rtlCol="0">
            <a:spAutoFit/>
          </a:bodyPr>
          <a:lstStyle/>
          <a:p>
            <a:r>
              <a:rPr lang="en-US" altLang="zh-CN" sz="1100" dirty="0" smtClean="0"/>
              <a:t>(g)</a:t>
            </a:r>
            <a:endParaRPr lang="zh-CN" altLang="en-US" sz="1100" dirty="0"/>
          </a:p>
        </p:txBody>
      </p:sp>
      <p:sp>
        <p:nvSpPr>
          <p:cNvPr id="230" name="TextBox 229"/>
          <p:cNvSpPr txBox="1"/>
          <p:nvPr/>
        </p:nvSpPr>
        <p:spPr>
          <a:xfrm>
            <a:off x="3571868" y="4643446"/>
            <a:ext cx="344966" cy="261610"/>
          </a:xfrm>
          <a:prstGeom prst="rect">
            <a:avLst/>
          </a:prstGeom>
          <a:noFill/>
        </p:spPr>
        <p:txBody>
          <a:bodyPr wrap="none" rtlCol="0">
            <a:spAutoFit/>
          </a:bodyPr>
          <a:lstStyle/>
          <a:p>
            <a:r>
              <a:rPr lang="en-US" altLang="zh-CN" sz="1100" dirty="0" smtClean="0"/>
              <a:t>(h)</a:t>
            </a:r>
            <a:endParaRPr lang="zh-CN" altLang="en-US" sz="1100" dirty="0"/>
          </a:p>
        </p:txBody>
      </p:sp>
      <p:sp>
        <p:nvSpPr>
          <p:cNvPr id="231" name="TextBox 230"/>
          <p:cNvSpPr txBox="1"/>
          <p:nvPr/>
        </p:nvSpPr>
        <p:spPr>
          <a:xfrm>
            <a:off x="1571604" y="6596390"/>
            <a:ext cx="303288" cy="261610"/>
          </a:xfrm>
          <a:prstGeom prst="rect">
            <a:avLst/>
          </a:prstGeom>
          <a:noFill/>
        </p:spPr>
        <p:txBody>
          <a:bodyPr wrap="none" rtlCol="0">
            <a:spAutoFit/>
          </a:bodyPr>
          <a:lstStyle/>
          <a:p>
            <a:r>
              <a:rPr lang="en-US" altLang="zh-CN" sz="1100" dirty="0" smtClean="0"/>
              <a:t>(</a:t>
            </a:r>
            <a:r>
              <a:rPr lang="en-US" altLang="zh-CN" sz="1100" dirty="0" err="1" smtClean="0"/>
              <a:t>i</a:t>
            </a:r>
            <a:r>
              <a:rPr lang="en-US" altLang="zh-CN" sz="1100" dirty="0" smtClean="0"/>
              <a:t>)</a:t>
            </a:r>
            <a:endParaRPr lang="zh-CN" altLang="en-US" sz="1100" dirty="0"/>
          </a:p>
        </p:txBody>
      </p:sp>
      <p:sp>
        <p:nvSpPr>
          <p:cNvPr id="232" name="TextBox 231"/>
          <p:cNvSpPr txBox="1"/>
          <p:nvPr/>
        </p:nvSpPr>
        <p:spPr>
          <a:xfrm>
            <a:off x="3929058" y="6596390"/>
            <a:ext cx="304892" cy="261610"/>
          </a:xfrm>
          <a:prstGeom prst="rect">
            <a:avLst/>
          </a:prstGeom>
          <a:noFill/>
        </p:spPr>
        <p:txBody>
          <a:bodyPr wrap="none" rtlCol="0">
            <a:spAutoFit/>
          </a:bodyPr>
          <a:lstStyle/>
          <a:p>
            <a:r>
              <a:rPr lang="en-US" altLang="zh-CN" sz="1100" dirty="0" smtClean="0"/>
              <a:t>(j)</a:t>
            </a:r>
            <a:endParaRPr lang="zh-CN" altLang="en-US" sz="1100" dirty="0"/>
          </a:p>
        </p:txBody>
      </p:sp>
      <p:sp>
        <p:nvSpPr>
          <p:cNvPr id="233" name="TextBox 232"/>
          <p:cNvSpPr txBox="1"/>
          <p:nvPr/>
        </p:nvSpPr>
        <p:spPr>
          <a:xfrm>
            <a:off x="6357950" y="6072206"/>
            <a:ext cx="338554" cy="261610"/>
          </a:xfrm>
          <a:prstGeom prst="rect">
            <a:avLst/>
          </a:prstGeom>
          <a:noFill/>
        </p:spPr>
        <p:txBody>
          <a:bodyPr wrap="none" rtlCol="0">
            <a:spAutoFit/>
          </a:bodyPr>
          <a:lstStyle/>
          <a:p>
            <a:r>
              <a:rPr lang="en-US" altLang="zh-CN" sz="1100" dirty="0" smtClean="0"/>
              <a:t>(k)</a:t>
            </a:r>
            <a:endParaRPr lang="zh-CN" altLang="en-US" sz="1100" dirty="0"/>
          </a:p>
        </p:txBody>
      </p:sp>
      <p:sp>
        <p:nvSpPr>
          <p:cNvPr id="234" name="TextBox 233"/>
          <p:cNvSpPr txBox="1"/>
          <p:nvPr/>
        </p:nvSpPr>
        <p:spPr>
          <a:xfrm>
            <a:off x="8429652" y="6000768"/>
            <a:ext cx="303288" cy="261610"/>
          </a:xfrm>
          <a:prstGeom prst="rect">
            <a:avLst/>
          </a:prstGeom>
          <a:noFill/>
        </p:spPr>
        <p:txBody>
          <a:bodyPr wrap="none" rtlCol="0">
            <a:spAutoFit/>
          </a:bodyPr>
          <a:lstStyle/>
          <a:p>
            <a:r>
              <a:rPr lang="en-US" altLang="zh-CN" sz="1100" dirty="0" smtClean="0"/>
              <a:t>(l)</a:t>
            </a:r>
            <a:endParaRPr lang="zh-CN" altLang="en-US" sz="1100" dirty="0"/>
          </a:p>
        </p:txBody>
      </p:sp>
      <p:cxnSp>
        <p:nvCxnSpPr>
          <p:cNvPr id="237" name="直接箭头连接符 236"/>
          <p:cNvCxnSpPr/>
          <p:nvPr/>
        </p:nvCxnSpPr>
        <p:spPr>
          <a:xfrm>
            <a:off x="2786050" y="2000240"/>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9" name="直接箭头连接符 238"/>
          <p:cNvCxnSpPr/>
          <p:nvPr/>
        </p:nvCxnSpPr>
        <p:spPr>
          <a:xfrm>
            <a:off x="5072066" y="192880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2" name="直接箭头连接符 241"/>
          <p:cNvCxnSpPr/>
          <p:nvPr/>
        </p:nvCxnSpPr>
        <p:spPr>
          <a:xfrm rot="10800000" flipV="1">
            <a:off x="2928926" y="2285992"/>
            <a:ext cx="278608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4" name="直接箭头连接符 243"/>
          <p:cNvCxnSpPr/>
          <p:nvPr/>
        </p:nvCxnSpPr>
        <p:spPr>
          <a:xfrm>
            <a:off x="2786050" y="3071810"/>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6" name="直接箭头连接符 245"/>
          <p:cNvCxnSpPr/>
          <p:nvPr/>
        </p:nvCxnSpPr>
        <p:spPr>
          <a:xfrm>
            <a:off x="5143504" y="3071810"/>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8" name="直接箭头连接符 247"/>
          <p:cNvCxnSpPr/>
          <p:nvPr/>
        </p:nvCxnSpPr>
        <p:spPr>
          <a:xfrm>
            <a:off x="2857488" y="4214818"/>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0" name="直接箭头连接符 249"/>
          <p:cNvCxnSpPr/>
          <p:nvPr/>
        </p:nvCxnSpPr>
        <p:spPr>
          <a:xfrm rot="10800000" flipV="1">
            <a:off x="2857488" y="3571876"/>
            <a:ext cx="2500330"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2" name="直接箭头连接符 251"/>
          <p:cNvCxnSpPr/>
          <p:nvPr/>
        </p:nvCxnSpPr>
        <p:spPr>
          <a:xfrm>
            <a:off x="2857488" y="6143644"/>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5" name="直接箭头连接符 254"/>
          <p:cNvCxnSpPr/>
          <p:nvPr/>
        </p:nvCxnSpPr>
        <p:spPr>
          <a:xfrm>
            <a:off x="7643834" y="5500702"/>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596" y="357166"/>
            <a:ext cx="6664068" cy="400110"/>
          </a:xfrm>
          <a:prstGeom prst="rect">
            <a:avLst/>
          </a:prstGeom>
          <a:noFill/>
        </p:spPr>
        <p:txBody>
          <a:bodyPr wrap="none" rtlCol="0">
            <a:spAutoFit/>
          </a:bodyPr>
          <a:lstStyle/>
          <a:p>
            <a:r>
              <a:rPr lang="en-US" altLang="zh-CN" sz="2000" b="1" dirty="0" smtClean="0"/>
              <a:t>Next generation technology – 3D IC, wafer to wafer attaching</a:t>
            </a:r>
            <a:endParaRPr lang="zh-CN" altLang="en-US" sz="2000" b="1" dirty="0"/>
          </a:p>
        </p:txBody>
      </p:sp>
      <p:sp>
        <p:nvSpPr>
          <p:cNvPr id="6" name="矩形 5"/>
          <p:cNvSpPr/>
          <p:nvPr/>
        </p:nvSpPr>
        <p:spPr>
          <a:xfrm>
            <a:off x="857224" y="157161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SOI</a:t>
            </a:r>
            <a:endParaRPr lang="zh-CN" altLang="en-US" dirty="0"/>
          </a:p>
        </p:txBody>
      </p:sp>
      <p:cxnSp>
        <p:nvCxnSpPr>
          <p:cNvPr id="11" name="直接连接符 10"/>
          <p:cNvCxnSpPr/>
          <p:nvPr/>
        </p:nvCxnSpPr>
        <p:spPr>
          <a:xfrm>
            <a:off x="969620"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69620"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5720" y="1214422"/>
            <a:ext cx="939681" cy="261610"/>
          </a:xfrm>
          <a:prstGeom prst="rect">
            <a:avLst/>
          </a:prstGeom>
          <a:noFill/>
        </p:spPr>
        <p:txBody>
          <a:bodyPr wrap="none" rtlCol="0">
            <a:spAutoFit/>
          </a:bodyPr>
          <a:lstStyle/>
          <a:p>
            <a:r>
              <a:rPr lang="en-US" altLang="zh-CN" sz="1100" dirty="0" smtClean="0"/>
              <a:t>CMOS  layers</a:t>
            </a:r>
            <a:endParaRPr lang="zh-CN" altLang="en-US" sz="1100" dirty="0"/>
          </a:p>
        </p:txBody>
      </p:sp>
      <p:cxnSp>
        <p:nvCxnSpPr>
          <p:cNvPr id="17" name="直接箭头连接符 16"/>
          <p:cNvCxnSpPr>
            <a:stCxn id="15" idx="2"/>
          </p:cNvCxnSpPr>
          <p:nvPr/>
        </p:nvCxnSpPr>
        <p:spPr>
          <a:xfrm rot="16200000" flipH="1">
            <a:off x="758602" y="1472990"/>
            <a:ext cx="167018" cy="17310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857356"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857356"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141" name="矩形 140"/>
          <p:cNvSpPr/>
          <p:nvPr/>
        </p:nvSpPr>
        <p:spPr>
          <a:xfrm>
            <a:off x="857224" y="371475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Bulk Si</a:t>
            </a:r>
            <a:endParaRPr lang="zh-CN" altLang="en-US" dirty="0"/>
          </a:p>
        </p:txBody>
      </p:sp>
      <p:cxnSp>
        <p:nvCxnSpPr>
          <p:cNvPr id="142" name="直接连接符 141"/>
          <p:cNvCxnSpPr/>
          <p:nvPr/>
        </p:nvCxnSpPr>
        <p:spPr>
          <a:xfrm>
            <a:off x="969620" y="378619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969620" y="385762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1857356" y="378619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857356" y="385762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159" name="直接箭头连接符 158"/>
          <p:cNvCxnSpPr/>
          <p:nvPr/>
        </p:nvCxnSpPr>
        <p:spPr>
          <a:xfrm rot="5400000" flipH="1" flipV="1">
            <a:off x="5036347" y="3464719"/>
            <a:ext cx="714380"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0" name="直接箭头连接符 159"/>
          <p:cNvCxnSpPr/>
          <p:nvPr/>
        </p:nvCxnSpPr>
        <p:spPr>
          <a:xfrm rot="16200000" flipH="1">
            <a:off x="5000628" y="2071678"/>
            <a:ext cx="785818"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3" name="TextBox 222"/>
          <p:cNvSpPr txBox="1"/>
          <p:nvPr/>
        </p:nvSpPr>
        <p:spPr>
          <a:xfrm>
            <a:off x="1590240" y="2357430"/>
            <a:ext cx="338554" cy="261610"/>
          </a:xfrm>
          <a:prstGeom prst="rect">
            <a:avLst/>
          </a:prstGeom>
          <a:noFill/>
        </p:spPr>
        <p:txBody>
          <a:bodyPr wrap="none" rtlCol="0">
            <a:spAutoFit/>
          </a:bodyPr>
          <a:lstStyle/>
          <a:p>
            <a:r>
              <a:rPr lang="en-US" altLang="zh-CN" sz="1100" dirty="0" smtClean="0"/>
              <a:t>(a)</a:t>
            </a:r>
            <a:endParaRPr lang="zh-CN" altLang="en-US" sz="1100" dirty="0"/>
          </a:p>
        </p:txBody>
      </p:sp>
      <p:cxnSp>
        <p:nvCxnSpPr>
          <p:cNvPr id="198" name="直接连接符 197"/>
          <p:cNvCxnSpPr/>
          <p:nvPr/>
        </p:nvCxnSpPr>
        <p:spPr>
          <a:xfrm>
            <a:off x="857224" y="1785926"/>
            <a:ext cx="1857388" cy="158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2" name="矩形 201"/>
          <p:cNvSpPr/>
          <p:nvPr/>
        </p:nvSpPr>
        <p:spPr>
          <a:xfrm>
            <a:off x="3071802" y="157161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13" name="直接连接符 212"/>
          <p:cNvCxnSpPr/>
          <p:nvPr/>
        </p:nvCxnSpPr>
        <p:spPr>
          <a:xfrm>
            <a:off x="3184198"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3184198"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4071934" y="164305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4071934" y="171448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3071802" y="1785926"/>
            <a:ext cx="1857388" cy="158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2" name="矩形 221"/>
          <p:cNvSpPr/>
          <p:nvPr/>
        </p:nvSpPr>
        <p:spPr>
          <a:xfrm>
            <a:off x="3143240" y="3714752"/>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35" name="直接连接符 234"/>
          <p:cNvCxnSpPr/>
          <p:nvPr/>
        </p:nvCxnSpPr>
        <p:spPr>
          <a:xfrm>
            <a:off x="3255636" y="378619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3255636" y="385762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a:off x="4143372" y="3786190"/>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4143372" y="3857628"/>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239" name="矩形 238"/>
          <p:cNvSpPr/>
          <p:nvPr/>
        </p:nvSpPr>
        <p:spPr>
          <a:xfrm>
            <a:off x="3143240" y="3643314"/>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0" name="矩形 239"/>
          <p:cNvSpPr/>
          <p:nvPr/>
        </p:nvSpPr>
        <p:spPr>
          <a:xfrm>
            <a:off x="3071802" y="1500174"/>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56" name="组合 255"/>
          <p:cNvGrpSpPr/>
          <p:nvPr/>
        </p:nvGrpSpPr>
        <p:grpSpPr>
          <a:xfrm flipV="1">
            <a:off x="5786446" y="1643050"/>
            <a:ext cx="1857388" cy="857256"/>
            <a:chOff x="5786446" y="1643050"/>
            <a:chExt cx="1857388" cy="857256"/>
          </a:xfrm>
        </p:grpSpPr>
        <p:sp>
          <p:nvSpPr>
            <p:cNvPr id="244" name="矩形 243"/>
            <p:cNvSpPr/>
            <p:nvPr/>
          </p:nvSpPr>
          <p:spPr>
            <a:xfrm>
              <a:off x="5786446" y="1714488"/>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5" name="直接连接符 244"/>
            <p:cNvCxnSpPr/>
            <p:nvPr/>
          </p:nvCxnSpPr>
          <p:spPr>
            <a:xfrm>
              <a:off x="5898842" y="17859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5898842" y="18573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6786578" y="1785926"/>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6786578" y="185736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5786446" y="1928802"/>
              <a:ext cx="1857388" cy="158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0" name="矩形 249"/>
            <p:cNvSpPr/>
            <p:nvPr/>
          </p:nvSpPr>
          <p:spPr>
            <a:xfrm>
              <a:off x="5786446" y="1643050"/>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7" name="矩形 256"/>
          <p:cNvSpPr/>
          <p:nvPr/>
        </p:nvSpPr>
        <p:spPr>
          <a:xfrm>
            <a:off x="5786446" y="2571744"/>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58" name="直接连接符 257"/>
          <p:cNvCxnSpPr/>
          <p:nvPr/>
        </p:nvCxnSpPr>
        <p:spPr>
          <a:xfrm>
            <a:off x="5898842" y="264318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5898842" y="2714620"/>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6786578" y="264318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6786578" y="2714620"/>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262" name="矩形 261"/>
          <p:cNvSpPr/>
          <p:nvPr/>
        </p:nvSpPr>
        <p:spPr>
          <a:xfrm>
            <a:off x="5786446" y="2500306"/>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4" name="矩形 263"/>
          <p:cNvSpPr/>
          <p:nvPr/>
        </p:nvSpPr>
        <p:spPr>
          <a:xfrm flipV="1">
            <a:off x="5786446" y="3859216"/>
            <a:ext cx="1857388" cy="214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65" name="直接连接符 264"/>
          <p:cNvCxnSpPr/>
          <p:nvPr/>
        </p:nvCxnSpPr>
        <p:spPr>
          <a:xfrm flipV="1">
            <a:off x="5898842" y="400050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flipV="1">
            <a:off x="5898842" y="392906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flipV="1">
            <a:off x="6786578" y="400050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flipV="1">
            <a:off x="6786578" y="3929066"/>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flipV="1">
            <a:off x="5786446" y="3857628"/>
            <a:ext cx="1857388" cy="158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0" name="矩形 269"/>
          <p:cNvSpPr/>
          <p:nvPr/>
        </p:nvSpPr>
        <p:spPr>
          <a:xfrm flipV="1">
            <a:off x="5786446" y="4073530"/>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1" name="矩形 270"/>
          <p:cNvSpPr/>
          <p:nvPr/>
        </p:nvSpPr>
        <p:spPr>
          <a:xfrm>
            <a:off x="5786446" y="4216406"/>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72" name="直接连接符 271"/>
          <p:cNvCxnSpPr/>
          <p:nvPr/>
        </p:nvCxnSpPr>
        <p:spPr>
          <a:xfrm>
            <a:off x="5898842" y="428784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5898842" y="435928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6786578" y="4287844"/>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6786578" y="4359282"/>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276" name="矩形 275"/>
          <p:cNvSpPr/>
          <p:nvPr/>
        </p:nvSpPr>
        <p:spPr>
          <a:xfrm>
            <a:off x="5786446" y="4144968"/>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9" name="矩形 278"/>
          <p:cNvSpPr/>
          <p:nvPr/>
        </p:nvSpPr>
        <p:spPr>
          <a:xfrm flipV="1">
            <a:off x="3929058" y="5429264"/>
            <a:ext cx="1857388" cy="214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80" name="直接连接符 279"/>
          <p:cNvCxnSpPr/>
          <p:nvPr/>
        </p:nvCxnSpPr>
        <p:spPr>
          <a:xfrm flipV="1">
            <a:off x="4041454" y="557055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flipV="1">
            <a:off x="4041454" y="549911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flipV="1">
            <a:off x="4929190" y="557055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flipV="1">
            <a:off x="4929190" y="549911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flipV="1">
            <a:off x="3929058" y="5427676"/>
            <a:ext cx="1857388" cy="158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5" name="矩形 284"/>
          <p:cNvSpPr/>
          <p:nvPr/>
        </p:nvSpPr>
        <p:spPr>
          <a:xfrm flipV="1">
            <a:off x="3929058" y="5643578"/>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6" name="矩形 285"/>
          <p:cNvSpPr/>
          <p:nvPr/>
        </p:nvSpPr>
        <p:spPr>
          <a:xfrm>
            <a:off x="3929058" y="5786454"/>
            <a:ext cx="1857388"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87" name="直接连接符 286"/>
          <p:cNvCxnSpPr/>
          <p:nvPr/>
        </p:nvCxnSpPr>
        <p:spPr>
          <a:xfrm>
            <a:off x="4041454" y="585789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4041454" y="5929330"/>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4929190" y="585789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4929190" y="5929330"/>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291" name="矩形 290"/>
          <p:cNvSpPr/>
          <p:nvPr/>
        </p:nvSpPr>
        <p:spPr>
          <a:xfrm>
            <a:off x="3929058" y="5715016"/>
            <a:ext cx="1857388"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2" name="矩形 291"/>
          <p:cNvSpPr/>
          <p:nvPr/>
        </p:nvSpPr>
        <p:spPr>
          <a:xfrm>
            <a:off x="4071933"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3" name="矩形 292"/>
          <p:cNvSpPr/>
          <p:nvPr/>
        </p:nvSpPr>
        <p:spPr>
          <a:xfrm>
            <a:off x="4286248"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4" name="矩形 293"/>
          <p:cNvSpPr/>
          <p:nvPr/>
        </p:nvSpPr>
        <p:spPr>
          <a:xfrm>
            <a:off x="4500562"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5" name="矩形 294"/>
          <p:cNvSpPr/>
          <p:nvPr/>
        </p:nvSpPr>
        <p:spPr>
          <a:xfrm>
            <a:off x="4714876"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6" name="矩形 295"/>
          <p:cNvSpPr/>
          <p:nvPr/>
        </p:nvSpPr>
        <p:spPr>
          <a:xfrm>
            <a:off x="4948241"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7" name="矩形 296"/>
          <p:cNvSpPr/>
          <p:nvPr/>
        </p:nvSpPr>
        <p:spPr>
          <a:xfrm>
            <a:off x="5162556"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8" name="矩形 297"/>
          <p:cNvSpPr/>
          <p:nvPr/>
        </p:nvSpPr>
        <p:spPr>
          <a:xfrm>
            <a:off x="5376870"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9" name="矩形 298"/>
          <p:cNvSpPr/>
          <p:nvPr/>
        </p:nvSpPr>
        <p:spPr>
          <a:xfrm>
            <a:off x="5591184"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0" name="矩形 299"/>
          <p:cNvSpPr/>
          <p:nvPr/>
        </p:nvSpPr>
        <p:spPr>
          <a:xfrm flipV="1">
            <a:off x="1714480" y="5429264"/>
            <a:ext cx="928694" cy="214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01" name="直接连接符 300"/>
          <p:cNvCxnSpPr/>
          <p:nvPr/>
        </p:nvCxnSpPr>
        <p:spPr>
          <a:xfrm flipV="1">
            <a:off x="1826876" y="557055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flipV="1">
            <a:off x="1826876" y="5499114"/>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306" name="矩形 305"/>
          <p:cNvSpPr/>
          <p:nvPr/>
        </p:nvSpPr>
        <p:spPr>
          <a:xfrm flipV="1">
            <a:off x="1714480" y="5643578"/>
            <a:ext cx="928694"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7" name="矩形 306"/>
          <p:cNvSpPr/>
          <p:nvPr/>
        </p:nvSpPr>
        <p:spPr>
          <a:xfrm>
            <a:off x="1714480" y="5786454"/>
            <a:ext cx="928694" cy="7858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08" name="直接连接符 307"/>
          <p:cNvCxnSpPr/>
          <p:nvPr/>
        </p:nvCxnSpPr>
        <p:spPr>
          <a:xfrm>
            <a:off x="1826876" y="5857892"/>
            <a:ext cx="720000" cy="1588"/>
          </a:xfrm>
          <a:prstGeom prst="line">
            <a:avLst/>
          </a:prstGeom>
          <a:ln w="12700">
            <a:solidFill>
              <a:srgbClr val="FFC000"/>
            </a:solidFill>
            <a:prstDash val="lgDashDot"/>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1826876" y="5929330"/>
            <a:ext cx="720000" cy="1588"/>
          </a:xfrm>
          <a:prstGeom prst="line">
            <a:avLst/>
          </a:prstGeom>
          <a:ln w="12700">
            <a:solidFill>
              <a:srgbClr val="FFC000"/>
            </a:solidFill>
            <a:prstDash val="lgDash"/>
          </a:ln>
        </p:spPr>
        <p:style>
          <a:lnRef idx="1">
            <a:schemeClr val="accent1"/>
          </a:lnRef>
          <a:fillRef idx="0">
            <a:schemeClr val="accent1"/>
          </a:fillRef>
          <a:effectRef idx="0">
            <a:schemeClr val="accent1"/>
          </a:effectRef>
          <a:fontRef idx="minor">
            <a:schemeClr val="tx1"/>
          </a:fontRef>
        </p:style>
      </p:cxnSp>
      <p:sp>
        <p:nvSpPr>
          <p:cNvPr id="312" name="矩形 311"/>
          <p:cNvSpPr/>
          <p:nvPr/>
        </p:nvSpPr>
        <p:spPr>
          <a:xfrm>
            <a:off x="1714480" y="5715016"/>
            <a:ext cx="928694" cy="714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3" name="矩形 312"/>
          <p:cNvSpPr/>
          <p:nvPr/>
        </p:nvSpPr>
        <p:spPr>
          <a:xfrm>
            <a:off x="1857355"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4" name="矩形 313"/>
          <p:cNvSpPr/>
          <p:nvPr/>
        </p:nvSpPr>
        <p:spPr>
          <a:xfrm>
            <a:off x="2071670" y="5429264"/>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5" name="矩形 314"/>
          <p:cNvSpPr/>
          <p:nvPr/>
        </p:nvSpPr>
        <p:spPr>
          <a:xfrm>
            <a:off x="2285984"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6" name="矩形 315"/>
          <p:cNvSpPr/>
          <p:nvPr/>
        </p:nvSpPr>
        <p:spPr>
          <a:xfrm>
            <a:off x="2500298" y="5427676"/>
            <a:ext cx="45719" cy="4286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22" name="直接箭头连接符 321"/>
          <p:cNvCxnSpPr>
            <a:stCxn id="6" idx="3"/>
            <a:endCxn id="202" idx="1"/>
          </p:cNvCxnSpPr>
          <p:nvPr/>
        </p:nvCxnSpPr>
        <p:spPr>
          <a:xfrm>
            <a:off x="2714612" y="196452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4" name="直接箭头连接符 323"/>
          <p:cNvCxnSpPr/>
          <p:nvPr/>
        </p:nvCxnSpPr>
        <p:spPr>
          <a:xfrm>
            <a:off x="2786050" y="4071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6" name="直接箭头连接符 325"/>
          <p:cNvCxnSpPr/>
          <p:nvPr/>
        </p:nvCxnSpPr>
        <p:spPr>
          <a:xfrm rot="5400000">
            <a:off x="6572264" y="3643314"/>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8" name="直接箭头连接符 327"/>
          <p:cNvCxnSpPr/>
          <p:nvPr/>
        </p:nvCxnSpPr>
        <p:spPr>
          <a:xfrm rot="10800000" flipV="1">
            <a:off x="5572132" y="5143512"/>
            <a:ext cx="214314"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0" name="直接箭头连接符 329"/>
          <p:cNvCxnSpPr/>
          <p:nvPr/>
        </p:nvCxnSpPr>
        <p:spPr>
          <a:xfrm rot="10800000">
            <a:off x="2857488" y="6000768"/>
            <a:ext cx="7143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3409459" cy="1200329"/>
          </a:xfrm>
          <a:prstGeom prst="rect">
            <a:avLst/>
          </a:prstGeom>
          <a:noFill/>
        </p:spPr>
        <p:txBody>
          <a:bodyPr wrap="none" rtlCol="0">
            <a:spAutoFit/>
          </a:bodyPr>
          <a:lstStyle/>
          <a:p>
            <a:r>
              <a:rPr lang="en-US" altLang="zh-CN" dirty="0" smtClean="0"/>
              <a:t>Technology development for 3D IC</a:t>
            </a:r>
          </a:p>
          <a:p>
            <a:r>
              <a:rPr lang="en-US" altLang="zh-CN" dirty="0" smtClean="0"/>
              <a:t> </a:t>
            </a:r>
          </a:p>
          <a:p>
            <a:pPr>
              <a:buFont typeface="Wingdings" pitchFamily="2" charset="2"/>
              <a:buChar char="Ø"/>
            </a:pPr>
            <a:r>
              <a:rPr lang="en-US" altLang="zh-CN" dirty="0" smtClean="0"/>
              <a:t> Through Si via (TSV)</a:t>
            </a:r>
          </a:p>
          <a:p>
            <a:endParaRPr lang="en-US" altLang="zh-CN" dirty="0" smtClean="0"/>
          </a:p>
        </p:txBody>
      </p:sp>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pic>
        <p:nvPicPr>
          <p:cNvPr id="47106" name="Picture 2" descr="C:\fanqian\新建文件夹\ppt\ekc265.jpg"/>
          <p:cNvPicPr>
            <a:picLocks noChangeAspect="1" noChangeArrowheads="1"/>
          </p:cNvPicPr>
          <p:nvPr/>
        </p:nvPicPr>
        <p:blipFill>
          <a:blip r:embed="rId2"/>
          <a:srcRect/>
          <a:stretch>
            <a:fillRect/>
          </a:stretch>
        </p:blipFill>
        <p:spPr bwMode="auto">
          <a:xfrm>
            <a:off x="4429124" y="3857628"/>
            <a:ext cx="3901104" cy="2492372"/>
          </a:xfrm>
          <a:prstGeom prst="rect">
            <a:avLst/>
          </a:prstGeom>
          <a:noFill/>
        </p:spPr>
      </p:pic>
      <p:pic>
        <p:nvPicPr>
          <p:cNvPr id="47107" name="Picture 3" descr="C:\fanqian\新建文件夹\ppt\images (12).jpg"/>
          <p:cNvPicPr>
            <a:picLocks noChangeAspect="1" noChangeArrowheads="1"/>
          </p:cNvPicPr>
          <p:nvPr/>
        </p:nvPicPr>
        <p:blipFill>
          <a:blip r:embed="rId3"/>
          <a:srcRect/>
          <a:stretch>
            <a:fillRect/>
          </a:stretch>
        </p:blipFill>
        <p:spPr bwMode="auto">
          <a:xfrm>
            <a:off x="428596" y="3857628"/>
            <a:ext cx="3286166" cy="2275972"/>
          </a:xfrm>
          <a:prstGeom prst="rect">
            <a:avLst/>
          </a:prstGeom>
          <a:noFill/>
        </p:spPr>
      </p:pic>
      <p:sp>
        <p:nvSpPr>
          <p:cNvPr id="6" name="矩形 5"/>
          <p:cNvSpPr/>
          <p:nvPr/>
        </p:nvSpPr>
        <p:spPr>
          <a:xfrm>
            <a:off x="642911" y="2071678"/>
            <a:ext cx="8501090" cy="1754326"/>
          </a:xfrm>
          <a:prstGeom prst="rect">
            <a:avLst/>
          </a:prstGeom>
        </p:spPr>
        <p:txBody>
          <a:bodyPr wrap="square">
            <a:spAutoFit/>
          </a:bodyPr>
          <a:lstStyle/>
          <a:p>
            <a:r>
              <a:rPr lang="en-US" altLang="zh-CN" dirty="0" smtClean="0"/>
              <a:t>Fluorine chemical based </a:t>
            </a:r>
            <a:r>
              <a:rPr lang="en-US" altLang="zh-CN" b="1" dirty="0" smtClean="0"/>
              <a:t>deep</a:t>
            </a:r>
            <a:r>
              <a:rPr lang="en-US" altLang="zh-CN" dirty="0" smtClean="0"/>
              <a:t> </a:t>
            </a:r>
            <a:r>
              <a:rPr lang="en-US" b="1" dirty="0" smtClean="0"/>
              <a:t>reactive-ion etching</a:t>
            </a:r>
            <a:r>
              <a:rPr lang="en-US" dirty="0" smtClean="0"/>
              <a:t> (</a:t>
            </a:r>
            <a:r>
              <a:rPr lang="en-US" b="1" dirty="0" smtClean="0"/>
              <a:t>DRIE</a:t>
            </a:r>
            <a:r>
              <a:rPr lang="en-US" dirty="0" smtClean="0"/>
              <a:t>), which is a highly </a:t>
            </a:r>
            <a:r>
              <a:rPr lang="en-US" dirty="0" smtClean="0"/>
              <a:t>anisotropic etch process used to create deep </a:t>
            </a:r>
            <a:r>
              <a:rPr lang="en-US" dirty="0" smtClean="0"/>
              <a:t>holes. </a:t>
            </a:r>
          </a:p>
          <a:p>
            <a:r>
              <a:rPr lang="en-US" dirty="0" smtClean="0"/>
              <a:t>Bosch </a:t>
            </a:r>
            <a:r>
              <a:rPr lang="en-US" dirty="0" smtClean="0"/>
              <a:t>process, pulsed plasma dry etching process:</a:t>
            </a:r>
          </a:p>
          <a:p>
            <a:r>
              <a:rPr lang="en-US" dirty="0" smtClean="0"/>
              <a:t>Step a: </a:t>
            </a:r>
            <a:r>
              <a:rPr lang="en-US" dirty="0" smtClean="0"/>
              <a:t> Sulfur hexafluoride </a:t>
            </a:r>
            <a:r>
              <a:rPr lang="en-US" dirty="0" smtClean="0"/>
              <a:t>(SF</a:t>
            </a:r>
            <a:r>
              <a:rPr lang="en-US" baseline="-25000" dirty="0" smtClean="0"/>
              <a:t>6</a:t>
            </a:r>
            <a:r>
              <a:rPr lang="en-US" dirty="0" smtClean="0"/>
              <a:t>) plasma is </a:t>
            </a:r>
            <a:r>
              <a:rPr lang="en-US" dirty="0" smtClean="0"/>
              <a:t>often used for </a:t>
            </a:r>
            <a:r>
              <a:rPr lang="en-US" dirty="0" smtClean="0"/>
              <a:t>silicon etching.</a:t>
            </a:r>
          </a:p>
          <a:p>
            <a:r>
              <a:rPr lang="en-US" dirty="0" smtClean="0"/>
              <a:t>Step b: </a:t>
            </a:r>
            <a:r>
              <a:rPr lang="en-US" dirty="0" err="1" smtClean="0"/>
              <a:t>Octafluorocyclobutane</a:t>
            </a:r>
            <a:r>
              <a:rPr lang="en-US" dirty="0" smtClean="0"/>
              <a:t> (C</a:t>
            </a:r>
            <a:r>
              <a:rPr lang="en-US" baseline="-25000" dirty="0" smtClean="0"/>
              <a:t>4</a:t>
            </a:r>
            <a:r>
              <a:rPr lang="en-US" dirty="0" smtClean="0"/>
              <a:t>F</a:t>
            </a:r>
            <a:r>
              <a:rPr lang="en-US" baseline="-25000" dirty="0" smtClean="0"/>
              <a:t>8</a:t>
            </a:r>
            <a:r>
              <a:rPr lang="en-US" dirty="0" smtClean="0"/>
              <a:t>) to </a:t>
            </a:r>
            <a:r>
              <a:rPr lang="en-US" dirty="0" err="1" smtClean="0"/>
              <a:t>passivate</a:t>
            </a:r>
            <a:r>
              <a:rPr lang="en-US" dirty="0" smtClean="0"/>
              <a:t> the sidewall. </a:t>
            </a:r>
            <a:endParaRPr lang="en-US" dirty="0" smtClean="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3409459" cy="1200329"/>
          </a:xfrm>
          <a:prstGeom prst="rect">
            <a:avLst/>
          </a:prstGeom>
          <a:noFill/>
        </p:spPr>
        <p:txBody>
          <a:bodyPr wrap="none" rtlCol="0">
            <a:spAutoFit/>
          </a:bodyPr>
          <a:lstStyle/>
          <a:p>
            <a:r>
              <a:rPr lang="en-US" altLang="zh-CN" dirty="0" smtClean="0"/>
              <a:t>Technology development for 3D IC</a:t>
            </a:r>
          </a:p>
          <a:p>
            <a:r>
              <a:rPr lang="en-US" altLang="zh-CN" dirty="0" smtClean="0"/>
              <a:t> </a:t>
            </a:r>
          </a:p>
          <a:p>
            <a:pPr>
              <a:buFont typeface="Wingdings" pitchFamily="2" charset="2"/>
              <a:buChar char="Ø"/>
            </a:pPr>
            <a:r>
              <a:rPr lang="en-US" altLang="zh-CN" dirty="0" smtClean="0"/>
              <a:t> wafer thinning down</a:t>
            </a:r>
          </a:p>
          <a:p>
            <a:endParaRPr lang="en-US" altLang="zh-CN" dirty="0" smtClean="0"/>
          </a:p>
        </p:txBody>
      </p:sp>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sp>
        <p:nvSpPr>
          <p:cNvPr id="6" name="矩形 5"/>
          <p:cNvSpPr/>
          <p:nvPr/>
        </p:nvSpPr>
        <p:spPr>
          <a:xfrm>
            <a:off x="642910" y="1857364"/>
            <a:ext cx="8501090" cy="1477328"/>
          </a:xfrm>
          <a:prstGeom prst="rect">
            <a:avLst/>
          </a:prstGeom>
        </p:spPr>
        <p:txBody>
          <a:bodyPr wrap="square">
            <a:spAutoFit/>
          </a:bodyPr>
          <a:lstStyle/>
          <a:p>
            <a:r>
              <a:rPr lang="en-US" altLang="zh-CN" dirty="0" smtClean="0"/>
              <a:t>Wafer </a:t>
            </a:r>
            <a:r>
              <a:rPr lang="en-US" altLang="zh-CN" dirty="0" err="1" smtClean="0"/>
              <a:t>backgrinding</a:t>
            </a:r>
            <a:r>
              <a:rPr lang="en-US" altLang="zh-CN" dirty="0" smtClean="0"/>
              <a:t>.</a:t>
            </a:r>
          </a:p>
          <a:p>
            <a:r>
              <a:rPr lang="en-US" dirty="0" smtClean="0"/>
              <a:t>Wafer lapping.</a:t>
            </a:r>
          </a:p>
          <a:p>
            <a:r>
              <a:rPr lang="en-US" dirty="0" smtClean="0"/>
              <a:t>TTV (total thickness variance) control</a:t>
            </a:r>
          </a:p>
          <a:p>
            <a:r>
              <a:rPr lang="en-US" dirty="0" smtClean="0"/>
              <a:t>Carrier wafer bonding/</a:t>
            </a:r>
            <a:r>
              <a:rPr lang="en-US" dirty="0" err="1" smtClean="0"/>
              <a:t>debonding</a:t>
            </a:r>
            <a:r>
              <a:rPr lang="en-US" dirty="0" smtClean="0"/>
              <a:t>.</a:t>
            </a:r>
            <a:endParaRPr lang="en-US" dirty="0" smtClean="0"/>
          </a:p>
          <a:p>
            <a:endParaRPr lang="zh-CN" altLang="en-US" dirty="0"/>
          </a:p>
        </p:txBody>
      </p:sp>
      <p:pic>
        <p:nvPicPr>
          <p:cNvPr id="48130" name="Picture 2" descr="C:\fanqian\新建文件夹\ppt\weekly_info_20081021c.gif"/>
          <p:cNvPicPr>
            <a:picLocks noChangeAspect="1" noChangeArrowheads="1"/>
          </p:cNvPicPr>
          <p:nvPr/>
        </p:nvPicPr>
        <p:blipFill>
          <a:blip r:embed="rId2"/>
          <a:srcRect/>
          <a:stretch>
            <a:fillRect/>
          </a:stretch>
        </p:blipFill>
        <p:spPr bwMode="auto">
          <a:xfrm>
            <a:off x="3071802" y="3500438"/>
            <a:ext cx="4343400" cy="303847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3409459" cy="1200329"/>
          </a:xfrm>
          <a:prstGeom prst="rect">
            <a:avLst/>
          </a:prstGeom>
          <a:noFill/>
        </p:spPr>
        <p:txBody>
          <a:bodyPr wrap="none" rtlCol="0">
            <a:spAutoFit/>
          </a:bodyPr>
          <a:lstStyle/>
          <a:p>
            <a:r>
              <a:rPr lang="en-US" altLang="zh-CN" dirty="0" smtClean="0"/>
              <a:t>Technology development for 3D IC</a:t>
            </a:r>
          </a:p>
          <a:p>
            <a:r>
              <a:rPr lang="en-US" altLang="zh-CN" dirty="0" smtClean="0"/>
              <a:t> </a:t>
            </a:r>
          </a:p>
          <a:p>
            <a:pPr>
              <a:buFont typeface="Wingdings" pitchFamily="2" charset="2"/>
              <a:buChar char="Ø"/>
            </a:pPr>
            <a:r>
              <a:rPr lang="en-US" altLang="zh-CN" dirty="0" smtClean="0"/>
              <a:t> Deep via dielectric deposition</a:t>
            </a:r>
          </a:p>
          <a:p>
            <a:pPr>
              <a:buFont typeface="Wingdings" pitchFamily="2" charset="2"/>
              <a:buChar char="Ø"/>
            </a:pPr>
            <a:r>
              <a:rPr lang="en-US" altLang="zh-CN" dirty="0" smtClean="0"/>
              <a:t> Via metal fill</a:t>
            </a:r>
          </a:p>
        </p:txBody>
      </p:sp>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pic>
        <p:nvPicPr>
          <p:cNvPr id="49154" name="Picture 2" descr="C:\fanqian\新建文件夹\ppt\IBM3.jpg"/>
          <p:cNvPicPr>
            <a:picLocks noChangeAspect="1" noChangeArrowheads="1"/>
          </p:cNvPicPr>
          <p:nvPr/>
        </p:nvPicPr>
        <p:blipFill>
          <a:blip r:embed="rId2"/>
          <a:srcRect/>
          <a:stretch>
            <a:fillRect/>
          </a:stretch>
        </p:blipFill>
        <p:spPr bwMode="auto">
          <a:xfrm>
            <a:off x="357158" y="2928934"/>
            <a:ext cx="4045982" cy="2393700"/>
          </a:xfrm>
          <a:prstGeom prst="rect">
            <a:avLst/>
          </a:prstGeom>
          <a:noFill/>
        </p:spPr>
      </p:pic>
      <p:pic>
        <p:nvPicPr>
          <p:cNvPr id="49155" name="Picture 3" descr="C:\fanqian\新建文件夹\ppt\3D_TSV_4.jpg"/>
          <p:cNvPicPr>
            <a:picLocks noChangeAspect="1" noChangeArrowheads="1"/>
          </p:cNvPicPr>
          <p:nvPr/>
        </p:nvPicPr>
        <p:blipFill>
          <a:blip r:embed="rId3"/>
          <a:srcRect/>
          <a:stretch>
            <a:fillRect/>
          </a:stretch>
        </p:blipFill>
        <p:spPr bwMode="auto">
          <a:xfrm>
            <a:off x="4496324" y="2643183"/>
            <a:ext cx="4342352" cy="304799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2729530" cy="400110"/>
          </a:xfrm>
          <a:prstGeom prst="rect">
            <a:avLst/>
          </a:prstGeom>
          <a:noFill/>
        </p:spPr>
        <p:txBody>
          <a:bodyPr wrap="none" rtlCol="0">
            <a:spAutoFit/>
          </a:bodyPr>
          <a:lstStyle/>
          <a:p>
            <a:r>
              <a:rPr lang="en-US" altLang="zh-CN" sz="2000" b="1" dirty="0" smtClean="0"/>
              <a:t>Semiconductor </a:t>
            </a:r>
            <a:r>
              <a:rPr lang="en-US" altLang="zh-CN" sz="2000" b="1" dirty="0" smtClean="0"/>
              <a:t>Industry</a:t>
            </a:r>
            <a:endParaRPr lang="zh-CN" altLang="en-US" sz="2000" b="1" dirty="0"/>
          </a:p>
        </p:txBody>
      </p:sp>
      <p:pic>
        <p:nvPicPr>
          <p:cNvPr id="1026" name="Picture 2" descr="C:\fanqian\ppt\untitled2.bmp"/>
          <p:cNvPicPr>
            <a:picLocks noChangeAspect="1" noChangeArrowheads="1"/>
          </p:cNvPicPr>
          <p:nvPr/>
        </p:nvPicPr>
        <p:blipFill>
          <a:blip r:embed="rId2"/>
          <a:srcRect/>
          <a:stretch>
            <a:fillRect/>
          </a:stretch>
        </p:blipFill>
        <p:spPr bwMode="auto">
          <a:xfrm>
            <a:off x="551906" y="928670"/>
            <a:ext cx="2633032" cy="2066928"/>
          </a:xfrm>
          <a:prstGeom prst="rect">
            <a:avLst/>
          </a:prstGeom>
          <a:noFill/>
        </p:spPr>
      </p:pic>
      <p:pic>
        <p:nvPicPr>
          <p:cNvPr id="1027" name="Picture 3" descr="C:\fanqian\ppt\untitled1.bmp"/>
          <p:cNvPicPr>
            <a:picLocks noChangeAspect="1" noChangeArrowheads="1"/>
          </p:cNvPicPr>
          <p:nvPr/>
        </p:nvPicPr>
        <p:blipFill>
          <a:blip r:embed="rId3"/>
          <a:srcRect/>
          <a:stretch>
            <a:fillRect/>
          </a:stretch>
        </p:blipFill>
        <p:spPr bwMode="auto">
          <a:xfrm>
            <a:off x="3571868" y="2500306"/>
            <a:ext cx="2428876" cy="2054424"/>
          </a:xfrm>
          <a:prstGeom prst="rect">
            <a:avLst/>
          </a:prstGeom>
          <a:noFill/>
        </p:spPr>
      </p:pic>
      <p:pic>
        <p:nvPicPr>
          <p:cNvPr id="1028" name="Picture 4" descr="C:\fanqian\ppt\T2KQ1TCA216L51CAJ149RSCACNDAITCA5LY24ACAL7VXGSCAO4MWW5CANCP5Q5CALYAPFGCA7GZWRCCAR4MB02CA6KJMXOCAULL1FSCAVL70ZKCAV6HMTACAR44MF5CAMG6XWNCAGJILSOCASO01PL.jpg"/>
          <p:cNvPicPr>
            <a:picLocks noChangeAspect="1" noChangeArrowheads="1"/>
          </p:cNvPicPr>
          <p:nvPr/>
        </p:nvPicPr>
        <p:blipFill>
          <a:blip r:embed="rId4"/>
          <a:srcRect/>
          <a:stretch>
            <a:fillRect/>
          </a:stretch>
        </p:blipFill>
        <p:spPr bwMode="auto">
          <a:xfrm>
            <a:off x="5572132" y="4714884"/>
            <a:ext cx="2476500" cy="1847850"/>
          </a:xfrm>
          <a:prstGeom prst="rect">
            <a:avLst/>
          </a:prstGeom>
          <a:noFill/>
        </p:spPr>
      </p:pic>
      <p:sp>
        <p:nvSpPr>
          <p:cNvPr id="20" name="梯形 19"/>
          <p:cNvSpPr/>
          <p:nvPr/>
        </p:nvSpPr>
        <p:spPr>
          <a:xfrm>
            <a:off x="428596" y="5857892"/>
            <a:ext cx="3161132"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Application</a:t>
            </a:r>
            <a:endParaRPr lang="zh-CN" altLang="en-US" dirty="0"/>
          </a:p>
        </p:txBody>
      </p:sp>
      <p:sp>
        <p:nvSpPr>
          <p:cNvPr id="22" name="梯形 21"/>
          <p:cNvSpPr/>
          <p:nvPr/>
        </p:nvSpPr>
        <p:spPr>
          <a:xfrm>
            <a:off x="623865" y="5072074"/>
            <a:ext cx="2772000"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Hardware</a:t>
            </a:r>
            <a:endParaRPr lang="zh-CN" altLang="en-US" dirty="0"/>
          </a:p>
        </p:txBody>
      </p:sp>
      <p:sp>
        <p:nvSpPr>
          <p:cNvPr id="23" name="梯形 22"/>
          <p:cNvSpPr/>
          <p:nvPr/>
        </p:nvSpPr>
        <p:spPr>
          <a:xfrm>
            <a:off x="825075" y="4286256"/>
            <a:ext cx="2376000" cy="785818"/>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Semiconductor Manufacture</a:t>
            </a:r>
            <a:endParaRPr lang="zh-CN" altLang="en-US" dirty="0"/>
          </a:p>
        </p:txBody>
      </p:sp>
      <p:sp>
        <p:nvSpPr>
          <p:cNvPr id="24" name="梯形 23"/>
          <p:cNvSpPr/>
          <p:nvPr/>
        </p:nvSpPr>
        <p:spPr>
          <a:xfrm>
            <a:off x="1014389" y="3500438"/>
            <a:ext cx="1985975"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Material</a:t>
            </a:r>
            <a:endParaRPr lang="zh-CN" altLang="en-US" dirty="0"/>
          </a:p>
        </p:txBody>
      </p:sp>
      <p:sp>
        <p:nvSpPr>
          <p:cNvPr id="26" name="矩形 25"/>
          <p:cNvSpPr/>
          <p:nvPr/>
        </p:nvSpPr>
        <p:spPr>
          <a:xfrm>
            <a:off x="3214678" y="1357298"/>
            <a:ext cx="4776372" cy="369332"/>
          </a:xfrm>
          <a:prstGeom prst="rect">
            <a:avLst/>
          </a:prstGeom>
        </p:spPr>
        <p:txBody>
          <a:bodyPr wrap="none">
            <a:spAutoFit/>
          </a:bodyPr>
          <a:lstStyle/>
          <a:p>
            <a:r>
              <a:rPr lang="en-US" altLang="zh-CN" b="1" dirty="0" smtClean="0"/>
              <a:t>Material: Si, </a:t>
            </a:r>
            <a:r>
              <a:rPr lang="en-US" altLang="zh-CN" b="1" dirty="0" err="1" smtClean="0"/>
              <a:t>Ge</a:t>
            </a:r>
            <a:r>
              <a:rPr lang="en-US" altLang="zh-CN" b="1" dirty="0" smtClean="0"/>
              <a:t>, C, </a:t>
            </a:r>
            <a:r>
              <a:rPr lang="en-US" altLang="zh-CN" b="1" dirty="0" err="1" smtClean="0"/>
              <a:t>GaAs</a:t>
            </a:r>
            <a:r>
              <a:rPr lang="en-US" altLang="zh-CN" b="1" dirty="0" smtClean="0"/>
              <a:t>, </a:t>
            </a:r>
            <a:r>
              <a:rPr lang="en-US" altLang="zh-CN" b="1" dirty="0" err="1" smtClean="0"/>
              <a:t>InP</a:t>
            </a:r>
            <a:r>
              <a:rPr lang="en-US" altLang="zh-CN" b="1" dirty="0" smtClean="0"/>
              <a:t>, </a:t>
            </a:r>
            <a:r>
              <a:rPr lang="en-US" altLang="zh-CN" b="1" dirty="0" err="1" smtClean="0"/>
              <a:t>GaN</a:t>
            </a:r>
            <a:r>
              <a:rPr lang="en-US" altLang="zh-CN" b="1" dirty="0" smtClean="0"/>
              <a:t>, </a:t>
            </a:r>
            <a:r>
              <a:rPr lang="en-US" altLang="zh-CN" b="1" dirty="0" err="1" smtClean="0"/>
              <a:t>ZnO</a:t>
            </a:r>
            <a:r>
              <a:rPr lang="en-US" altLang="zh-CN" b="1" dirty="0" smtClean="0"/>
              <a:t>, </a:t>
            </a:r>
            <a:r>
              <a:rPr lang="en-US" altLang="zh-CN" b="1" dirty="0" err="1" smtClean="0"/>
              <a:t>ZnSe</a:t>
            </a:r>
            <a:r>
              <a:rPr lang="en-US" altLang="zh-CN" b="1" dirty="0" smtClean="0"/>
              <a:t>, ….</a:t>
            </a:r>
            <a:endParaRPr lang="zh-CN" altLang="en-US" dirty="0"/>
          </a:p>
        </p:txBody>
      </p:sp>
      <p:sp>
        <p:nvSpPr>
          <p:cNvPr id="27" name="矩形 26"/>
          <p:cNvSpPr/>
          <p:nvPr/>
        </p:nvSpPr>
        <p:spPr>
          <a:xfrm>
            <a:off x="6357918" y="2928934"/>
            <a:ext cx="2786082" cy="923330"/>
          </a:xfrm>
          <a:prstGeom prst="rect">
            <a:avLst/>
          </a:prstGeom>
        </p:spPr>
        <p:txBody>
          <a:bodyPr wrap="square">
            <a:spAutoFit/>
          </a:bodyPr>
          <a:lstStyle/>
          <a:p>
            <a:r>
              <a:rPr lang="en-US" altLang="zh-CN" b="1" dirty="0" smtClean="0"/>
              <a:t>Manufacture: Analog, CMOS, MEMS, Photonics, CCD, LD/LED, ….</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3409459" cy="923330"/>
          </a:xfrm>
          <a:prstGeom prst="rect">
            <a:avLst/>
          </a:prstGeom>
          <a:noFill/>
        </p:spPr>
        <p:txBody>
          <a:bodyPr wrap="none" rtlCol="0">
            <a:spAutoFit/>
          </a:bodyPr>
          <a:lstStyle/>
          <a:p>
            <a:r>
              <a:rPr lang="en-US" altLang="zh-CN" dirty="0" smtClean="0"/>
              <a:t>Technology development for 3D IC</a:t>
            </a:r>
          </a:p>
          <a:p>
            <a:r>
              <a:rPr lang="en-US" altLang="zh-CN" dirty="0" smtClean="0"/>
              <a:t> </a:t>
            </a:r>
          </a:p>
          <a:p>
            <a:pPr>
              <a:buFont typeface="Wingdings" pitchFamily="2" charset="2"/>
              <a:buChar char="Ø"/>
            </a:pPr>
            <a:r>
              <a:rPr lang="en-US" altLang="zh-CN" dirty="0" smtClean="0"/>
              <a:t> Aligned bonding</a:t>
            </a:r>
            <a:endParaRPr lang="en-US" altLang="zh-CN" dirty="0" smtClean="0"/>
          </a:p>
        </p:txBody>
      </p:sp>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sp>
        <p:nvSpPr>
          <p:cNvPr id="6" name="矩形 5"/>
          <p:cNvSpPr/>
          <p:nvPr/>
        </p:nvSpPr>
        <p:spPr>
          <a:xfrm>
            <a:off x="642910" y="1857364"/>
            <a:ext cx="8501090" cy="1477328"/>
          </a:xfrm>
          <a:prstGeom prst="rect">
            <a:avLst/>
          </a:prstGeom>
        </p:spPr>
        <p:txBody>
          <a:bodyPr wrap="square">
            <a:spAutoFit/>
          </a:bodyPr>
          <a:lstStyle/>
          <a:p>
            <a:r>
              <a:rPr lang="en-US" altLang="zh-CN" dirty="0" smtClean="0"/>
              <a:t>a. Plasma activated fusion bonding.</a:t>
            </a:r>
          </a:p>
          <a:p>
            <a:r>
              <a:rPr lang="en-US" dirty="0" smtClean="0"/>
              <a:t>b. Metal bonding</a:t>
            </a:r>
          </a:p>
          <a:p>
            <a:r>
              <a:rPr lang="en-US" dirty="0" smtClean="0"/>
              <a:t>c. Adhesive bonding</a:t>
            </a:r>
          </a:p>
          <a:p>
            <a:r>
              <a:rPr lang="en-US" dirty="0" smtClean="0"/>
              <a:t>d. Eutectic bonding</a:t>
            </a:r>
            <a:endParaRPr lang="en-US" dirty="0" smtClean="0"/>
          </a:p>
          <a:p>
            <a:endParaRPr lang="zh-CN" altLang="en-US" dirty="0"/>
          </a:p>
        </p:txBody>
      </p:sp>
      <p:pic>
        <p:nvPicPr>
          <p:cNvPr id="50178" name="Picture 2" descr="C:\fanqian\新建文件夹\ppt\1-s2.0-S0924424799002460-gr5.jpg"/>
          <p:cNvPicPr>
            <a:picLocks noChangeAspect="1" noChangeArrowheads="1"/>
          </p:cNvPicPr>
          <p:nvPr/>
        </p:nvPicPr>
        <p:blipFill>
          <a:blip r:embed="rId2"/>
          <a:srcRect/>
          <a:stretch>
            <a:fillRect/>
          </a:stretch>
        </p:blipFill>
        <p:spPr bwMode="auto">
          <a:xfrm>
            <a:off x="6927794" y="2928934"/>
            <a:ext cx="2216206" cy="3284560"/>
          </a:xfrm>
          <a:prstGeom prst="rect">
            <a:avLst/>
          </a:prstGeom>
          <a:noFill/>
        </p:spPr>
      </p:pic>
      <p:pic>
        <p:nvPicPr>
          <p:cNvPr id="50179" name="Picture 3" descr="C:\fanqian\新建文件夹\ppt\Glass_Frit_Bonding_05.jpg"/>
          <p:cNvPicPr>
            <a:picLocks noChangeAspect="1" noChangeArrowheads="1"/>
          </p:cNvPicPr>
          <p:nvPr/>
        </p:nvPicPr>
        <p:blipFill>
          <a:blip r:embed="rId3"/>
          <a:srcRect/>
          <a:stretch>
            <a:fillRect/>
          </a:stretch>
        </p:blipFill>
        <p:spPr bwMode="auto">
          <a:xfrm>
            <a:off x="3500430" y="3929066"/>
            <a:ext cx="3051336" cy="2286016"/>
          </a:xfrm>
          <a:prstGeom prst="rect">
            <a:avLst/>
          </a:prstGeom>
          <a:noFill/>
        </p:spPr>
      </p:pic>
      <p:pic>
        <p:nvPicPr>
          <p:cNvPr id="50180" name="Picture 4" descr="C:\fanqian\新建文件夹\ppt\167054-103_1.jpg"/>
          <p:cNvPicPr>
            <a:picLocks noChangeAspect="1" noChangeArrowheads="1"/>
          </p:cNvPicPr>
          <p:nvPr/>
        </p:nvPicPr>
        <p:blipFill>
          <a:blip r:embed="rId4"/>
          <a:srcRect/>
          <a:stretch>
            <a:fillRect/>
          </a:stretch>
        </p:blipFill>
        <p:spPr bwMode="auto">
          <a:xfrm>
            <a:off x="4357686" y="1571612"/>
            <a:ext cx="2163778" cy="1590668"/>
          </a:xfrm>
          <a:prstGeom prst="rect">
            <a:avLst/>
          </a:prstGeom>
          <a:noFill/>
        </p:spPr>
      </p:pic>
      <p:pic>
        <p:nvPicPr>
          <p:cNvPr id="50181" name="Picture 5" descr="C:\fanqian\新建文件夹\ppt\0657_fig3.jpg"/>
          <p:cNvPicPr>
            <a:picLocks noChangeAspect="1" noChangeArrowheads="1"/>
          </p:cNvPicPr>
          <p:nvPr/>
        </p:nvPicPr>
        <p:blipFill>
          <a:blip r:embed="rId5"/>
          <a:srcRect/>
          <a:stretch>
            <a:fillRect/>
          </a:stretch>
        </p:blipFill>
        <p:spPr bwMode="auto">
          <a:xfrm>
            <a:off x="571472" y="4071942"/>
            <a:ext cx="2545778" cy="1929120"/>
          </a:xfrm>
          <a:prstGeom prst="rect">
            <a:avLst/>
          </a:prstGeom>
          <a:noFill/>
        </p:spPr>
      </p:pic>
      <p:sp>
        <p:nvSpPr>
          <p:cNvPr id="11" name="矩形 10"/>
          <p:cNvSpPr/>
          <p:nvPr/>
        </p:nvSpPr>
        <p:spPr>
          <a:xfrm>
            <a:off x="4500562" y="3286124"/>
            <a:ext cx="1885453" cy="369332"/>
          </a:xfrm>
          <a:prstGeom prst="rect">
            <a:avLst/>
          </a:prstGeom>
        </p:spPr>
        <p:txBody>
          <a:bodyPr wrap="none">
            <a:spAutoFit/>
          </a:bodyPr>
          <a:lstStyle/>
          <a:p>
            <a:r>
              <a:rPr lang="en-US" dirty="0" smtClean="0"/>
              <a:t>(b) Cu-Cu bonding</a:t>
            </a:r>
            <a:endParaRPr lang="zh-CN" altLang="en-US" dirty="0"/>
          </a:p>
        </p:txBody>
      </p:sp>
      <p:sp>
        <p:nvSpPr>
          <p:cNvPr id="12" name="矩形 11"/>
          <p:cNvSpPr/>
          <p:nvPr/>
        </p:nvSpPr>
        <p:spPr>
          <a:xfrm>
            <a:off x="3428992" y="6286520"/>
            <a:ext cx="3108030" cy="369332"/>
          </a:xfrm>
          <a:prstGeom prst="rect">
            <a:avLst/>
          </a:prstGeom>
        </p:spPr>
        <p:txBody>
          <a:bodyPr wrap="none">
            <a:spAutoFit/>
          </a:bodyPr>
          <a:lstStyle/>
          <a:p>
            <a:r>
              <a:rPr lang="en-US" dirty="0" smtClean="0"/>
              <a:t>(d) Si-Au alloy eutectic bonding</a:t>
            </a:r>
            <a:endParaRPr lang="zh-CN" altLang="en-US" dirty="0"/>
          </a:p>
        </p:txBody>
      </p:sp>
      <p:sp>
        <p:nvSpPr>
          <p:cNvPr id="13" name="矩形 12"/>
          <p:cNvSpPr/>
          <p:nvPr/>
        </p:nvSpPr>
        <p:spPr>
          <a:xfrm>
            <a:off x="357158" y="6072206"/>
            <a:ext cx="2553263" cy="369332"/>
          </a:xfrm>
          <a:prstGeom prst="rect">
            <a:avLst/>
          </a:prstGeom>
        </p:spPr>
        <p:txBody>
          <a:bodyPr wrap="none">
            <a:spAutoFit/>
          </a:bodyPr>
          <a:lstStyle/>
          <a:p>
            <a:r>
              <a:rPr lang="en-US" dirty="0" smtClean="0"/>
              <a:t>(c) SU8 adhesive bonding</a:t>
            </a:r>
            <a:endParaRPr lang="zh-CN" altLang="en-US" dirty="0"/>
          </a:p>
        </p:txBody>
      </p:sp>
      <p:sp>
        <p:nvSpPr>
          <p:cNvPr id="14" name="矩形 13"/>
          <p:cNvSpPr/>
          <p:nvPr/>
        </p:nvSpPr>
        <p:spPr>
          <a:xfrm>
            <a:off x="6929454" y="6286520"/>
            <a:ext cx="2214546" cy="646331"/>
          </a:xfrm>
          <a:prstGeom prst="rect">
            <a:avLst/>
          </a:prstGeom>
        </p:spPr>
        <p:txBody>
          <a:bodyPr wrap="square">
            <a:spAutoFit/>
          </a:bodyPr>
          <a:lstStyle/>
          <a:p>
            <a:r>
              <a:rPr lang="en-US" dirty="0" smtClean="0"/>
              <a:t>(a) SiO2-SiO2 fusion bonding</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8429684" cy="5355312"/>
          </a:xfrm>
          <a:prstGeom prst="rect">
            <a:avLst/>
          </a:prstGeom>
          <a:noFill/>
        </p:spPr>
        <p:txBody>
          <a:bodyPr wrap="square" rtlCol="0">
            <a:spAutoFit/>
          </a:bodyPr>
          <a:lstStyle/>
          <a:p>
            <a:r>
              <a:rPr lang="en-US" altLang="zh-CN" dirty="0" smtClean="0"/>
              <a:t>Disadvantages of 3D IC</a:t>
            </a:r>
          </a:p>
          <a:p>
            <a:r>
              <a:rPr lang="en-US" altLang="zh-CN" dirty="0" smtClean="0"/>
              <a:t> </a:t>
            </a:r>
          </a:p>
          <a:p>
            <a:pPr>
              <a:buFont typeface="Wingdings" pitchFamily="2" charset="2"/>
              <a:buChar char="Ø"/>
            </a:pPr>
            <a:r>
              <a:rPr lang="en-US" altLang="zh-CN" dirty="0" smtClean="0"/>
              <a:t> </a:t>
            </a:r>
            <a:r>
              <a:rPr lang="en-US" b="1" dirty="0" smtClean="0"/>
              <a:t>Yield</a:t>
            </a:r>
            <a:r>
              <a:rPr lang="en-US" dirty="0" smtClean="0"/>
              <a:t/>
            </a:r>
            <a:br>
              <a:rPr lang="en-US" dirty="0" smtClean="0"/>
            </a:br>
            <a:r>
              <a:rPr lang="en-US" dirty="0" smtClean="0"/>
              <a:t>Each </a:t>
            </a:r>
            <a:r>
              <a:rPr lang="en-US" dirty="0" smtClean="0"/>
              <a:t>extra manufacturing step adds a risk for defects. In order for 3D ICs to be commercially viable, defects could be repaired or tolerated, or defect density can be improved.</a:t>
            </a:r>
            <a:endParaRPr lang="en-US" altLang="zh-CN" dirty="0" smtClean="0"/>
          </a:p>
          <a:p>
            <a:pPr>
              <a:buFont typeface="Wingdings" pitchFamily="2" charset="2"/>
              <a:buChar char="Ø"/>
            </a:pPr>
            <a:r>
              <a:rPr lang="en-US" altLang="zh-CN" dirty="0" smtClean="0"/>
              <a:t> </a:t>
            </a:r>
            <a:r>
              <a:rPr lang="en-US" b="1" dirty="0" smtClean="0"/>
              <a:t>Heat</a:t>
            </a:r>
            <a:r>
              <a:rPr lang="en-US" dirty="0" smtClean="0"/>
              <a:t/>
            </a:r>
            <a:br>
              <a:rPr lang="en-US" dirty="0" smtClean="0"/>
            </a:br>
            <a:r>
              <a:rPr lang="en-US" dirty="0" smtClean="0"/>
              <a:t>Heat </a:t>
            </a:r>
            <a:r>
              <a:rPr lang="en-US" dirty="0" smtClean="0"/>
              <a:t>building up within the stack must be dissipated. This is an inevitable issue as electrical proximity correlates with thermal proximity. Specific thermal hotspots must be more carefully managed</a:t>
            </a:r>
            <a:endParaRPr lang="en-US" altLang="zh-CN" dirty="0" smtClean="0"/>
          </a:p>
          <a:p>
            <a:pPr>
              <a:buFont typeface="Wingdings" pitchFamily="2" charset="2"/>
              <a:buChar char="Ø"/>
            </a:pPr>
            <a:r>
              <a:rPr lang="en-US" altLang="zh-CN" dirty="0" smtClean="0"/>
              <a:t> </a:t>
            </a:r>
            <a:r>
              <a:rPr lang="en-US" altLang="zh-CN" b="1" dirty="0" smtClean="0"/>
              <a:t>D</a:t>
            </a:r>
            <a:r>
              <a:rPr lang="en-US" b="1" dirty="0" smtClean="0"/>
              <a:t>esign complexity</a:t>
            </a:r>
            <a:r>
              <a:rPr lang="en-US" dirty="0" smtClean="0"/>
              <a:t/>
            </a:r>
            <a:br>
              <a:rPr lang="en-US" dirty="0" smtClean="0"/>
            </a:br>
            <a:r>
              <a:rPr lang="en-US" dirty="0" smtClean="0"/>
              <a:t>Taking </a:t>
            </a:r>
            <a:r>
              <a:rPr lang="en-US" dirty="0" smtClean="0"/>
              <a:t>full advantage of 3D integration requires sophisticated design techniques and </a:t>
            </a:r>
            <a:r>
              <a:rPr lang="en-US" dirty="0" smtClean="0"/>
              <a:t>new EAD tools</a:t>
            </a:r>
            <a:endParaRPr lang="en-US" altLang="zh-CN" dirty="0" smtClean="0"/>
          </a:p>
          <a:p>
            <a:pPr>
              <a:buFont typeface="Wingdings" pitchFamily="2" charset="2"/>
              <a:buChar char="Ø"/>
            </a:pPr>
            <a:r>
              <a:rPr lang="en-US" altLang="zh-CN" dirty="0" smtClean="0"/>
              <a:t> </a:t>
            </a:r>
            <a:r>
              <a:rPr lang="en-US" b="1" dirty="0" smtClean="0"/>
              <a:t>TSV-introduced </a:t>
            </a:r>
            <a:r>
              <a:rPr lang="en-US" b="1" dirty="0" smtClean="0"/>
              <a:t>overhead</a:t>
            </a:r>
            <a:br>
              <a:rPr lang="en-US" b="1" dirty="0" smtClean="0"/>
            </a:br>
            <a:r>
              <a:rPr lang="en-US" dirty="0" smtClean="0"/>
              <a:t> TSVs </a:t>
            </a:r>
            <a:r>
              <a:rPr lang="en-US" dirty="0" smtClean="0"/>
              <a:t>occupies the </a:t>
            </a:r>
            <a:r>
              <a:rPr lang="en-US" dirty="0" err="1" smtClean="0"/>
              <a:t>floorplan</a:t>
            </a:r>
            <a:r>
              <a:rPr lang="en-US" dirty="0" smtClean="0"/>
              <a:t> of IC layout</a:t>
            </a:r>
            <a:endParaRPr lang="en-US" altLang="zh-CN" dirty="0" smtClean="0"/>
          </a:p>
          <a:p>
            <a:pPr>
              <a:buFont typeface="Wingdings" pitchFamily="2" charset="2"/>
              <a:buChar char="Ø"/>
            </a:pPr>
            <a:r>
              <a:rPr lang="en-US" altLang="zh-CN" dirty="0" smtClean="0"/>
              <a:t> </a:t>
            </a:r>
            <a:r>
              <a:rPr lang="en-US" b="1" dirty="0" smtClean="0"/>
              <a:t>Testing</a:t>
            </a:r>
            <a:r>
              <a:rPr lang="en-US" dirty="0" smtClean="0"/>
              <a:t/>
            </a:r>
            <a:br>
              <a:rPr lang="en-US" dirty="0" smtClean="0"/>
            </a:br>
            <a:r>
              <a:rPr lang="en-US" dirty="0" smtClean="0"/>
              <a:t>To </a:t>
            </a:r>
            <a:r>
              <a:rPr lang="en-US" dirty="0" smtClean="0"/>
              <a:t>achieve high overall yield and reduce costs, separate testing of independent dies is </a:t>
            </a:r>
            <a:r>
              <a:rPr lang="en-US" dirty="0" smtClean="0"/>
              <a:t>essential</a:t>
            </a:r>
          </a:p>
          <a:p>
            <a:pPr>
              <a:buFont typeface="Wingdings" pitchFamily="2" charset="2"/>
              <a:buChar char="Ø"/>
            </a:pPr>
            <a:r>
              <a:rPr lang="en-US" b="1" dirty="0" smtClean="0"/>
              <a:t>Lack of standards</a:t>
            </a:r>
            <a:endParaRPr lang="en-US" altLang="zh-CN" dirty="0" smtClean="0"/>
          </a:p>
        </p:txBody>
      </p:sp>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596" y="357166"/>
            <a:ext cx="3932167" cy="400110"/>
          </a:xfrm>
          <a:prstGeom prst="rect">
            <a:avLst/>
          </a:prstGeom>
          <a:noFill/>
        </p:spPr>
        <p:txBody>
          <a:bodyPr wrap="none" rtlCol="0">
            <a:spAutoFit/>
          </a:bodyPr>
          <a:lstStyle/>
          <a:p>
            <a:r>
              <a:rPr lang="en-US" altLang="zh-CN" sz="2000" b="1" dirty="0" smtClean="0"/>
              <a:t>Next generation technology – 3D IC</a:t>
            </a:r>
            <a:endParaRPr lang="zh-CN" altLang="en-US" sz="2000" b="1" dirty="0"/>
          </a:p>
        </p:txBody>
      </p:sp>
      <p:pic>
        <p:nvPicPr>
          <p:cNvPr id="44036" name="Picture 4" descr="C:\fanqian\新建文件夹\ppt\Xilinx 3D TSV silicon interposer 2.jpg"/>
          <p:cNvPicPr>
            <a:picLocks noChangeAspect="1" noChangeArrowheads="1"/>
          </p:cNvPicPr>
          <p:nvPr/>
        </p:nvPicPr>
        <p:blipFill>
          <a:blip r:embed="rId2" cstate="print"/>
          <a:srcRect/>
          <a:stretch>
            <a:fillRect/>
          </a:stretch>
        </p:blipFill>
        <p:spPr bwMode="auto">
          <a:xfrm>
            <a:off x="642910" y="1142984"/>
            <a:ext cx="4026676" cy="2286016"/>
          </a:xfrm>
          <a:prstGeom prst="rect">
            <a:avLst/>
          </a:prstGeom>
          <a:noFill/>
        </p:spPr>
      </p:pic>
      <p:pic>
        <p:nvPicPr>
          <p:cNvPr id="44037" name="Picture 5" descr="C:\fanqian\新建文件夹\ppt\36-3 samsung process flow.jpg"/>
          <p:cNvPicPr>
            <a:picLocks noChangeAspect="1" noChangeArrowheads="1"/>
          </p:cNvPicPr>
          <p:nvPr/>
        </p:nvPicPr>
        <p:blipFill>
          <a:blip r:embed="rId3"/>
          <a:srcRect/>
          <a:stretch>
            <a:fillRect/>
          </a:stretch>
        </p:blipFill>
        <p:spPr bwMode="auto">
          <a:xfrm>
            <a:off x="4500562" y="3214686"/>
            <a:ext cx="4317810" cy="3252654"/>
          </a:xfrm>
          <a:prstGeom prst="rect">
            <a:avLst/>
          </a:prstGeom>
          <a:noFill/>
        </p:spPr>
      </p:pic>
      <p:sp>
        <p:nvSpPr>
          <p:cNvPr id="9" name="矩形 8"/>
          <p:cNvSpPr/>
          <p:nvPr/>
        </p:nvSpPr>
        <p:spPr>
          <a:xfrm>
            <a:off x="571472" y="4643446"/>
            <a:ext cx="3571900" cy="646331"/>
          </a:xfrm>
          <a:prstGeom prst="rect">
            <a:avLst/>
          </a:prstGeom>
        </p:spPr>
        <p:txBody>
          <a:bodyPr wrap="square">
            <a:spAutoFit/>
          </a:bodyPr>
          <a:lstStyle/>
          <a:p>
            <a:r>
              <a:rPr lang="en-US" dirty="0" smtClean="0"/>
              <a:t>2.5D IC, Si interposer process flow, from Samsung. </a:t>
            </a:r>
            <a:endParaRPr lang="zh-CN" altLang="en-US" dirty="0"/>
          </a:p>
        </p:txBody>
      </p:sp>
      <p:sp>
        <p:nvSpPr>
          <p:cNvPr id="10" name="矩形 9"/>
          <p:cNvSpPr/>
          <p:nvPr/>
        </p:nvSpPr>
        <p:spPr>
          <a:xfrm>
            <a:off x="5000628" y="1785926"/>
            <a:ext cx="3571900" cy="369332"/>
          </a:xfrm>
          <a:prstGeom prst="rect">
            <a:avLst/>
          </a:prstGeom>
        </p:spPr>
        <p:txBody>
          <a:bodyPr wrap="square">
            <a:spAutoFit/>
          </a:bodyPr>
          <a:lstStyle/>
          <a:p>
            <a:r>
              <a:rPr lang="en-US" dirty="0" smtClean="0"/>
              <a:t>2.5D IC </a:t>
            </a:r>
            <a:r>
              <a:rPr lang="en-US" dirty="0" err="1" smtClean="0"/>
              <a:t>vs</a:t>
            </a:r>
            <a:r>
              <a:rPr lang="en-US" dirty="0" smtClean="0"/>
              <a:t> 3D IC</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596" y="357166"/>
            <a:ext cx="2729530" cy="400110"/>
          </a:xfrm>
          <a:prstGeom prst="rect">
            <a:avLst/>
          </a:prstGeom>
          <a:noFill/>
        </p:spPr>
        <p:txBody>
          <a:bodyPr wrap="none" rtlCol="0">
            <a:spAutoFit/>
          </a:bodyPr>
          <a:lstStyle/>
          <a:p>
            <a:r>
              <a:rPr lang="en-US" altLang="zh-CN" sz="2000" b="1" dirty="0" smtClean="0"/>
              <a:t>Semiconductor Industry</a:t>
            </a:r>
            <a:endParaRPr lang="zh-CN" altLang="en-US" sz="2000" b="1" dirty="0"/>
          </a:p>
        </p:txBody>
      </p:sp>
      <p:sp>
        <p:nvSpPr>
          <p:cNvPr id="6" name="梯形 5"/>
          <p:cNvSpPr/>
          <p:nvPr/>
        </p:nvSpPr>
        <p:spPr>
          <a:xfrm>
            <a:off x="214282" y="4214818"/>
            <a:ext cx="3161132"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Application</a:t>
            </a:r>
            <a:endParaRPr lang="zh-CN" altLang="en-US" dirty="0"/>
          </a:p>
        </p:txBody>
      </p:sp>
      <p:sp>
        <p:nvSpPr>
          <p:cNvPr id="7" name="梯形 6"/>
          <p:cNvSpPr/>
          <p:nvPr/>
        </p:nvSpPr>
        <p:spPr>
          <a:xfrm>
            <a:off x="409551" y="3429000"/>
            <a:ext cx="2772000"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Hardware</a:t>
            </a:r>
            <a:endParaRPr lang="zh-CN" altLang="en-US" dirty="0"/>
          </a:p>
        </p:txBody>
      </p:sp>
      <p:sp>
        <p:nvSpPr>
          <p:cNvPr id="8" name="梯形 7"/>
          <p:cNvSpPr/>
          <p:nvPr/>
        </p:nvSpPr>
        <p:spPr>
          <a:xfrm>
            <a:off x="610761" y="2643182"/>
            <a:ext cx="2376000" cy="785818"/>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Semiconductor Manufacture</a:t>
            </a:r>
            <a:endParaRPr lang="zh-CN" altLang="en-US" dirty="0"/>
          </a:p>
        </p:txBody>
      </p:sp>
      <p:sp>
        <p:nvSpPr>
          <p:cNvPr id="9" name="梯形 8"/>
          <p:cNvSpPr/>
          <p:nvPr/>
        </p:nvSpPr>
        <p:spPr>
          <a:xfrm>
            <a:off x="800075" y="1857364"/>
            <a:ext cx="1985975" cy="785818"/>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Material</a:t>
            </a:r>
            <a:endParaRPr lang="zh-CN" altLang="en-US" dirty="0"/>
          </a:p>
        </p:txBody>
      </p:sp>
      <p:pic>
        <p:nvPicPr>
          <p:cNvPr id="45058" name="Picture 2" descr="C:\fanqian\新建文件夹\ppt\u=882323079,1901555314&amp;fm=15&amp;gp=0.jpg"/>
          <p:cNvPicPr>
            <a:picLocks noChangeAspect="1" noChangeArrowheads="1"/>
          </p:cNvPicPr>
          <p:nvPr/>
        </p:nvPicPr>
        <p:blipFill>
          <a:blip r:embed="rId2"/>
          <a:srcRect/>
          <a:stretch>
            <a:fillRect/>
          </a:stretch>
        </p:blipFill>
        <p:spPr bwMode="auto">
          <a:xfrm>
            <a:off x="3071802" y="857232"/>
            <a:ext cx="1333500" cy="866775"/>
          </a:xfrm>
          <a:prstGeom prst="rect">
            <a:avLst/>
          </a:prstGeom>
          <a:noFill/>
        </p:spPr>
      </p:pic>
      <p:pic>
        <p:nvPicPr>
          <p:cNvPr id="45059" name="Picture 3" descr="C:\fanqian\新建文件夹\ppt\2_100122204442_1.jpg"/>
          <p:cNvPicPr>
            <a:picLocks noChangeAspect="1" noChangeArrowheads="1"/>
          </p:cNvPicPr>
          <p:nvPr/>
        </p:nvPicPr>
        <p:blipFill>
          <a:blip r:embed="rId3" cstate="print"/>
          <a:srcRect/>
          <a:stretch>
            <a:fillRect/>
          </a:stretch>
        </p:blipFill>
        <p:spPr bwMode="auto">
          <a:xfrm>
            <a:off x="3682976" y="5643578"/>
            <a:ext cx="847762" cy="687668"/>
          </a:xfrm>
          <a:prstGeom prst="rect">
            <a:avLst/>
          </a:prstGeom>
          <a:noFill/>
        </p:spPr>
      </p:pic>
      <p:pic>
        <p:nvPicPr>
          <p:cNvPr id="45060" name="Picture 4" descr="C:\fanqian\新建文件夹\ppt\423s09v42px7.jpg"/>
          <p:cNvPicPr>
            <a:picLocks noChangeAspect="1" noChangeArrowheads="1"/>
          </p:cNvPicPr>
          <p:nvPr/>
        </p:nvPicPr>
        <p:blipFill>
          <a:blip r:embed="rId4" cstate="print"/>
          <a:srcRect/>
          <a:stretch>
            <a:fillRect/>
          </a:stretch>
        </p:blipFill>
        <p:spPr bwMode="auto">
          <a:xfrm>
            <a:off x="6286512" y="3500438"/>
            <a:ext cx="714380" cy="714380"/>
          </a:xfrm>
          <a:prstGeom prst="rect">
            <a:avLst/>
          </a:prstGeom>
          <a:noFill/>
        </p:spPr>
      </p:pic>
      <p:pic>
        <p:nvPicPr>
          <p:cNvPr id="45061" name="Picture 5" descr="C:\fanqian\新建文件夹\ppt\0624c82214adf1d4d6cae226.jpg"/>
          <p:cNvPicPr>
            <a:picLocks noChangeAspect="1" noChangeArrowheads="1"/>
          </p:cNvPicPr>
          <p:nvPr/>
        </p:nvPicPr>
        <p:blipFill>
          <a:blip r:embed="rId5"/>
          <a:srcRect/>
          <a:stretch>
            <a:fillRect/>
          </a:stretch>
        </p:blipFill>
        <p:spPr bwMode="auto">
          <a:xfrm>
            <a:off x="8072462" y="2571744"/>
            <a:ext cx="900846" cy="531498"/>
          </a:xfrm>
          <a:prstGeom prst="rect">
            <a:avLst/>
          </a:prstGeom>
          <a:noFill/>
        </p:spPr>
      </p:pic>
      <p:pic>
        <p:nvPicPr>
          <p:cNvPr id="45062" name="Picture 6" descr="C:\fanqian\新建文件夹\ppt\1221298_sanxing.jpg"/>
          <p:cNvPicPr>
            <a:picLocks noChangeAspect="1" noChangeArrowheads="1"/>
          </p:cNvPicPr>
          <p:nvPr/>
        </p:nvPicPr>
        <p:blipFill>
          <a:blip r:embed="rId6" cstate="print"/>
          <a:srcRect/>
          <a:stretch>
            <a:fillRect/>
          </a:stretch>
        </p:blipFill>
        <p:spPr bwMode="auto">
          <a:xfrm>
            <a:off x="6572264" y="2500306"/>
            <a:ext cx="714806" cy="535704"/>
          </a:xfrm>
          <a:prstGeom prst="rect">
            <a:avLst/>
          </a:prstGeom>
          <a:noFill/>
        </p:spPr>
      </p:pic>
      <p:pic>
        <p:nvPicPr>
          <p:cNvPr id="45063" name="Picture 7" descr="C:\fanqian\新建文件夹\ppt\2132339_297865-1_500.jpg"/>
          <p:cNvPicPr>
            <a:picLocks noChangeAspect="1" noChangeArrowheads="1"/>
          </p:cNvPicPr>
          <p:nvPr/>
        </p:nvPicPr>
        <p:blipFill>
          <a:blip r:embed="rId7" cstate="print"/>
          <a:srcRect/>
          <a:stretch>
            <a:fillRect/>
          </a:stretch>
        </p:blipFill>
        <p:spPr bwMode="auto">
          <a:xfrm>
            <a:off x="6159334" y="4357694"/>
            <a:ext cx="770120" cy="573044"/>
          </a:xfrm>
          <a:prstGeom prst="rect">
            <a:avLst/>
          </a:prstGeom>
          <a:noFill/>
        </p:spPr>
      </p:pic>
      <p:pic>
        <p:nvPicPr>
          <p:cNvPr id="45064" name="Picture 8" descr="C:\fanqian\新建文件夹\ppt\1278406027av6oeIyG_s.jpg"/>
          <p:cNvPicPr>
            <a:picLocks noChangeAspect="1" noChangeArrowheads="1"/>
          </p:cNvPicPr>
          <p:nvPr/>
        </p:nvPicPr>
        <p:blipFill>
          <a:blip r:embed="rId8"/>
          <a:srcRect/>
          <a:stretch>
            <a:fillRect/>
          </a:stretch>
        </p:blipFill>
        <p:spPr bwMode="auto">
          <a:xfrm>
            <a:off x="8040694" y="5572140"/>
            <a:ext cx="889024" cy="675658"/>
          </a:xfrm>
          <a:prstGeom prst="rect">
            <a:avLst/>
          </a:prstGeom>
          <a:noFill/>
        </p:spPr>
      </p:pic>
      <p:pic>
        <p:nvPicPr>
          <p:cNvPr id="45065" name="Picture 9" descr="C:\fanqian\新建文件夹\ppt\3431582709459.jpg"/>
          <p:cNvPicPr>
            <a:picLocks noChangeAspect="1" noChangeArrowheads="1"/>
          </p:cNvPicPr>
          <p:nvPr/>
        </p:nvPicPr>
        <p:blipFill>
          <a:blip r:embed="rId9"/>
          <a:srcRect/>
          <a:stretch>
            <a:fillRect/>
          </a:stretch>
        </p:blipFill>
        <p:spPr bwMode="auto">
          <a:xfrm>
            <a:off x="3428992" y="4143380"/>
            <a:ext cx="1571636" cy="643592"/>
          </a:xfrm>
          <a:prstGeom prst="rect">
            <a:avLst/>
          </a:prstGeom>
          <a:noFill/>
        </p:spPr>
      </p:pic>
      <p:pic>
        <p:nvPicPr>
          <p:cNvPr id="45066" name="Picture 10" descr="C:\fanqian\新建文件夹\ppt\13294468943742.jpg"/>
          <p:cNvPicPr>
            <a:picLocks noChangeAspect="1" noChangeArrowheads="1"/>
          </p:cNvPicPr>
          <p:nvPr/>
        </p:nvPicPr>
        <p:blipFill>
          <a:blip r:embed="rId10" cstate="print"/>
          <a:srcRect/>
          <a:stretch>
            <a:fillRect/>
          </a:stretch>
        </p:blipFill>
        <p:spPr bwMode="auto">
          <a:xfrm>
            <a:off x="6143636" y="5572140"/>
            <a:ext cx="646980" cy="714332"/>
          </a:xfrm>
          <a:prstGeom prst="rect">
            <a:avLst/>
          </a:prstGeom>
          <a:noFill/>
        </p:spPr>
      </p:pic>
      <p:pic>
        <p:nvPicPr>
          <p:cNvPr id="45067" name="Picture 11" descr="C:\fanqian\新建文件夹\ppt\01300000251181122476151183025_s.jpg"/>
          <p:cNvPicPr>
            <a:picLocks noChangeAspect="1" noChangeArrowheads="1"/>
          </p:cNvPicPr>
          <p:nvPr/>
        </p:nvPicPr>
        <p:blipFill>
          <a:blip r:embed="rId11" cstate="print"/>
          <a:srcRect/>
          <a:stretch>
            <a:fillRect/>
          </a:stretch>
        </p:blipFill>
        <p:spPr bwMode="auto">
          <a:xfrm>
            <a:off x="5111736" y="5929330"/>
            <a:ext cx="714380" cy="714380"/>
          </a:xfrm>
          <a:prstGeom prst="rect">
            <a:avLst/>
          </a:prstGeom>
          <a:noFill/>
        </p:spPr>
      </p:pic>
      <p:pic>
        <p:nvPicPr>
          <p:cNvPr id="45068" name="Picture 12" descr="C:\fanqian\新建文件夹\ppt\2011022611013681702.jpg"/>
          <p:cNvPicPr>
            <a:picLocks noChangeAspect="1" noChangeArrowheads="1"/>
          </p:cNvPicPr>
          <p:nvPr/>
        </p:nvPicPr>
        <p:blipFill>
          <a:blip r:embed="rId12" cstate="print"/>
          <a:srcRect/>
          <a:stretch>
            <a:fillRect/>
          </a:stretch>
        </p:blipFill>
        <p:spPr bwMode="auto">
          <a:xfrm>
            <a:off x="7040562" y="5429264"/>
            <a:ext cx="571504" cy="571504"/>
          </a:xfrm>
          <a:prstGeom prst="rect">
            <a:avLst/>
          </a:prstGeom>
          <a:noFill/>
        </p:spPr>
      </p:pic>
      <p:pic>
        <p:nvPicPr>
          <p:cNvPr id="45069" name="Picture 13" descr="C:\fanqian\新建文件夹\ppt\2011042914185225653.gif"/>
          <p:cNvPicPr>
            <a:picLocks noChangeAspect="1" noChangeArrowheads="1"/>
          </p:cNvPicPr>
          <p:nvPr/>
        </p:nvPicPr>
        <p:blipFill>
          <a:blip r:embed="rId13"/>
          <a:srcRect/>
          <a:stretch>
            <a:fillRect/>
          </a:stretch>
        </p:blipFill>
        <p:spPr bwMode="auto">
          <a:xfrm>
            <a:off x="5286380" y="1142984"/>
            <a:ext cx="988468" cy="428628"/>
          </a:xfrm>
          <a:prstGeom prst="rect">
            <a:avLst/>
          </a:prstGeom>
          <a:noFill/>
        </p:spPr>
      </p:pic>
      <p:pic>
        <p:nvPicPr>
          <p:cNvPr id="45071" name="Picture 15" descr="C:\fanqian\新建文件夹\ppt\clip_image001.jpg"/>
          <p:cNvPicPr>
            <a:picLocks noChangeAspect="1" noChangeArrowheads="1"/>
          </p:cNvPicPr>
          <p:nvPr/>
        </p:nvPicPr>
        <p:blipFill>
          <a:blip r:embed="rId14" cstate="print"/>
          <a:srcRect/>
          <a:stretch>
            <a:fillRect/>
          </a:stretch>
        </p:blipFill>
        <p:spPr bwMode="auto">
          <a:xfrm>
            <a:off x="3286116" y="2428868"/>
            <a:ext cx="891984" cy="631822"/>
          </a:xfrm>
          <a:prstGeom prst="rect">
            <a:avLst/>
          </a:prstGeom>
          <a:noFill/>
        </p:spPr>
      </p:pic>
      <p:pic>
        <p:nvPicPr>
          <p:cNvPr id="45072" name="Picture 16" descr="C:\fanqian\新建文件夹\ppt\cree-logo.jpg"/>
          <p:cNvPicPr>
            <a:picLocks noChangeAspect="1" noChangeArrowheads="1"/>
          </p:cNvPicPr>
          <p:nvPr/>
        </p:nvPicPr>
        <p:blipFill>
          <a:blip r:embed="rId15" cstate="print"/>
          <a:srcRect/>
          <a:stretch>
            <a:fillRect/>
          </a:stretch>
        </p:blipFill>
        <p:spPr bwMode="auto">
          <a:xfrm>
            <a:off x="4429124" y="785794"/>
            <a:ext cx="857272" cy="571514"/>
          </a:xfrm>
          <a:prstGeom prst="rect">
            <a:avLst/>
          </a:prstGeom>
          <a:noFill/>
        </p:spPr>
      </p:pic>
      <p:pic>
        <p:nvPicPr>
          <p:cNvPr id="25" name="Picture 6"/>
          <p:cNvPicPr>
            <a:picLocks noChangeAspect="1" noChangeArrowheads="1"/>
          </p:cNvPicPr>
          <p:nvPr/>
        </p:nvPicPr>
        <p:blipFill>
          <a:blip r:embed="rId16"/>
          <a:srcRect/>
          <a:stretch>
            <a:fillRect/>
          </a:stretch>
        </p:blipFill>
        <p:spPr bwMode="auto">
          <a:xfrm>
            <a:off x="4000496" y="1928802"/>
            <a:ext cx="832554" cy="488050"/>
          </a:xfrm>
          <a:prstGeom prst="rect">
            <a:avLst/>
          </a:prstGeom>
          <a:noFill/>
          <a:ln w="9525">
            <a:noFill/>
            <a:miter lim="800000"/>
            <a:headEnd/>
            <a:tailEnd/>
          </a:ln>
          <a:effectLst/>
        </p:spPr>
      </p:pic>
      <p:pic>
        <p:nvPicPr>
          <p:cNvPr id="26" name="Picture 6" descr="C:\fanqian\新建文件夹\ppt\1221298_sanxing.jpg"/>
          <p:cNvPicPr>
            <a:picLocks noChangeAspect="1" noChangeArrowheads="1"/>
          </p:cNvPicPr>
          <p:nvPr/>
        </p:nvPicPr>
        <p:blipFill>
          <a:blip r:embed="rId6" cstate="print"/>
          <a:srcRect/>
          <a:stretch>
            <a:fillRect/>
          </a:stretch>
        </p:blipFill>
        <p:spPr bwMode="auto">
          <a:xfrm>
            <a:off x="6500826" y="857232"/>
            <a:ext cx="714806" cy="535704"/>
          </a:xfrm>
          <a:prstGeom prst="rect">
            <a:avLst/>
          </a:prstGeom>
          <a:noFill/>
        </p:spPr>
      </p:pic>
      <p:pic>
        <p:nvPicPr>
          <p:cNvPr id="27" name="Picture 12" descr="C:\fanqian\新建文件夹\ppt\2011022611013681702.jpg"/>
          <p:cNvPicPr>
            <a:picLocks noChangeAspect="1" noChangeArrowheads="1"/>
          </p:cNvPicPr>
          <p:nvPr/>
        </p:nvPicPr>
        <p:blipFill>
          <a:blip r:embed="rId12" cstate="print"/>
          <a:srcRect/>
          <a:stretch>
            <a:fillRect/>
          </a:stretch>
        </p:blipFill>
        <p:spPr bwMode="auto">
          <a:xfrm>
            <a:off x="7215206" y="4500570"/>
            <a:ext cx="571504" cy="571504"/>
          </a:xfrm>
          <a:prstGeom prst="rect">
            <a:avLst/>
          </a:prstGeom>
          <a:noFill/>
        </p:spPr>
      </p:pic>
      <p:pic>
        <p:nvPicPr>
          <p:cNvPr id="28" name="Picture 11" descr="C:\fanqian\新建文件夹\ppt\01300000251181122476151183025_s.jpg"/>
          <p:cNvPicPr>
            <a:picLocks noChangeAspect="1" noChangeArrowheads="1"/>
          </p:cNvPicPr>
          <p:nvPr/>
        </p:nvPicPr>
        <p:blipFill>
          <a:blip r:embed="rId11" cstate="print"/>
          <a:srcRect/>
          <a:stretch>
            <a:fillRect/>
          </a:stretch>
        </p:blipFill>
        <p:spPr bwMode="auto">
          <a:xfrm>
            <a:off x="7358082" y="3571876"/>
            <a:ext cx="714380" cy="714380"/>
          </a:xfrm>
          <a:prstGeom prst="rect">
            <a:avLst/>
          </a:prstGeom>
          <a:noFill/>
        </p:spPr>
      </p:pic>
      <p:pic>
        <p:nvPicPr>
          <p:cNvPr id="29" name="Picture 3" descr="C:\fanqian\新建文件夹\ppt\2_100122204442_1.jpg"/>
          <p:cNvPicPr>
            <a:picLocks noChangeAspect="1" noChangeArrowheads="1"/>
          </p:cNvPicPr>
          <p:nvPr/>
        </p:nvPicPr>
        <p:blipFill>
          <a:blip r:embed="rId3" cstate="print"/>
          <a:srcRect/>
          <a:stretch>
            <a:fillRect/>
          </a:stretch>
        </p:blipFill>
        <p:spPr bwMode="auto">
          <a:xfrm>
            <a:off x="5000628" y="3571876"/>
            <a:ext cx="847762" cy="687668"/>
          </a:xfrm>
          <a:prstGeom prst="rect">
            <a:avLst/>
          </a:prstGeom>
          <a:noFill/>
        </p:spPr>
      </p:pic>
      <p:pic>
        <p:nvPicPr>
          <p:cNvPr id="30" name="Picture 6"/>
          <p:cNvPicPr>
            <a:picLocks noChangeAspect="1" noChangeArrowheads="1"/>
          </p:cNvPicPr>
          <p:nvPr/>
        </p:nvPicPr>
        <p:blipFill>
          <a:blip r:embed="rId16"/>
          <a:srcRect/>
          <a:stretch>
            <a:fillRect/>
          </a:stretch>
        </p:blipFill>
        <p:spPr bwMode="auto">
          <a:xfrm>
            <a:off x="3786182" y="3571876"/>
            <a:ext cx="832554" cy="488050"/>
          </a:xfrm>
          <a:prstGeom prst="rect">
            <a:avLst/>
          </a:prstGeom>
          <a:noFill/>
          <a:ln w="9525">
            <a:noFill/>
            <a:miter lim="800000"/>
            <a:headEnd/>
            <a:tailEnd/>
          </a:ln>
          <a:effectLst/>
        </p:spPr>
      </p:pic>
      <p:pic>
        <p:nvPicPr>
          <p:cNvPr id="45073" name="Picture 17"/>
          <p:cNvPicPr>
            <a:picLocks noChangeAspect="1" noChangeArrowheads="1"/>
          </p:cNvPicPr>
          <p:nvPr/>
        </p:nvPicPr>
        <p:blipFill>
          <a:blip r:embed="rId17"/>
          <a:srcRect/>
          <a:stretch>
            <a:fillRect/>
          </a:stretch>
        </p:blipFill>
        <p:spPr bwMode="auto">
          <a:xfrm>
            <a:off x="8000992" y="4714884"/>
            <a:ext cx="1143008" cy="296336"/>
          </a:xfrm>
          <a:prstGeom prst="rect">
            <a:avLst/>
          </a:prstGeom>
          <a:noFill/>
          <a:ln w="9525">
            <a:noFill/>
            <a:miter lim="800000"/>
            <a:headEnd/>
            <a:tailEnd/>
          </a:ln>
          <a:effectLst/>
        </p:spPr>
      </p:pic>
      <p:pic>
        <p:nvPicPr>
          <p:cNvPr id="45075" name="Picture 19"/>
          <p:cNvPicPr>
            <a:picLocks noChangeAspect="1" noChangeArrowheads="1"/>
          </p:cNvPicPr>
          <p:nvPr/>
        </p:nvPicPr>
        <p:blipFill>
          <a:blip r:embed="rId18" cstate="print"/>
          <a:srcRect/>
          <a:stretch>
            <a:fillRect/>
          </a:stretch>
        </p:blipFill>
        <p:spPr bwMode="auto">
          <a:xfrm>
            <a:off x="4786314" y="4643446"/>
            <a:ext cx="1144596" cy="482498"/>
          </a:xfrm>
          <a:prstGeom prst="rect">
            <a:avLst/>
          </a:prstGeom>
          <a:noFill/>
          <a:ln w="9525">
            <a:noFill/>
            <a:miter lim="800000"/>
            <a:headEnd/>
            <a:tailEnd/>
          </a:ln>
          <a:effectLst/>
        </p:spPr>
      </p:pic>
      <p:pic>
        <p:nvPicPr>
          <p:cNvPr id="34" name="Picture 6" descr="C:\fanqian\新建文件夹\ppt\1221298_sanxing.jpg"/>
          <p:cNvPicPr>
            <a:picLocks noChangeAspect="1" noChangeArrowheads="1"/>
          </p:cNvPicPr>
          <p:nvPr/>
        </p:nvPicPr>
        <p:blipFill>
          <a:blip r:embed="rId6" cstate="print"/>
          <a:srcRect/>
          <a:stretch>
            <a:fillRect/>
          </a:stretch>
        </p:blipFill>
        <p:spPr bwMode="auto">
          <a:xfrm>
            <a:off x="8215338" y="3786190"/>
            <a:ext cx="714806" cy="535704"/>
          </a:xfrm>
          <a:prstGeom prst="rect">
            <a:avLst/>
          </a:prstGeom>
          <a:noFill/>
        </p:spPr>
      </p:pic>
      <p:pic>
        <p:nvPicPr>
          <p:cNvPr id="45076" name="Picture 20"/>
          <p:cNvPicPr>
            <a:picLocks noChangeAspect="1" noChangeArrowheads="1"/>
          </p:cNvPicPr>
          <p:nvPr/>
        </p:nvPicPr>
        <p:blipFill>
          <a:blip r:embed="rId19" cstate="print"/>
          <a:srcRect/>
          <a:stretch>
            <a:fillRect/>
          </a:stretch>
        </p:blipFill>
        <p:spPr bwMode="auto">
          <a:xfrm>
            <a:off x="6897686" y="6143644"/>
            <a:ext cx="1000132" cy="386482"/>
          </a:xfrm>
          <a:prstGeom prst="rect">
            <a:avLst/>
          </a:prstGeom>
          <a:noFill/>
          <a:ln w="9525">
            <a:noFill/>
            <a:miter lim="800000"/>
            <a:headEnd/>
            <a:tailEnd/>
          </a:ln>
          <a:effectLst/>
        </p:spPr>
      </p:pic>
      <p:pic>
        <p:nvPicPr>
          <p:cNvPr id="36" name="Picture 17"/>
          <p:cNvPicPr>
            <a:picLocks noChangeAspect="1" noChangeArrowheads="1"/>
          </p:cNvPicPr>
          <p:nvPr/>
        </p:nvPicPr>
        <p:blipFill>
          <a:blip r:embed="rId17"/>
          <a:srcRect/>
          <a:stretch>
            <a:fillRect/>
          </a:stretch>
        </p:blipFill>
        <p:spPr bwMode="auto">
          <a:xfrm>
            <a:off x="4643438" y="5500702"/>
            <a:ext cx="1143008" cy="296336"/>
          </a:xfrm>
          <a:prstGeom prst="rect">
            <a:avLst/>
          </a:prstGeom>
          <a:noFill/>
          <a:ln w="9525">
            <a:noFill/>
            <a:miter lim="800000"/>
            <a:headEnd/>
            <a:tailEnd/>
          </a:ln>
          <a:effectLst/>
        </p:spPr>
      </p:pic>
      <p:pic>
        <p:nvPicPr>
          <p:cNvPr id="45077" name="Picture 21" descr="C:\fanqian\新建文件夹\ppt\1541260.jpg"/>
          <p:cNvPicPr>
            <a:picLocks noChangeAspect="1" noChangeArrowheads="1"/>
          </p:cNvPicPr>
          <p:nvPr/>
        </p:nvPicPr>
        <p:blipFill>
          <a:blip r:embed="rId20"/>
          <a:srcRect/>
          <a:stretch>
            <a:fillRect/>
          </a:stretch>
        </p:blipFill>
        <p:spPr bwMode="auto">
          <a:xfrm>
            <a:off x="1968464" y="5500702"/>
            <a:ext cx="1285884" cy="478350"/>
          </a:xfrm>
          <a:prstGeom prst="rect">
            <a:avLst/>
          </a:prstGeom>
          <a:noFill/>
        </p:spPr>
      </p:pic>
      <p:pic>
        <p:nvPicPr>
          <p:cNvPr id="45079" name="Picture 23"/>
          <p:cNvPicPr>
            <a:picLocks noChangeAspect="1" noChangeArrowheads="1"/>
          </p:cNvPicPr>
          <p:nvPr/>
        </p:nvPicPr>
        <p:blipFill>
          <a:blip r:embed="rId21" cstate="print"/>
          <a:srcRect/>
          <a:stretch>
            <a:fillRect/>
          </a:stretch>
        </p:blipFill>
        <p:spPr bwMode="auto">
          <a:xfrm>
            <a:off x="1968464" y="5929330"/>
            <a:ext cx="1428760" cy="553196"/>
          </a:xfrm>
          <a:prstGeom prst="rect">
            <a:avLst/>
          </a:prstGeom>
          <a:noFill/>
          <a:ln w="9525">
            <a:noFill/>
            <a:miter lim="800000"/>
            <a:headEnd/>
            <a:tailEnd/>
          </a:ln>
          <a:effectLst/>
        </p:spPr>
      </p:pic>
      <p:pic>
        <p:nvPicPr>
          <p:cNvPr id="40" name="Picture 12" descr="C:\fanqian\新建文件夹\ppt\2011022611013681702.jpg"/>
          <p:cNvPicPr>
            <a:picLocks noChangeAspect="1" noChangeArrowheads="1"/>
          </p:cNvPicPr>
          <p:nvPr/>
        </p:nvPicPr>
        <p:blipFill>
          <a:blip r:embed="rId12" cstate="print"/>
          <a:srcRect/>
          <a:stretch>
            <a:fillRect/>
          </a:stretch>
        </p:blipFill>
        <p:spPr bwMode="auto">
          <a:xfrm>
            <a:off x="5429256" y="1857364"/>
            <a:ext cx="571504" cy="571504"/>
          </a:xfrm>
          <a:prstGeom prst="rect">
            <a:avLst/>
          </a:prstGeom>
          <a:noFill/>
        </p:spPr>
      </p:pic>
      <p:pic>
        <p:nvPicPr>
          <p:cNvPr id="45080" name="Picture 24" descr="C:\fanqian\新建文件夹\ppt\201106170935471543077.jpg"/>
          <p:cNvPicPr>
            <a:picLocks noChangeAspect="1" noChangeArrowheads="1"/>
          </p:cNvPicPr>
          <p:nvPr/>
        </p:nvPicPr>
        <p:blipFill>
          <a:blip r:embed="rId22" cstate="print"/>
          <a:srcRect/>
          <a:stretch>
            <a:fillRect/>
          </a:stretch>
        </p:blipFill>
        <p:spPr bwMode="auto">
          <a:xfrm>
            <a:off x="4643438" y="2571744"/>
            <a:ext cx="1285884" cy="514354"/>
          </a:xfrm>
          <a:prstGeom prst="rect">
            <a:avLst/>
          </a:prstGeom>
          <a:noFill/>
        </p:spPr>
      </p:pic>
      <p:pic>
        <p:nvPicPr>
          <p:cNvPr id="45081" name="Picture 25"/>
          <p:cNvPicPr>
            <a:picLocks noChangeAspect="1" noChangeArrowheads="1"/>
          </p:cNvPicPr>
          <p:nvPr/>
        </p:nvPicPr>
        <p:blipFill>
          <a:blip r:embed="rId23"/>
          <a:srcRect/>
          <a:stretch>
            <a:fillRect/>
          </a:stretch>
        </p:blipFill>
        <p:spPr bwMode="auto">
          <a:xfrm>
            <a:off x="6500826" y="1857364"/>
            <a:ext cx="1445856" cy="501974"/>
          </a:xfrm>
          <a:prstGeom prst="rect">
            <a:avLst/>
          </a:prstGeom>
          <a:noFill/>
          <a:ln w="9525">
            <a:noFill/>
            <a:miter lim="800000"/>
            <a:headEnd/>
            <a:tailEnd/>
          </a:ln>
          <a:effectLst/>
        </p:spPr>
      </p:pic>
      <p:pic>
        <p:nvPicPr>
          <p:cNvPr id="45082" name="Picture 26" descr="C:\fanqian\新建文件夹\ppt\1291123264D0-44H4.jpg"/>
          <p:cNvPicPr>
            <a:picLocks noChangeAspect="1" noChangeArrowheads="1"/>
          </p:cNvPicPr>
          <p:nvPr/>
        </p:nvPicPr>
        <p:blipFill>
          <a:blip r:embed="rId24"/>
          <a:srcRect/>
          <a:stretch>
            <a:fillRect/>
          </a:stretch>
        </p:blipFill>
        <p:spPr bwMode="auto">
          <a:xfrm>
            <a:off x="7429520" y="1071546"/>
            <a:ext cx="714380" cy="571504"/>
          </a:xfrm>
          <a:prstGeom prst="rect">
            <a:avLst/>
          </a:prstGeom>
          <a:noFill/>
        </p:spPr>
      </p:pic>
      <p:cxnSp>
        <p:nvCxnSpPr>
          <p:cNvPr id="45" name="直接连接符 44"/>
          <p:cNvCxnSpPr/>
          <p:nvPr/>
        </p:nvCxnSpPr>
        <p:spPr>
          <a:xfrm>
            <a:off x="3786182" y="5214950"/>
            <a:ext cx="507209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714744" y="3286124"/>
            <a:ext cx="507209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14744" y="1643050"/>
            <a:ext cx="507209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45083" name="Picture 27" descr="C:\fanqian\新建文件夹\ppt\facebook-logo.jpg"/>
          <p:cNvPicPr>
            <a:picLocks noChangeAspect="1" noChangeArrowheads="1"/>
          </p:cNvPicPr>
          <p:nvPr/>
        </p:nvPicPr>
        <p:blipFill>
          <a:blip r:embed="rId25" cstate="print"/>
          <a:srcRect/>
          <a:stretch>
            <a:fillRect/>
          </a:stretch>
        </p:blipFill>
        <p:spPr bwMode="auto">
          <a:xfrm>
            <a:off x="500034" y="5786454"/>
            <a:ext cx="1190172" cy="445774"/>
          </a:xfrm>
          <a:prstGeom prst="rect">
            <a:avLst/>
          </a:prstGeom>
          <a:noFill/>
        </p:spPr>
      </p:pic>
      <p:pic>
        <p:nvPicPr>
          <p:cNvPr id="49" name="Picture 15" descr="C:\fanqian\新建文件夹\ppt\clip_image001.jpg"/>
          <p:cNvPicPr>
            <a:picLocks noChangeAspect="1" noChangeArrowheads="1"/>
          </p:cNvPicPr>
          <p:nvPr/>
        </p:nvPicPr>
        <p:blipFill>
          <a:blip r:embed="rId14" cstate="print"/>
          <a:srcRect/>
          <a:stretch>
            <a:fillRect/>
          </a:stretch>
        </p:blipFill>
        <p:spPr bwMode="auto">
          <a:xfrm>
            <a:off x="8252016" y="785794"/>
            <a:ext cx="891984" cy="631822"/>
          </a:xfrm>
          <a:prstGeom prst="rect">
            <a:avLst/>
          </a:prstGeom>
          <a:noFill/>
        </p:spPr>
      </p:pic>
      <p:pic>
        <p:nvPicPr>
          <p:cNvPr id="45084" name="Picture 28" descr="C:\fanqian\新建文件夹\ppt\26a765a26a99bc837ba0f52215ac40d3.jpg"/>
          <p:cNvPicPr>
            <a:picLocks noChangeAspect="1" noChangeArrowheads="1"/>
          </p:cNvPicPr>
          <p:nvPr/>
        </p:nvPicPr>
        <p:blipFill>
          <a:blip r:embed="rId26" cstate="print"/>
          <a:srcRect/>
          <a:stretch>
            <a:fillRect/>
          </a:stretch>
        </p:blipFill>
        <p:spPr bwMode="auto">
          <a:xfrm>
            <a:off x="5500694" y="642918"/>
            <a:ext cx="714380" cy="390262"/>
          </a:xfrm>
          <a:prstGeom prst="rect">
            <a:avLst/>
          </a:prstGeom>
          <a:noFill/>
        </p:spPr>
      </p:pic>
      <p:pic>
        <p:nvPicPr>
          <p:cNvPr id="52" name="Picture 28" descr="C:\fanqian\新建文件夹\ppt\26a765a26a99bc837ba0f52215ac40d3.jpg"/>
          <p:cNvPicPr>
            <a:picLocks noChangeAspect="1" noChangeArrowheads="1"/>
          </p:cNvPicPr>
          <p:nvPr/>
        </p:nvPicPr>
        <p:blipFill>
          <a:blip r:embed="rId26" cstate="print"/>
          <a:srcRect/>
          <a:stretch>
            <a:fillRect/>
          </a:stretch>
        </p:blipFill>
        <p:spPr bwMode="auto">
          <a:xfrm>
            <a:off x="8286776" y="2000240"/>
            <a:ext cx="714380" cy="39026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2729530" cy="400110"/>
          </a:xfrm>
          <a:prstGeom prst="rect">
            <a:avLst/>
          </a:prstGeom>
          <a:noFill/>
        </p:spPr>
        <p:txBody>
          <a:bodyPr wrap="none" rtlCol="0">
            <a:spAutoFit/>
          </a:bodyPr>
          <a:lstStyle/>
          <a:p>
            <a:r>
              <a:rPr lang="en-US" altLang="zh-CN" sz="2000" b="1" dirty="0" smtClean="0"/>
              <a:t>Semiconductor Industry</a:t>
            </a:r>
            <a:endParaRPr lang="zh-CN" altLang="en-US" sz="2000" b="1" dirty="0"/>
          </a:p>
        </p:txBody>
      </p:sp>
      <p:pic>
        <p:nvPicPr>
          <p:cNvPr id="46082" name="Picture 2" descr="C:\fanqian\新建文件夹\ppt\256596-121_2.jpg"/>
          <p:cNvPicPr>
            <a:picLocks noChangeAspect="1" noChangeArrowheads="1"/>
          </p:cNvPicPr>
          <p:nvPr/>
        </p:nvPicPr>
        <p:blipFill>
          <a:blip r:embed="rId2"/>
          <a:srcRect/>
          <a:stretch>
            <a:fillRect/>
          </a:stretch>
        </p:blipFill>
        <p:spPr bwMode="auto">
          <a:xfrm>
            <a:off x="595250" y="1038497"/>
            <a:ext cx="5476948" cy="5171502"/>
          </a:xfrm>
          <a:prstGeom prst="rect">
            <a:avLst/>
          </a:prstGeom>
          <a:noFill/>
        </p:spPr>
      </p:pic>
      <p:pic>
        <p:nvPicPr>
          <p:cNvPr id="6" name="Picture 6" descr="C:\fanqian\新建文件夹\ppt\1221298_sanxing.jpg"/>
          <p:cNvPicPr>
            <a:picLocks noChangeAspect="1" noChangeArrowheads="1"/>
          </p:cNvPicPr>
          <p:nvPr/>
        </p:nvPicPr>
        <p:blipFill>
          <a:blip r:embed="rId3" cstate="print"/>
          <a:srcRect/>
          <a:stretch>
            <a:fillRect/>
          </a:stretch>
        </p:blipFill>
        <p:spPr bwMode="auto">
          <a:xfrm>
            <a:off x="7143768" y="2214554"/>
            <a:ext cx="714806" cy="535704"/>
          </a:xfrm>
          <a:prstGeom prst="rect">
            <a:avLst/>
          </a:prstGeom>
          <a:noFill/>
        </p:spPr>
      </p:pic>
      <p:pic>
        <p:nvPicPr>
          <p:cNvPr id="7" name="Picture 15" descr="C:\fanqian\新建文件夹\ppt\clip_image001.jpg"/>
          <p:cNvPicPr>
            <a:picLocks noChangeAspect="1" noChangeArrowheads="1"/>
          </p:cNvPicPr>
          <p:nvPr/>
        </p:nvPicPr>
        <p:blipFill>
          <a:blip r:embed="rId4" cstate="print"/>
          <a:srcRect/>
          <a:stretch>
            <a:fillRect/>
          </a:stretch>
        </p:blipFill>
        <p:spPr bwMode="auto">
          <a:xfrm>
            <a:off x="6500826" y="4572008"/>
            <a:ext cx="891984" cy="631822"/>
          </a:xfrm>
          <a:prstGeom prst="rect">
            <a:avLst/>
          </a:prstGeom>
          <a:noFill/>
        </p:spPr>
      </p:pic>
      <p:pic>
        <p:nvPicPr>
          <p:cNvPr id="8" name="Picture 6"/>
          <p:cNvPicPr>
            <a:picLocks noChangeAspect="1" noChangeArrowheads="1"/>
          </p:cNvPicPr>
          <p:nvPr/>
        </p:nvPicPr>
        <p:blipFill>
          <a:blip r:embed="rId5"/>
          <a:srcRect/>
          <a:stretch>
            <a:fillRect/>
          </a:stretch>
        </p:blipFill>
        <p:spPr bwMode="auto">
          <a:xfrm>
            <a:off x="6215074" y="3286124"/>
            <a:ext cx="832554" cy="488050"/>
          </a:xfrm>
          <a:prstGeom prst="rect">
            <a:avLst/>
          </a:prstGeom>
          <a:noFill/>
          <a:ln w="9525">
            <a:noFill/>
            <a:miter lim="800000"/>
            <a:headEnd/>
            <a:tailEnd/>
          </a:ln>
          <a:effectLst/>
        </p:spPr>
      </p:pic>
      <p:pic>
        <p:nvPicPr>
          <p:cNvPr id="9" name="Picture 12" descr="C:\fanqian\新建文件夹\ppt\2011022611013681702.jpg"/>
          <p:cNvPicPr>
            <a:picLocks noChangeAspect="1" noChangeArrowheads="1"/>
          </p:cNvPicPr>
          <p:nvPr/>
        </p:nvPicPr>
        <p:blipFill>
          <a:blip r:embed="rId6" cstate="print"/>
          <a:srcRect/>
          <a:stretch>
            <a:fillRect/>
          </a:stretch>
        </p:blipFill>
        <p:spPr bwMode="auto">
          <a:xfrm>
            <a:off x="8215338" y="3286124"/>
            <a:ext cx="571504" cy="571504"/>
          </a:xfrm>
          <a:prstGeom prst="rect">
            <a:avLst/>
          </a:prstGeom>
          <a:noFill/>
        </p:spPr>
      </p:pic>
      <p:pic>
        <p:nvPicPr>
          <p:cNvPr id="10" name="Picture 24" descr="C:\fanqian\新建文件夹\ppt\201106170935471543077.jpg"/>
          <p:cNvPicPr>
            <a:picLocks noChangeAspect="1" noChangeArrowheads="1"/>
          </p:cNvPicPr>
          <p:nvPr/>
        </p:nvPicPr>
        <p:blipFill>
          <a:blip r:embed="rId7" cstate="print"/>
          <a:srcRect/>
          <a:stretch>
            <a:fillRect/>
          </a:stretch>
        </p:blipFill>
        <p:spPr bwMode="auto">
          <a:xfrm>
            <a:off x="7858116" y="4643446"/>
            <a:ext cx="1285884" cy="514354"/>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3405291" cy="400110"/>
          </a:xfrm>
          <a:prstGeom prst="rect">
            <a:avLst/>
          </a:prstGeom>
          <a:noFill/>
        </p:spPr>
        <p:txBody>
          <a:bodyPr wrap="none" rtlCol="0">
            <a:spAutoFit/>
          </a:bodyPr>
          <a:lstStyle/>
          <a:p>
            <a:r>
              <a:rPr lang="en-US" altLang="zh-CN" sz="2000" b="1" dirty="0" smtClean="0"/>
              <a:t>Semiconductor Industry - Intel</a:t>
            </a:r>
            <a:endParaRPr lang="zh-CN" altLang="en-US" sz="2000" b="1" dirty="0"/>
          </a:p>
        </p:txBody>
      </p:sp>
      <p:pic>
        <p:nvPicPr>
          <p:cNvPr id="51202" name="Picture 2" descr="C:\fanqian\新建文件夹\ppt\Intel_ManufacturingNode_Roadmap.jpg"/>
          <p:cNvPicPr>
            <a:picLocks noChangeAspect="1" noChangeArrowheads="1"/>
          </p:cNvPicPr>
          <p:nvPr/>
        </p:nvPicPr>
        <p:blipFill>
          <a:blip r:embed="rId2"/>
          <a:srcRect/>
          <a:stretch>
            <a:fillRect/>
          </a:stretch>
        </p:blipFill>
        <p:spPr bwMode="auto">
          <a:xfrm>
            <a:off x="524050" y="1195392"/>
            <a:ext cx="5643602" cy="3379950"/>
          </a:xfrm>
          <a:prstGeom prst="rect">
            <a:avLst/>
          </a:prstGeom>
          <a:noFill/>
        </p:spPr>
      </p:pic>
      <p:pic>
        <p:nvPicPr>
          <p:cNvPr id="51203" name="Picture 3" descr="C:\fanqian\新建文件夹\ppt\ivy-bridge-01.png"/>
          <p:cNvPicPr>
            <a:picLocks noChangeAspect="1" noChangeArrowheads="1"/>
          </p:cNvPicPr>
          <p:nvPr/>
        </p:nvPicPr>
        <p:blipFill>
          <a:blip r:embed="rId3"/>
          <a:srcRect/>
          <a:stretch>
            <a:fillRect/>
          </a:stretch>
        </p:blipFill>
        <p:spPr bwMode="auto">
          <a:xfrm>
            <a:off x="1595620" y="1981210"/>
            <a:ext cx="5715000" cy="3365500"/>
          </a:xfrm>
          <a:prstGeom prst="rect">
            <a:avLst/>
          </a:prstGeom>
          <a:noFill/>
        </p:spPr>
      </p:pic>
      <p:pic>
        <p:nvPicPr>
          <p:cNvPr id="51204" name="Picture 4" descr="C:\fanqian\新建文件夹\ppt\intel_22nm_manufacturing_fabs.jpg"/>
          <p:cNvPicPr>
            <a:picLocks noChangeAspect="1" noChangeArrowheads="1"/>
          </p:cNvPicPr>
          <p:nvPr/>
        </p:nvPicPr>
        <p:blipFill>
          <a:blip r:embed="rId4"/>
          <a:srcRect/>
          <a:stretch>
            <a:fillRect/>
          </a:stretch>
        </p:blipFill>
        <p:spPr bwMode="auto">
          <a:xfrm>
            <a:off x="2524314" y="2909904"/>
            <a:ext cx="6333966" cy="3305178"/>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ppt_x"/>
                                          </p:val>
                                        </p:tav>
                                        <p:tav tm="100000">
                                          <p:val>
                                            <p:strVal val="#ppt_x"/>
                                          </p:val>
                                        </p:tav>
                                      </p:tavLst>
                                    </p:anim>
                                    <p:anim calcmode="lin" valueType="num">
                                      <p:cBhvr additive="base">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4"/>
                                        </p:tgtEl>
                                        <p:attrNameLst>
                                          <p:attrName>style.visibility</p:attrName>
                                        </p:attrNameLst>
                                      </p:cBhvr>
                                      <p:to>
                                        <p:strVal val="visible"/>
                                      </p:to>
                                    </p:set>
                                    <p:anim calcmode="lin" valueType="num">
                                      <p:cBhvr additive="base">
                                        <p:cTn id="13" dur="500" fill="hold"/>
                                        <p:tgtEl>
                                          <p:spTgt spid="51204"/>
                                        </p:tgtEl>
                                        <p:attrNameLst>
                                          <p:attrName>ppt_x</p:attrName>
                                        </p:attrNameLst>
                                      </p:cBhvr>
                                      <p:tavLst>
                                        <p:tav tm="0">
                                          <p:val>
                                            <p:strVal val="#ppt_x"/>
                                          </p:val>
                                        </p:tav>
                                        <p:tav tm="100000">
                                          <p:val>
                                            <p:strVal val="#ppt_x"/>
                                          </p:val>
                                        </p:tav>
                                      </p:tavLst>
                                    </p:anim>
                                    <p:anim calcmode="lin" valueType="num">
                                      <p:cBhvr additive="base">
                                        <p:cTn id="14"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5858463" cy="707886"/>
          </a:xfrm>
          <a:prstGeom prst="rect">
            <a:avLst/>
          </a:prstGeom>
          <a:noFill/>
        </p:spPr>
        <p:txBody>
          <a:bodyPr wrap="none" rtlCol="0">
            <a:spAutoFit/>
          </a:bodyPr>
          <a:lstStyle/>
          <a:p>
            <a:r>
              <a:rPr lang="en-US" sz="2000" b="1" dirty="0" smtClean="0"/>
              <a:t>Complementary </a:t>
            </a:r>
            <a:r>
              <a:rPr lang="en-US" sz="2000" b="1" dirty="0" smtClean="0"/>
              <a:t>metal–oxide–semiconductor</a:t>
            </a:r>
            <a:r>
              <a:rPr lang="en-US" sz="2000" dirty="0" smtClean="0"/>
              <a:t> (</a:t>
            </a:r>
            <a:r>
              <a:rPr lang="en-US" sz="2000" b="1" dirty="0" smtClean="0"/>
              <a:t>CMOS</a:t>
            </a:r>
            <a:r>
              <a:rPr lang="en-US" sz="2000" dirty="0" smtClean="0"/>
              <a:t>)</a:t>
            </a:r>
            <a:endParaRPr lang="zh-CN" altLang="en-US" sz="2000" dirty="0" smtClean="0"/>
          </a:p>
          <a:p>
            <a:endParaRPr lang="zh-CN" altLang="en-US" sz="2000" b="1" dirty="0"/>
          </a:p>
        </p:txBody>
      </p:sp>
      <p:pic>
        <p:nvPicPr>
          <p:cNvPr id="3074" name="Picture 2" descr="http://upload.wikimedia.org/wikipedia/commons/thumb/6/62/Cmos_impurity_profile.PNG/500px-Cmos_impurity_profile.PNG">
            <a:hlinkClick r:id="rId2"/>
          </p:cNvPr>
          <p:cNvPicPr>
            <a:picLocks noChangeAspect="1" noChangeArrowheads="1"/>
          </p:cNvPicPr>
          <p:nvPr/>
        </p:nvPicPr>
        <p:blipFill>
          <a:blip r:embed="rId3"/>
          <a:srcRect/>
          <a:stretch>
            <a:fillRect/>
          </a:stretch>
        </p:blipFill>
        <p:spPr bwMode="auto">
          <a:xfrm>
            <a:off x="2143108" y="785794"/>
            <a:ext cx="4762500" cy="1981201"/>
          </a:xfrm>
          <a:prstGeom prst="rect">
            <a:avLst/>
          </a:prstGeom>
          <a:noFill/>
        </p:spPr>
      </p:pic>
      <p:sp>
        <p:nvSpPr>
          <p:cNvPr id="13" name="矩形 12"/>
          <p:cNvSpPr/>
          <p:nvPr/>
        </p:nvSpPr>
        <p:spPr>
          <a:xfrm>
            <a:off x="1000100" y="2786058"/>
            <a:ext cx="6420540" cy="1200329"/>
          </a:xfrm>
          <a:prstGeom prst="rect">
            <a:avLst/>
          </a:prstGeom>
        </p:spPr>
        <p:txBody>
          <a:bodyPr wrap="none">
            <a:spAutoFit/>
          </a:bodyPr>
          <a:lstStyle/>
          <a:p>
            <a:pPr>
              <a:buFont typeface="Arial" pitchFamily="34" charset="0"/>
              <a:buChar char="•"/>
            </a:pPr>
            <a:r>
              <a:rPr lang="en-US" dirty="0" smtClean="0"/>
              <a:t> Typical circuit design uses symmetrical pairs of n-MOS and p-MOS</a:t>
            </a:r>
          </a:p>
          <a:p>
            <a:pPr>
              <a:buFont typeface="Arial" pitchFamily="34" charset="0"/>
              <a:buChar char="•"/>
            </a:pPr>
            <a:r>
              <a:rPr lang="en-US" dirty="0" smtClean="0"/>
              <a:t> Low static power consumption</a:t>
            </a:r>
          </a:p>
          <a:p>
            <a:pPr>
              <a:buFont typeface="Arial" pitchFamily="34" charset="0"/>
              <a:buChar char="•"/>
            </a:pPr>
            <a:r>
              <a:rPr lang="en-US" altLang="zh-CN" dirty="0" smtClean="0"/>
              <a:t> Low noise</a:t>
            </a:r>
          </a:p>
          <a:p>
            <a:pPr>
              <a:buFont typeface="Arial" pitchFamily="34" charset="0"/>
              <a:buChar char="•"/>
            </a:pPr>
            <a:r>
              <a:rPr lang="en-US" dirty="0" smtClean="0"/>
              <a:t> High density of logic functions</a:t>
            </a:r>
            <a:endParaRPr lang="zh-CN" altLang="en-US" dirty="0"/>
          </a:p>
        </p:txBody>
      </p:sp>
      <p:pic>
        <p:nvPicPr>
          <p:cNvPr id="3075" name="Picture 3" descr="C:\fanqian\ppt\220px-CMOS_Inverter_svg.png"/>
          <p:cNvPicPr>
            <a:picLocks noChangeAspect="1" noChangeArrowheads="1"/>
          </p:cNvPicPr>
          <p:nvPr/>
        </p:nvPicPr>
        <p:blipFill>
          <a:blip r:embed="rId4"/>
          <a:srcRect/>
          <a:stretch>
            <a:fillRect/>
          </a:stretch>
        </p:blipFill>
        <p:spPr bwMode="auto">
          <a:xfrm>
            <a:off x="2571736" y="4357694"/>
            <a:ext cx="2095500" cy="2095500"/>
          </a:xfrm>
          <a:prstGeom prst="rect">
            <a:avLst/>
          </a:prstGeom>
          <a:noFill/>
        </p:spPr>
      </p:pic>
      <p:pic>
        <p:nvPicPr>
          <p:cNvPr id="3076" name="Picture 4"/>
          <p:cNvPicPr>
            <a:picLocks noChangeAspect="1" noChangeArrowheads="1"/>
          </p:cNvPicPr>
          <p:nvPr/>
        </p:nvPicPr>
        <p:blipFill>
          <a:blip r:embed="rId5"/>
          <a:srcRect/>
          <a:stretch>
            <a:fillRect/>
          </a:stretch>
        </p:blipFill>
        <p:spPr bwMode="auto">
          <a:xfrm>
            <a:off x="857224" y="5095896"/>
            <a:ext cx="1057275" cy="771525"/>
          </a:xfrm>
          <a:prstGeom prst="rect">
            <a:avLst/>
          </a:prstGeom>
          <a:noFill/>
          <a:ln w="9525">
            <a:noFill/>
            <a:miter lim="800000"/>
            <a:headEnd/>
            <a:tailEnd/>
          </a:ln>
          <a:effectLst/>
        </p:spPr>
      </p:pic>
      <p:pic>
        <p:nvPicPr>
          <p:cNvPr id="4098" name="Picture 2"/>
          <p:cNvPicPr>
            <a:picLocks noChangeAspect="1" noChangeArrowheads="1"/>
          </p:cNvPicPr>
          <p:nvPr/>
        </p:nvPicPr>
        <p:blipFill>
          <a:blip r:embed="rId6"/>
          <a:srcRect/>
          <a:stretch>
            <a:fillRect/>
          </a:stretch>
        </p:blipFill>
        <p:spPr bwMode="auto">
          <a:xfrm>
            <a:off x="5286380" y="4929198"/>
            <a:ext cx="3336516" cy="1009646"/>
          </a:xfrm>
          <a:prstGeom prst="rect">
            <a:avLst/>
          </a:prstGeom>
          <a:noFill/>
          <a:ln w="9525">
            <a:noFill/>
            <a:miter lim="800000"/>
            <a:headEnd/>
            <a:tailEnd/>
          </a:ln>
          <a:effectLst/>
        </p:spPr>
      </p:pic>
      <p:sp>
        <p:nvSpPr>
          <p:cNvPr id="9" name="矩形 8"/>
          <p:cNvSpPr/>
          <p:nvPr/>
        </p:nvSpPr>
        <p:spPr>
          <a:xfrm>
            <a:off x="8084094" y="4572008"/>
            <a:ext cx="549959" cy="369332"/>
          </a:xfrm>
          <a:prstGeom prst="rect">
            <a:avLst/>
          </a:prstGeom>
        </p:spPr>
        <p:txBody>
          <a:bodyPr wrap="none">
            <a:spAutoFit/>
          </a:bodyPr>
          <a:lstStyle/>
          <a:p>
            <a:r>
              <a:rPr lang="en-US" dirty="0" err="1" smtClean="0"/>
              <a:t>Vdd</a:t>
            </a:r>
            <a:endParaRPr lang="zh-CN" altLang="en-US" dirty="0"/>
          </a:p>
        </p:txBody>
      </p:sp>
      <p:sp>
        <p:nvSpPr>
          <p:cNvPr id="10" name="矩形 9"/>
          <p:cNvSpPr/>
          <p:nvPr/>
        </p:nvSpPr>
        <p:spPr>
          <a:xfrm>
            <a:off x="5214942" y="4572008"/>
            <a:ext cx="485518" cy="369332"/>
          </a:xfrm>
          <a:prstGeom prst="rect">
            <a:avLst/>
          </a:prstGeom>
        </p:spPr>
        <p:txBody>
          <a:bodyPr wrap="none">
            <a:spAutoFit/>
          </a:bodyPr>
          <a:lstStyle/>
          <a:p>
            <a:r>
              <a:rPr lang="en-US" dirty="0" err="1" smtClean="0"/>
              <a:t>Vss</a:t>
            </a:r>
            <a:endParaRPr lang="zh-CN" altLang="en-US" dirty="0"/>
          </a:p>
        </p:txBody>
      </p:sp>
      <p:sp>
        <p:nvSpPr>
          <p:cNvPr id="11" name="矩形 10"/>
          <p:cNvSpPr/>
          <p:nvPr/>
        </p:nvSpPr>
        <p:spPr>
          <a:xfrm>
            <a:off x="5968796" y="4714884"/>
            <a:ext cx="317716" cy="369332"/>
          </a:xfrm>
          <a:prstGeom prst="rect">
            <a:avLst/>
          </a:prstGeom>
        </p:spPr>
        <p:txBody>
          <a:bodyPr wrap="none">
            <a:spAutoFit/>
          </a:bodyPr>
          <a:lstStyle/>
          <a:p>
            <a:r>
              <a:rPr lang="en-US" dirty="0" smtClean="0"/>
              <a:t>A</a:t>
            </a:r>
            <a:endParaRPr lang="zh-CN" altLang="en-US" dirty="0"/>
          </a:p>
        </p:txBody>
      </p:sp>
      <p:sp>
        <p:nvSpPr>
          <p:cNvPr id="12" name="矩形 11"/>
          <p:cNvSpPr/>
          <p:nvPr/>
        </p:nvSpPr>
        <p:spPr>
          <a:xfrm>
            <a:off x="7643834" y="4714884"/>
            <a:ext cx="317716" cy="369332"/>
          </a:xfrm>
          <a:prstGeom prst="rect">
            <a:avLst/>
          </a:prstGeom>
        </p:spPr>
        <p:txBody>
          <a:bodyPr wrap="none">
            <a:spAutoFit/>
          </a:bodyPr>
          <a:lstStyle/>
          <a:p>
            <a:r>
              <a:rPr lang="en-US" dirty="0" smtClean="0"/>
              <a:t>A</a:t>
            </a:r>
            <a:endParaRPr lang="zh-CN" altLang="en-US" dirty="0"/>
          </a:p>
        </p:txBody>
      </p:sp>
      <p:sp>
        <p:nvSpPr>
          <p:cNvPr id="14" name="矩形 13"/>
          <p:cNvSpPr/>
          <p:nvPr/>
        </p:nvSpPr>
        <p:spPr>
          <a:xfrm>
            <a:off x="6786578" y="4572008"/>
            <a:ext cx="340158" cy="369332"/>
          </a:xfrm>
          <a:prstGeom prst="rect">
            <a:avLst/>
          </a:prstGeom>
        </p:spPr>
        <p:txBody>
          <a:bodyPr wrap="none">
            <a:spAutoFit/>
          </a:bodyPr>
          <a:lstStyle/>
          <a:p>
            <a:r>
              <a:rPr lang="en-US" dirty="0" smtClean="0"/>
              <a:t>Q</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5858463" cy="707886"/>
          </a:xfrm>
          <a:prstGeom prst="rect">
            <a:avLst/>
          </a:prstGeom>
          <a:noFill/>
        </p:spPr>
        <p:txBody>
          <a:bodyPr wrap="none" rtlCol="0">
            <a:spAutoFit/>
          </a:bodyPr>
          <a:lstStyle/>
          <a:p>
            <a:r>
              <a:rPr lang="en-US" sz="2000" b="1" dirty="0" smtClean="0"/>
              <a:t>Complementary </a:t>
            </a:r>
            <a:r>
              <a:rPr lang="en-US" sz="2000" b="1" dirty="0" smtClean="0"/>
              <a:t>metal–oxide–semiconductor</a:t>
            </a:r>
            <a:r>
              <a:rPr lang="en-US" sz="2000" dirty="0" smtClean="0"/>
              <a:t> (</a:t>
            </a:r>
            <a:r>
              <a:rPr lang="en-US" sz="2000" b="1" dirty="0" smtClean="0"/>
              <a:t>CMOS</a:t>
            </a:r>
            <a:r>
              <a:rPr lang="en-US" sz="2000" dirty="0" smtClean="0"/>
              <a:t>)</a:t>
            </a:r>
            <a:endParaRPr lang="zh-CN" altLang="en-US" sz="2000" dirty="0" smtClean="0"/>
          </a:p>
          <a:p>
            <a:endParaRPr lang="zh-CN" altLang="en-US" sz="2000" b="1" dirty="0"/>
          </a:p>
        </p:txBody>
      </p:sp>
      <p:pic>
        <p:nvPicPr>
          <p:cNvPr id="3075" name="Picture 3" descr="C:\fanqian\ppt\220px-CMOS_Inverter_svg.png"/>
          <p:cNvPicPr>
            <a:picLocks noChangeAspect="1" noChangeArrowheads="1"/>
          </p:cNvPicPr>
          <p:nvPr/>
        </p:nvPicPr>
        <p:blipFill>
          <a:blip r:embed="rId2"/>
          <a:srcRect/>
          <a:stretch>
            <a:fillRect/>
          </a:stretch>
        </p:blipFill>
        <p:spPr bwMode="auto">
          <a:xfrm>
            <a:off x="1071538" y="5143512"/>
            <a:ext cx="1333524" cy="1333524"/>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200194" y="1071546"/>
            <a:ext cx="2867504" cy="3571900"/>
          </a:xfrm>
          <a:prstGeom prst="rect">
            <a:avLst/>
          </a:prstGeom>
          <a:noFill/>
          <a:ln w="9525">
            <a:noFill/>
            <a:miter lim="800000"/>
            <a:headEnd/>
            <a:tailEnd/>
          </a:ln>
          <a:effectLst/>
        </p:spPr>
      </p:pic>
      <p:pic>
        <p:nvPicPr>
          <p:cNvPr id="5" name="Picture 4"/>
          <p:cNvPicPr>
            <a:picLocks noChangeAspect="1" noChangeArrowheads="1"/>
          </p:cNvPicPr>
          <p:nvPr/>
        </p:nvPicPr>
        <p:blipFill>
          <a:blip r:embed="rId4"/>
          <a:srcRect/>
          <a:stretch>
            <a:fillRect/>
          </a:stretch>
        </p:blipFill>
        <p:spPr bwMode="auto">
          <a:xfrm>
            <a:off x="3214678" y="1001316"/>
            <a:ext cx="2711436" cy="3856444"/>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6215074" y="1000108"/>
            <a:ext cx="2769418" cy="4195090"/>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a:srcRect/>
          <a:stretch>
            <a:fillRect/>
          </a:stretch>
        </p:blipFill>
        <p:spPr bwMode="auto">
          <a:xfrm>
            <a:off x="3214678" y="5143512"/>
            <a:ext cx="2427304" cy="1448036"/>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556760" cy="400110"/>
          </a:xfrm>
          <a:prstGeom prst="rect">
            <a:avLst/>
          </a:prstGeom>
          <a:noFill/>
        </p:spPr>
        <p:txBody>
          <a:bodyPr wrap="none" rtlCol="0">
            <a:spAutoFit/>
          </a:bodyPr>
          <a:lstStyle/>
          <a:p>
            <a:r>
              <a:rPr lang="en-US" altLang="zh-CN" sz="2000" b="1" dirty="0" smtClean="0"/>
              <a:t>Fabrication Technologies - </a:t>
            </a:r>
            <a:r>
              <a:rPr lang="en-US" altLang="zh-CN" sz="2000" b="1" dirty="0" err="1" smtClean="0"/>
              <a:t>Photolography</a:t>
            </a:r>
            <a:endParaRPr lang="zh-CN" altLang="en-US" sz="2000" b="1" dirty="0"/>
          </a:p>
        </p:txBody>
      </p:sp>
      <p:pic>
        <p:nvPicPr>
          <p:cNvPr id="1027" name="Picture 3"/>
          <p:cNvPicPr>
            <a:picLocks noChangeAspect="1" noChangeArrowheads="1"/>
          </p:cNvPicPr>
          <p:nvPr/>
        </p:nvPicPr>
        <p:blipFill>
          <a:blip r:embed="rId3"/>
          <a:srcRect/>
          <a:stretch>
            <a:fillRect/>
          </a:stretch>
        </p:blipFill>
        <p:spPr bwMode="auto">
          <a:xfrm>
            <a:off x="455266" y="928670"/>
            <a:ext cx="2473660" cy="1743066"/>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3286116" y="890476"/>
            <a:ext cx="2446462" cy="2609962"/>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6572778" y="785794"/>
            <a:ext cx="2571222" cy="3143272"/>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rcRect/>
          <a:stretch>
            <a:fillRect/>
          </a:stretch>
        </p:blipFill>
        <p:spPr bwMode="auto">
          <a:xfrm>
            <a:off x="500034" y="4214818"/>
            <a:ext cx="2598174" cy="2256766"/>
          </a:xfrm>
          <a:prstGeom prst="rect">
            <a:avLst/>
          </a:prstGeom>
          <a:noFill/>
          <a:ln w="9525">
            <a:noFill/>
            <a:miter lim="800000"/>
            <a:headEnd/>
            <a:tailEnd/>
          </a:ln>
          <a:effectLst/>
        </p:spPr>
      </p:pic>
      <p:sp>
        <p:nvSpPr>
          <p:cNvPr id="9" name="矩形 8"/>
          <p:cNvSpPr/>
          <p:nvPr/>
        </p:nvSpPr>
        <p:spPr>
          <a:xfrm>
            <a:off x="3714744" y="4071942"/>
            <a:ext cx="5429256" cy="2585323"/>
          </a:xfrm>
          <a:prstGeom prst="rect">
            <a:avLst/>
          </a:prstGeom>
        </p:spPr>
        <p:txBody>
          <a:bodyPr wrap="square">
            <a:spAutoFit/>
          </a:bodyPr>
          <a:lstStyle/>
          <a:p>
            <a:pPr>
              <a:buFont typeface="Arial" pitchFamily="34" charset="0"/>
              <a:buChar char="•"/>
            </a:pPr>
            <a:r>
              <a:rPr lang="en-US" dirty="0" smtClean="0"/>
              <a:t> </a:t>
            </a:r>
            <a:r>
              <a:rPr lang="en-US" dirty="0" err="1" smtClean="0"/>
              <a:t>Photoresist</a:t>
            </a:r>
            <a:r>
              <a:rPr lang="en-US" dirty="0" smtClean="0"/>
              <a:t>: Photo sensitive, organic </a:t>
            </a:r>
            <a:r>
              <a:rPr lang="en-US" dirty="0" smtClean="0"/>
              <a:t>material, </a:t>
            </a:r>
            <a:r>
              <a:rPr lang="en-US" dirty="0" smtClean="0"/>
              <a:t>liquid.</a:t>
            </a:r>
          </a:p>
          <a:p>
            <a:pPr>
              <a:buFont typeface="Arial" pitchFamily="34" charset="0"/>
              <a:buChar char="•"/>
            </a:pPr>
            <a:r>
              <a:rPr lang="en-US" dirty="0" smtClean="0"/>
              <a:t> </a:t>
            </a:r>
            <a:r>
              <a:rPr lang="en-US" dirty="0" smtClean="0"/>
              <a:t>Coating:  Spin coating, surface preparation, baking.</a:t>
            </a:r>
            <a:endParaRPr lang="en-US" dirty="0" smtClean="0"/>
          </a:p>
          <a:p>
            <a:pPr>
              <a:buFont typeface="Arial" pitchFamily="34" charset="0"/>
              <a:buChar char="•"/>
            </a:pPr>
            <a:r>
              <a:rPr lang="en-US" dirty="0" smtClean="0"/>
              <a:t> </a:t>
            </a:r>
            <a:r>
              <a:rPr lang="en-US" dirty="0" smtClean="0"/>
              <a:t>UV light:  Short wavelength, 436nm, 405nm, 365nm, 248nm, 193nm, 157nm, ……. </a:t>
            </a:r>
            <a:endParaRPr lang="en-US" dirty="0" smtClean="0"/>
          </a:p>
          <a:p>
            <a:pPr>
              <a:buFont typeface="Arial" pitchFamily="34" charset="0"/>
              <a:buChar char="•"/>
            </a:pPr>
            <a:r>
              <a:rPr lang="en-US" altLang="zh-CN" dirty="0" smtClean="0"/>
              <a:t> </a:t>
            </a:r>
            <a:r>
              <a:rPr lang="en-US" altLang="zh-CN" dirty="0" smtClean="0"/>
              <a:t>Mask: quartz with Cr masking layer, made by laser writer or e-beam writer.</a:t>
            </a:r>
            <a:endParaRPr lang="en-US" altLang="zh-CN" dirty="0" smtClean="0"/>
          </a:p>
          <a:p>
            <a:pPr>
              <a:buFont typeface="Arial" pitchFamily="34" charset="0"/>
              <a:buChar char="•"/>
            </a:pPr>
            <a:r>
              <a:rPr lang="en-US" dirty="0" smtClean="0"/>
              <a:t> </a:t>
            </a:r>
            <a:r>
              <a:rPr lang="en-US" dirty="0" smtClean="0"/>
              <a:t>Reduction ratio: 1:1, 5:1</a:t>
            </a:r>
          </a:p>
          <a:p>
            <a:pPr>
              <a:buFont typeface="Arial" pitchFamily="34" charset="0"/>
              <a:buChar char="•"/>
            </a:pPr>
            <a:r>
              <a:rPr lang="en-US" altLang="zh-CN" dirty="0" smtClean="0"/>
              <a:t> Developing: </a:t>
            </a:r>
            <a:r>
              <a:rPr lang="en-US" dirty="0" smtClean="0"/>
              <a:t>   </a:t>
            </a:r>
            <a:r>
              <a:rPr lang="en-US" dirty="0" smtClean="0"/>
              <a:t>N(CH</a:t>
            </a:r>
            <a:r>
              <a:rPr lang="en-US" baseline="-25000" dirty="0" smtClean="0"/>
              <a:t>3</a:t>
            </a:r>
            <a:r>
              <a:rPr lang="en-US" dirty="0" smtClean="0"/>
              <a:t>)</a:t>
            </a:r>
            <a:r>
              <a:rPr lang="en-US" baseline="-25000" dirty="0" smtClean="0"/>
              <a:t>4</a:t>
            </a:r>
            <a:r>
              <a:rPr lang="en-US" dirty="0" smtClean="0"/>
              <a:t> </a:t>
            </a:r>
            <a:r>
              <a:rPr lang="en-US" dirty="0" smtClean="0"/>
              <a:t>OH, Tetramethylammonium Hydroxide</a:t>
            </a:r>
            <a:r>
              <a:rPr lang="en-US" dirty="0" smtClean="0"/>
              <a:t> (TMAH) </a:t>
            </a:r>
            <a:endParaRPr lang="zh-CN" altLang="en-US" dirty="0"/>
          </a:p>
        </p:txBody>
      </p:sp>
      <p:sp>
        <p:nvSpPr>
          <p:cNvPr id="10" name="矩形 9"/>
          <p:cNvSpPr/>
          <p:nvPr/>
        </p:nvSpPr>
        <p:spPr>
          <a:xfrm>
            <a:off x="214282" y="2571744"/>
            <a:ext cx="436338" cy="369332"/>
          </a:xfrm>
          <a:prstGeom prst="rect">
            <a:avLst/>
          </a:prstGeom>
        </p:spPr>
        <p:txBody>
          <a:bodyPr wrap="none">
            <a:spAutoFit/>
          </a:bodyPr>
          <a:lstStyle/>
          <a:p>
            <a:r>
              <a:rPr lang="en-US" dirty="0" smtClean="0"/>
              <a:t>(a)</a:t>
            </a:r>
            <a:endParaRPr lang="zh-CN" altLang="en-US" dirty="0"/>
          </a:p>
        </p:txBody>
      </p:sp>
      <p:sp>
        <p:nvSpPr>
          <p:cNvPr id="12" name="矩形 11"/>
          <p:cNvSpPr/>
          <p:nvPr/>
        </p:nvSpPr>
        <p:spPr>
          <a:xfrm>
            <a:off x="3000364" y="3429000"/>
            <a:ext cx="447558" cy="369332"/>
          </a:xfrm>
          <a:prstGeom prst="rect">
            <a:avLst/>
          </a:prstGeom>
        </p:spPr>
        <p:txBody>
          <a:bodyPr wrap="none">
            <a:spAutoFit/>
          </a:bodyPr>
          <a:lstStyle/>
          <a:p>
            <a:r>
              <a:rPr lang="en-US" dirty="0" smtClean="0"/>
              <a:t>(b)</a:t>
            </a:r>
            <a:endParaRPr lang="zh-CN" altLang="en-US" dirty="0"/>
          </a:p>
        </p:txBody>
      </p:sp>
      <p:sp>
        <p:nvSpPr>
          <p:cNvPr id="15" name="矩形 14"/>
          <p:cNvSpPr/>
          <p:nvPr/>
        </p:nvSpPr>
        <p:spPr>
          <a:xfrm>
            <a:off x="6143636" y="3571876"/>
            <a:ext cx="423514" cy="369332"/>
          </a:xfrm>
          <a:prstGeom prst="rect">
            <a:avLst/>
          </a:prstGeom>
        </p:spPr>
        <p:txBody>
          <a:bodyPr wrap="none">
            <a:spAutoFit/>
          </a:bodyPr>
          <a:lstStyle/>
          <a:p>
            <a:r>
              <a:rPr lang="en-US" dirty="0" smtClean="0"/>
              <a:t>(c)</a:t>
            </a:r>
            <a:endParaRPr lang="zh-CN" altLang="en-US" dirty="0"/>
          </a:p>
        </p:txBody>
      </p:sp>
      <p:sp>
        <p:nvSpPr>
          <p:cNvPr id="16" name="矩形 15"/>
          <p:cNvSpPr/>
          <p:nvPr/>
        </p:nvSpPr>
        <p:spPr>
          <a:xfrm>
            <a:off x="214282" y="6143644"/>
            <a:ext cx="447558" cy="369332"/>
          </a:xfrm>
          <a:prstGeom prst="rect">
            <a:avLst/>
          </a:prstGeom>
        </p:spPr>
        <p:txBody>
          <a:bodyPr wrap="none">
            <a:spAutoFit/>
          </a:bodyPr>
          <a:lstStyle/>
          <a:p>
            <a:r>
              <a:rPr lang="en-US" dirty="0" smtClean="0"/>
              <a:t>(d)</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4821961" cy="400110"/>
          </a:xfrm>
          <a:prstGeom prst="rect">
            <a:avLst/>
          </a:prstGeom>
          <a:noFill/>
        </p:spPr>
        <p:txBody>
          <a:bodyPr wrap="none" rtlCol="0">
            <a:spAutoFit/>
          </a:bodyPr>
          <a:lstStyle/>
          <a:p>
            <a:r>
              <a:rPr lang="en-US" altLang="zh-CN" sz="2000" b="1" dirty="0" smtClean="0"/>
              <a:t>Fabrication Technologies – Ion Implantation</a:t>
            </a:r>
            <a:endParaRPr lang="zh-CN" altLang="en-US" sz="2000" b="1" dirty="0"/>
          </a:p>
        </p:txBody>
      </p:sp>
      <p:pic>
        <p:nvPicPr>
          <p:cNvPr id="2050" name="Picture 2" descr="C:\fanqian\新建文件夹\ppt\images (1).jpg"/>
          <p:cNvPicPr>
            <a:picLocks noChangeAspect="1" noChangeArrowheads="1"/>
          </p:cNvPicPr>
          <p:nvPr/>
        </p:nvPicPr>
        <p:blipFill>
          <a:blip r:embed="rId2"/>
          <a:srcRect/>
          <a:stretch>
            <a:fillRect/>
          </a:stretch>
        </p:blipFill>
        <p:spPr bwMode="auto">
          <a:xfrm>
            <a:off x="0" y="785794"/>
            <a:ext cx="5017962" cy="2714632"/>
          </a:xfrm>
          <a:prstGeom prst="rect">
            <a:avLst/>
          </a:prstGeom>
          <a:noFill/>
        </p:spPr>
      </p:pic>
      <p:pic>
        <p:nvPicPr>
          <p:cNvPr id="2051" name="Picture 3" descr="C:\fanqian\新建文件夹\ppt\I2Schematic.gif"/>
          <p:cNvPicPr>
            <a:picLocks noChangeAspect="1" noChangeArrowheads="1"/>
          </p:cNvPicPr>
          <p:nvPr/>
        </p:nvPicPr>
        <p:blipFill>
          <a:blip r:embed="rId3"/>
          <a:srcRect/>
          <a:stretch>
            <a:fillRect/>
          </a:stretch>
        </p:blipFill>
        <p:spPr bwMode="auto">
          <a:xfrm>
            <a:off x="4572000" y="3286124"/>
            <a:ext cx="4286250" cy="3143250"/>
          </a:xfrm>
          <a:prstGeom prst="rect">
            <a:avLst/>
          </a:prstGeom>
          <a:noFill/>
        </p:spPr>
      </p:pic>
      <p:sp>
        <p:nvSpPr>
          <p:cNvPr id="5" name="矩形 4"/>
          <p:cNvSpPr/>
          <p:nvPr/>
        </p:nvSpPr>
        <p:spPr>
          <a:xfrm>
            <a:off x="5000628" y="1500174"/>
            <a:ext cx="4143372" cy="923330"/>
          </a:xfrm>
          <a:prstGeom prst="rect">
            <a:avLst/>
          </a:prstGeom>
        </p:spPr>
        <p:txBody>
          <a:bodyPr wrap="square">
            <a:spAutoFit/>
          </a:bodyPr>
          <a:lstStyle/>
          <a:p>
            <a:r>
              <a:rPr lang="en-US" dirty="0" smtClean="0"/>
              <a:t> </a:t>
            </a:r>
            <a:r>
              <a:rPr lang="en-US" dirty="0" smtClean="0"/>
              <a:t>Certain material ions are </a:t>
            </a:r>
            <a:r>
              <a:rPr lang="en-US" dirty="0" smtClean="0"/>
              <a:t>accelerated in an electrical field and impacted into a </a:t>
            </a:r>
            <a:r>
              <a:rPr lang="en-US" dirty="0" smtClean="0"/>
              <a:t>semiconductor substrate. </a:t>
            </a:r>
            <a:endParaRPr lang="zh-CN" altLang="en-US" dirty="0"/>
          </a:p>
        </p:txBody>
      </p:sp>
      <p:sp>
        <p:nvSpPr>
          <p:cNvPr id="7" name="矩形 6"/>
          <p:cNvSpPr/>
          <p:nvPr/>
        </p:nvSpPr>
        <p:spPr>
          <a:xfrm>
            <a:off x="571472" y="4500570"/>
            <a:ext cx="3714776" cy="1200329"/>
          </a:xfrm>
          <a:prstGeom prst="rect">
            <a:avLst/>
          </a:prstGeom>
        </p:spPr>
        <p:txBody>
          <a:bodyPr wrap="square">
            <a:spAutoFit/>
          </a:bodyPr>
          <a:lstStyle/>
          <a:p>
            <a:pPr>
              <a:buFont typeface="Arial" pitchFamily="34" charset="0"/>
              <a:buChar char="•"/>
            </a:pPr>
            <a:r>
              <a:rPr lang="en-US" dirty="0" smtClean="0"/>
              <a:t> </a:t>
            </a:r>
            <a:r>
              <a:rPr lang="en-US" dirty="0" smtClean="0"/>
              <a:t>p-</a:t>
            </a:r>
            <a:r>
              <a:rPr lang="en-US" dirty="0" err="1" smtClean="0"/>
              <a:t>dopant</a:t>
            </a:r>
            <a:r>
              <a:rPr lang="en-US" dirty="0" smtClean="0"/>
              <a:t>: B, As.</a:t>
            </a:r>
          </a:p>
          <a:p>
            <a:pPr>
              <a:buFont typeface="Arial" pitchFamily="34" charset="0"/>
              <a:buChar char="•"/>
            </a:pPr>
            <a:r>
              <a:rPr lang="en-US" dirty="0" smtClean="0"/>
              <a:t> </a:t>
            </a:r>
            <a:r>
              <a:rPr lang="en-US" dirty="0" smtClean="0"/>
              <a:t>n-</a:t>
            </a:r>
            <a:r>
              <a:rPr lang="en-US" dirty="0" err="1" smtClean="0"/>
              <a:t>dopant</a:t>
            </a:r>
            <a:r>
              <a:rPr lang="en-US" dirty="0" smtClean="0"/>
              <a:t>: P.</a:t>
            </a:r>
            <a:endParaRPr lang="en-US" dirty="0" smtClean="0"/>
          </a:p>
          <a:p>
            <a:pPr>
              <a:buFont typeface="Arial" pitchFamily="34" charset="0"/>
              <a:buChar char="•"/>
            </a:pPr>
            <a:r>
              <a:rPr lang="en-US" dirty="0" smtClean="0"/>
              <a:t> ion current </a:t>
            </a:r>
            <a:r>
              <a:rPr lang="en-US" dirty="0" err="1" smtClean="0"/>
              <a:t>vs</a:t>
            </a:r>
            <a:r>
              <a:rPr lang="en-US" dirty="0" smtClean="0"/>
              <a:t> ion energy</a:t>
            </a:r>
            <a:endParaRPr lang="en-US" dirty="0" smtClean="0"/>
          </a:p>
          <a:p>
            <a:pPr>
              <a:buFont typeface="Arial" pitchFamily="34" charset="0"/>
              <a:buChar char="•"/>
            </a:pPr>
            <a:r>
              <a:rPr lang="en-US" altLang="zh-CN" dirty="0" smtClean="0"/>
              <a:t> </a:t>
            </a:r>
            <a:r>
              <a:rPr lang="en-US" altLang="zh-CN" dirty="0" smtClean="0"/>
              <a:t>Damage recovery.</a:t>
            </a:r>
            <a:endParaRPr lang="en-US" altLang="zh-CN"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5919634" cy="400110"/>
          </a:xfrm>
          <a:prstGeom prst="rect">
            <a:avLst/>
          </a:prstGeom>
          <a:noFill/>
        </p:spPr>
        <p:txBody>
          <a:bodyPr wrap="none" rtlCol="0">
            <a:spAutoFit/>
          </a:bodyPr>
          <a:lstStyle/>
          <a:p>
            <a:r>
              <a:rPr lang="en-US" altLang="zh-CN" sz="2000" b="1" dirty="0" smtClean="0"/>
              <a:t>Fabrication Technologies – Chemical Vapor Deposition</a:t>
            </a:r>
            <a:endParaRPr lang="zh-CN" altLang="en-US" sz="2000" b="1" dirty="0"/>
          </a:p>
        </p:txBody>
      </p:sp>
      <p:sp>
        <p:nvSpPr>
          <p:cNvPr id="4" name="矩形 3"/>
          <p:cNvSpPr/>
          <p:nvPr/>
        </p:nvSpPr>
        <p:spPr>
          <a:xfrm>
            <a:off x="500034" y="928670"/>
            <a:ext cx="8429652" cy="646331"/>
          </a:xfrm>
          <a:prstGeom prst="rect">
            <a:avLst/>
          </a:prstGeom>
        </p:spPr>
        <p:txBody>
          <a:bodyPr wrap="square">
            <a:spAutoFit/>
          </a:bodyPr>
          <a:lstStyle/>
          <a:p>
            <a:r>
              <a:rPr lang="en-US" dirty="0" smtClean="0"/>
              <a:t>It is a chemical process to produce </a:t>
            </a:r>
            <a:r>
              <a:rPr lang="en-US" dirty="0" smtClean="0"/>
              <a:t>high-purity, high-performance </a:t>
            </a:r>
            <a:r>
              <a:rPr lang="en-US" dirty="0" smtClean="0"/>
              <a:t>thin film materials. Those materials include SiO2, Si3N4, poly Si, </a:t>
            </a:r>
            <a:r>
              <a:rPr lang="en-US" dirty="0" err="1" smtClean="0"/>
              <a:t>SiGe</a:t>
            </a:r>
            <a:r>
              <a:rPr lang="en-US" dirty="0" smtClean="0"/>
              <a:t>, </a:t>
            </a:r>
            <a:r>
              <a:rPr lang="en-US" dirty="0" err="1" smtClean="0"/>
              <a:t>GaAs</a:t>
            </a:r>
            <a:r>
              <a:rPr lang="en-US" dirty="0" smtClean="0"/>
              <a:t>, </a:t>
            </a:r>
            <a:r>
              <a:rPr lang="en-US" dirty="0" err="1" smtClean="0"/>
              <a:t>GaN</a:t>
            </a:r>
            <a:r>
              <a:rPr lang="en-US" dirty="0" smtClean="0"/>
              <a:t>, W, </a:t>
            </a:r>
            <a:r>
              <a:rPr lang="en-US" dirty="0" err="1" smtClean="0"/>
              <a:t>TiN</a:t>
            </a:r>
            <a:r>
              <a:rPr lang="en-US" dirty="0" smtClean="0"/>
              <a:t>, HfO2, ZrO2, …</a:t>
            </a:r>
            <a:endParaRPr lang="zh-CN" altLang="en-US" dirty="0"/>
          </a:p>
        </p:txBody>
      </p:sp>
      <p:sp>
        <p:nvSpPr>
          <p:cNvPr id="5" name="矩形 4"/>
          <p:cNvSpPr/>
          <p:nvPr/>
        </p:nvSpPr>
        <p:spPr>
          <a:xfrm>
            <a:off x="642911" y="2071678"/>
            <a:ext cx="8143932" cy="3416320"/>
          </a:xfrm>
          <a:prstGeom prst="rect">
            <a:avLst/>
          </a:prstGeom>
        </p:spPr>
        <p:txBody>
          <a:bodyPr wrap="square">
            <a:spAutoFit/>
          </a:bodyPr>
          <a:lstStyle/>
          <a:p>
            <a:r>
              <a:rPr lang="en-US" dirty="0" smtClean="0"/>
              <a:t>PECVD: Use plasma to enhance the chemical reaction rate, coverage and stress. SiO2, </a:t>
            </a:r>
            <a:r>
              <a:rPr lang="en-US" dirty="0" err="1" smtClean="0"/>
              <a:t>SiNx</a:t>
            </a:r>
            <a:r>
              <a:rPr lang="en-US" dirty="0" smtClean="0"/>
              <a:t>.</a:t>
            </a:r>
            <a:endParaRPr lang="en-US" dirty="0" smtClean="0"/>
          </a:p>
          <a:p>
            <a:endParaRPr lang="en-US" altLang="zh-CN" dirty="0" smtClean="0"/>
          </a:p>
          <a:p>
            <a:r>
              <a:rPr lang="en-US" altLang="zh-CN" dirty="0" smtClean="0"/>
              <a:t>LPCVD: Low pressure, high temperature process to produce high quality film. SiO2, poly Si. </a:t>
            </a:r>
          </a:p>
          <a:p>
            <a:endParaRPr lang="en-US" altLang="zh-CN" dirty="0" smtClean="0"/>
          </a:p>
          <a:p>
            <a:r>
              <a:rPr lang="en-US" altLang="zh-CN" dirty="0" smtClean="0"/>
              <a:t>Metal CVD: CVD process to deposit metal films by cracking metal compound. W, Cu. </a:t>
            </a:r>
          </a:p>
          <a:p>
            <a:endParaRPr lang="en-US" altLang="zh-CN" dirty="0" smtClean="0"/>
          </a:p>
          <a:p>
            <a:r>
              <a:rPr lang="en-US" altLang="zh-CN" dirty="0" smtClean="0"/>
              <a:t>MOCVD: </a:t>
            </a:r>
            <a:r>
              <a:rPr lang="en-US" altLang="zh-CN" dirty="0" smtClean="0"/>
              <a:t>CVD process using </a:t>
            </a:r>
            <a:r>
              <a:rPr lang="en-US" altLang="zh-CN" dirty="0" err="1" smtClean="0"/>
              <a:t>metalorganic</a:t>
            </a:r>
            <a:r>
              <a:rPr lang="en-US" altLang="zh-CN" dirty="0" smtClean="0"/>
              <a:t> precursors. </a:t>
            </a:r>
            <a:r>
              <a:rPr lang="en-US" altLang="zh-CN" dirty="0" err="1" smtClean="0"/>
              <a:t>GaN</a:t>
            </a:r>
            <a:r>
              <a:rPr lang="en-US" altLang="zh-CN" dirty="0" smtClean="0"/>
              <a:t>, </a:t>
            </a:r>
            <a:r>
              <a:rPr lang="en-US" altLang="zh-CN" dirty="0" err="1" smtClean="0"/>
              <a:t>GaAs</a:t>
            </a:r>
            <a:r>
              <a:rPr lang="en-US" altLang="zh-CN" dirty="0" smtClean="0"/>
              <a:t>, </a:t>
            </a:r>
            <a:r>
              <a:rPr lang="en-US" altLang="zh-CN" dirty="0" err="1" smtClean="0"/>
              <a:t>InP</a:t>
            </a:r>
            <a:r>
              <a:rPr lang="en-US" altLang="zh-CN" dirty="0" smtClean="0"/>
              <a:t>. </a:t>
            </a:r>
            <a:endParaRPr lang="en-US" altLang="zh-CN" dirty="0" smtClean="0"/>
          </a:p>
          <a:p>
            <a:endParaRPr lang="en-US" altLang="zh-CN" dirty="0" smtClean="0"/>
          </a:p>
          <a:p>
            <a:r>
              <a:rPr lang="en-US" altLang="zh-CN" dirty="0" smtClean="0"/>
              <a:t>ALCVD: </a:t>
            </a:r>
            <a:r>
              <a:rPr lang="en-US" dirty="0" smtClean="0"/>
              <a:t>Deposits successive layers of different substances to </a:t>
            </a:r>
            <a:r>
              <a:rPr lang="en-US" dirty="0" smtClean="0"/>
              <a:t>produce crystalline films. HfO2, ZrO2.</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5919634" cy="400110"/>
          </a:xfrm>
          <a:prstGeom prst="rect">
            <a:avLst/>
          </a:prstGeom>
          <a:noFill/>
        </p:spPr>
        <p:txBody>
          <a:bodyPr wrap="none" rtlCol="0">
            <a:spAutoFit/>
          </a:bodyPr>
          <a:lstStyle/>
          <a:p>
            <a:r>
              <a:rPr lang="en-US" altLang="zh-CN" sz="2000" b="1" dirty="0" smtClean="0"/>
              <a:t>Fabrication Technologies – Chemical Vapor Deposition</a:t>
            </a:r>
            <a:endParaRPr lang="zh-CN" altLang="en-US" sz="2000" b="1" dirty="0"/>
          </a:p>
        </p:txBody>
      </p:sp>
      <p:pic>
        <p:nvPicPr>
          <p:cNvPr id="5122" name="Picture 2" descr="C:\fanqian\新建文件夹\ppt\images (2).jpg"/>
          <p:cNvPicPr>
            <a:picLocks noChangeAspect="1" noChangeArrowheads="1"/>
          </p:cNvPicPr>
          <p:nvPr/>
        </p:nvPicPr>
        <p:blipFill>
          <a:blip r:embed="rId2"/>
          <a:srcRect/>
          <a:stretch>
            <a:fillRect/>
          </a:stretch>
        </p:blipFill>
        <p:spPr bwMode="auto">
          <a:xfrm>
            <a:off x="428596" y="1214422"/>
            <a:ext cx="3190914" cy="2919344"/>
          </a:xfrm>
          <a:prstGeom prst="rect">
            <a:avLst/>
          </a:prstGeom>
          <a:noFill/>
        </p:spPr>
      </p:pic>
      <p:sp>
        <p:nvSpPr>
          <p:cNvPr id="6" name="矩形 5"/>
          <p:cNvSpPr/>
          <p:nvPr/>
        </p:nvSpPr>
        <p:spPr>
          <a:xfrm>
            <a:off x="428596" y="3714752"/>
            <a:ext cx="820866" cy="369332"/>
          </a:xfrm>
          <a:prstGeom prst="rect">
            <a:avLst/>
          </a:prstGeom>
        </p:spPr>
        <p:txBody>
          <a:bodyPr wrap="none">
            <a:spAutoFit/>
          </a:bodyPr>
          <a:lstStyle/>
          <a:p>
            <a:r>
              <a:rPr lang="en-US" b="1" dirty="0" smtClean="0"/>
              <a:t>PECVD</a:t>
            </a:r>
            <a:endParaRPr lang="zh-CN" altLang="en-US" b="1" dirty="0"/>
          </a:p>
        </p:txBody>
      </p:sp>
      <p:pic>
        <p:nvPicPr>
          <p:cNvPr id="5123" name="Picture 3" descr="C:\fanqian\新建文件夹\ppt\ThermalCVD.PNG"/>
          <p:cNvPicPr>
            <a:picLocks noChangeAspect="1" noChangeArrowheads="1"/>
          </p:cNvPicPr>
          <p:nvPr/>
        </p:nvPicPr>
        <p:blipFill>
          <a:blip r:embed="rId3"/>
          <a:srcRect/>
          <a:stretch>
            <a:fillRect/>
          </a:stretch>
        </p:blipFill>
        <p:spPr bwMode="auto">
          <a:xfrm>
            <a:off x="357158" y="4643446"/>
            <a:ext cx="4632696" cy="1590824"/>
          </a:xfrm>
          <a:prstGeom prst="rect">
            <a:avLst/>
          </a:prstGeom>
          <a:noFill/>
        </p:spPr>
      </p:pic>
      <p:sp>
        <p:nvSpPr>
          <p:cNvPr id="8" name="矩形 7"/>
          <p:cNvSpPr/>
          <p:nvPr/>
        </p:nvSpPr>
        <p:spPr>
          <a:xfrm>
            <a:off x="357158" y="5929330"/>
            <a:ext cx="809837" cy="369332"/>
          </a:xfrm>
          <a:prstGeom prst="rect">
            <a:avLst/>
          </a:prstGeom>
        </p:spPr>
        <p:txBody>
          <a:bodyPr wrap="none">
            <a:spAutoFit/>
          </a:bodyPr>
          <a:lstStyle/>
          <a:p>
            <a:r>
              <a:rPr lang="en-US" b="1" dirty="0" smtClean="0"/>
              <a:t>LPCVD</a:t>
            </a:r>
            <a:endParaRPr lang="zh-CN" altLang="en-US" dirty="0"/>
          </a:p>
        </p:txBody>
      </p:sp>
      <p:pic>
        <p:nvPicPr>
          <p:cNvPr id="5124" name="Picture 4"/>
          <p:cNvPicPr>
            <a:picLocks noChangeAspect="1" noChangeArrowheads="1"/>
          </p:cNvPicPr>
          <p:nvPr/>
        </p:nvPicPr>
        <p:blipFill>
          <a:blip r:embed="rId4"/>
          <a:srcRect/>
          <a:stretch>
            <a:fillRect/>
          </a:stretch>
        </p:blipFill>
        <p:spPr bwMode="auto">
          <a:xfrm>
            <a:off x="5000628" y="1571612"/>
            <a:ext cx="3409990" cy="2944990"/>
          </a:xfrm>
          <a:prstGeom prst="rect">
            <a:avLst/>
          </a:prstGeom>
          <a:noFill/>
          <a:ln w="9525">
            <a:noFill/>
            <a:miter lim="800000"/>
            <a:headEnd/>
            <a:tailEnd/>
          </a:ln>
          <a:effectLst/>
        </p:spPr>
      </p:pic>
      <p:sp>
        <p:nvSpPr>
          <p:cNvPr id="10" name="矩形 9"/>
          <p:cNvSpPr/>
          <p:nvPr/>
        </p:nvSpPr>
        <p:spPr>
          <a:xfrm>
            <a:off x="7500958" y="3929066"/>
            <a:ext cx="946093" cy="369332"/>
          </a:xfrm>
          <a:prstGeom prst="rect">
            <a:avLst/>
          </a:prstGeom>
        </p:spPr>
        <p:txBody>
          <a:bodyPr wrap="none">
            <a:spAutoFit/>
          </a:bodyPr>
          <a:lstStyle/>
          <a:p>
            <a:r>
              <a:rPr lang="en-US" b="1" dirty="0" smtClean="0"/>
              <a:t>MOCVD</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5931</TotalTime>
  <Words>1286</Words>
  <Application>Microsoft Office PowerPoint</Application>
  <PresentationFormat>全屏显示(4:3)</PresentationFormat>
  <Paragraphs>220</Paragraphs>
  <Slides>35</Slides>
  <Notes>1</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Technology Roadmap for CMOS Manufacturing Industry</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 IC</dc:title>
  <dc:creator>微软用户</dc:creator>
  <cp:lastModifiedBy>chenguang ni</cp:lastModifiedBy>
  <cp:revision>135</cp:revision>
  <dcterms:created xsi:type="dcterms:W3CDTF">2012-02-18T13:42:09Z</dcterms:created>
  <dcterms:modified xsi:type="dcterms:W3CDTF">2013-02-27T06:17:03Z</dcterms:modified>
</cp:coreProperties>
</file>